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6" r:id="rId1"/>
  </p:sldMasterIdLst>
  <p:sldIdLst>
    <p:sldId id="359" r:id="rId2"/>
    <p:sldId id="257" r:id="rId3"/>
    <p:sldId id="267" r:id="rId4"/>
    <p:sldId id="268" r:id="rId5"/>
    <p:sldId id="325" r:id="rId6"/>
    <p:sldId id="298" r:id="rId7"/>
    <p:sldId id="329" r:id="rId8"/>
    <p:sldId id="275" r:id="rId9"/>
    <p:sldId id="330" r:id="rId10"/>
    <p:sldId id="278" r:id="rId11"/>
    <p:sldId id="315" r:id="rId12"/>
    <p:sldId id="290" r:id="rId13"/>
    <p:sldId id="291" r:id="rId14"/>
    <p:sldId id="279" r:id="rId15"/>
    <p:sldId id="316" r:id="rId16"/>
    <p:sldId id="345" r:id="rId17"/>
    <p:sldId id="292" r:id="rId18"/>
    <p:sldId id="280" r:id="rId19"/>
    <p:sldId id="283" r:id="rId20"/>
    <p:sldId id="335" r:id="rId21"/>
    <p:sldId id="331" r:id="rId22"/>
    <p:sldId id="332" r:id="rId23"/>
    <p:sldId id="346" r:id="rId24"/>
    <p:sldId id="349" r:id="rId25"/>
    <p:sldId id="351" r:id="rId26"/>
    <p:sldId id="352" r:id="rId27"/>
    <p:sldId id="350" r:id="rId28"/>
    <p:sldId id="356" r:id="rId29"/>
    <p:sldId id="353" r:id="rId30"/>
    <p:sldId id="355" r:id="rId31"/>
    <p:sldId id="357" r:id="rId32"/>
    <p:sldId id="358" r:id="rId33"/>
    <p:sldId id="354" r:id="rId34"/>
    <p:sldId id="333" r:id="rId35"/>
    <p:sldId id="284" r:id="rId36"/>
    <p:sldId id="317" r:id="rId37"/>
    <p:sldId id="334" r:id="rId38"/>
    <p:sldId id="285" r:id="rId39"/>
    <p:sldId id="293" r:id="rId40"/>
    <p:sldId id="287" r:id="rId41"/>
    <p:sldId id="318" r:id="rId42"/>
    <p:sldId id="288" r:id="rId43"/>
    <p:sldId id="336" r:id="rId44"/>
    <p:sldId id="313" r:id="rId45"/>
    <p:sldId id="309" r:id="rId46"/>
    <p:sldId id="281" r:id="rId4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1" autoAdjust="0"/>
    <p:restoredTop sz="94689" autoAdjust="0"/>
  </p:normalViewPr>
  <p:slideViewPr>
    <p:cSldViewPr>
      <p:cViewPr varScale="1">
        <p:scale>
          <a:sx n="70" d="100"/>
          <a:sy n="70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A2DD2A8-DA12-4021-A9F5-5459EFED9F6C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85EB3A1-784F-48B7-9255-4131673A9BB7}">
      <dgm:prSet phldrT="[Текст]"/>
      <dgm:spPr>
        <a:solidFill>
          <a:schemeClr val="accent1">
            <a:hueOff val="0"/>
            <a:satOff val="0"/>
            <a:lumOff val="0"/>
          </a:schemeClr>
        </a:solidFill>
      </dgm:spPr>
      <dgm:t>
        <a:bodyPr/>
        <a:lstStyle/>
        <a:p>
          <a:r>
            <a:rPr lang="ru-RU" b="1" dirty="0" smtClean="0">
              <a:solidFill>
                <a:srgbClr val="C00000"/>
              </a:solidFill>
            </a:rPr>
            <a:t>Физический</a:t>
          </a:r>
          <a:endParaRPr lang="ru-RU" b="1" dirty="0">
            <a:solidFill>
              <a:srgbClr val="C00000"/>
            </a:solidFill>
          </a:endParaRPr>
        </a:p>
      </dgm:t>
    </dgm:pt>
    <dgm:pt modelId="{DB030071-E741-42CE-8611-055216EA6DC8}" type="parTrans" cxnId="{AD251722-E48F-4B3C-AA2A-7C5FDE510480}">
      <dgm:prSet/>
      <dgm:spPr/>
      <dgm:t>
        <a:bodyPr/>
        <a:lstStyle/>
        <a:p>
          <a:endParaRPr lang="ru-RU"/>
        </a:p>
      </dgm:t>
    </dgm:pt>
    <dgm:pt modelId="{F5EE640F-E09B-42CF-A860-A6D891FA731A}" type="sibTrans" cxnId="{AD251722-E48F-4B3C-AA2A-7C5FDE510480}">
      <dgm:prSet/>
      <dgm:spPr/>
      <dgm:t>
        <a:bodyPr/>
        <a:lstStyle/>
        <a:p>
          <a:endParaRPr lang="ru-RU"/>
        </a:p>
      </dgm:t>
    </dgm:pt>
    <dgm:pt modelId="{48889878-A0FF-4C3A-B5DB-A8B48FC1A55A}">
      <dgm:prSet phldrT="[Текст]" custT="1"/>
      <dgm:spPr/>
      <dgm:t>
        <a:bodyPr/>
        <a:lstStyle/>
        <a:p>
          <a:r>
            <a:rPr lang="ru-RU" sz="1800" b="1" dirty="0" smtClean="0"/>
            <a:t>Паровая</a:t>
          </a:r>
          <a:endParaRPr lang="ru-RU" sz="1800" b="1" dirty="0"/>
        </a:p>
      </dgm:t>
    </dgm:pt>
    <dgm:pt modelId="{961E1A24-697A-42B8-A58E-610B6BF3A7BD}" type="parTrans" cxnId="{A9D87383-C6B1-4933-839F-51107A97CA45}">
      <dgm:prSet/>
      <dgm:spPr/>
      <dgm:t>
        <a:bodyPr/>
        <a:lstStyle/>
        <a:p>
          <a:endParaRPr lang="ru-RU"/>
        </a:p>
      </dgm:t>
    </dgm:pt>
    <dgm:pt modelId="{55781C5E-3557-473D-928C-F2C5C3AB6F3A}" type="sibTrans" cxnId="{A9D87383-C6B1-4933-839F-51107A97CA45}">
      <dgm:prSet/>
      <dgm:spPr/>
      <dgm:t>
        <a:bodyPr/>
        <a:lstStyle/>
        <a:p>
          <a:endParaRPr lang="ru-RU"/>
        </a:p>
      </dgm:t>
    </dgm:pt>
    <dgm:pt modelId="{09DC2858-0644-440F-B022-2607F68623CC}">
      <dgm:prSet phldrT="[Текст]" custT="1"/>
      <dgm:spPr/>
      <dgm:t>
        <a:bodyPr/>
        <a:lstStyle/>
        <a:p>
          <a:r>
            <a:rPr lang="ru-RU" sz="1800" b="1" dirty="0" smtClean="0"/>
            <a:t>Инфракрасная</a:t>
          </a:r>
          <a:r>
            <a:rPr lang="ru-RU" sz="1900" dirty="0" smtClean="0"/>
            <a:t> </a:t>
          </a:r>
          <a:endParaRPr lang="ru-RU" sz="1900" dirty="0"/>
        </a:p>
      </dgm:t>
    </dgm:pt>
    <dgm:pt modelId="{3BEB3F8E-A5A6-4882-966F-98FBFF9D1E1A}" type="parTrans" cxnId="{9664E281-97B0-426B-817D-FFD3AE64A39B}">
      <dgm:prSet/>
      <dgm:spPr/>
      <dgm:t>
        <a:bodyPr/>
        <a:lstStyle/>
        <a:p>
          <a:endParaRPr lang="ru-RU"/>
        </a:p>
      </dgm:t>
    </dgm:pt>
    <dgm:pt modelId="{A3A0201A-72E1-4F17-A5D0-3ADAAAA760A6}" type="sibTrans" cxnId="{9664E281-97B0-426B-817D-FFD3AE64A39B}">
      <dgm:prSet/>
      <dgm:spPr/>
      <dgm:t>
        <a:bodyPr/>
        <a:lstStyle/>
        <a:p>
          <a:endParaRPr lang="ru-RU"/>
        </a:p>
      </dgm:t>
    </dgm:pt>
    <dgm:pt modelId="{98386B6B-86D9-4A1D-BAF4-872322C8DE55}">
      <dgm:prSet phldrT="[Текст]"/>
      <dgm:spPr>
        <a:solidFill>
          <a:schemeClr val="accent1">
            <a:hueOff val="0"/>
            <a:satOff val="0"/>
            <a:lumOff val="0"/>
          </a:schemeClr>
        </a:solidFill>
      </dgm:spPr>
      <dgm:t>
        <a:bodyPr/>
        <a:lstStyle/>
        <a:p>
          <a:r>
            <a:rPr lang="ru-RU" b="1" dirty="0" smtClean="0">
              <a:solidFill>
                <a:srgbClr val="C00000"/>
              </a:solidFill>
            </a:rPr>
            <a:t>Химический</a:t>
          </a:r>
          <a:endParaRPr lang="ru-RU" b="1" dirty="0">
            <a:solidFill>
              <a:srgbClr val="C00000"/>
            </a:solidFill>
          </a:endParaRPr>
        </a:p>
      </dgm:t>
    </dgm:pt>
    <dgm:pt modelId="{88E92CB5-9EEF-4FFE-B596-445D686D0C89}" type="parTrans" cxnId="{761E7078-E8AB-400C-9A88-3869AF52745B}">
      <dgm:prSet/>
      <dgm:spPr/>
      <dgm:t>
        <a:bodyPr/>
        <a:lstStyle/>
        <a:p>
          <a:endParaRPr lang="ru-RU"/>
        </a:p>
      </dgm:t>
    </dgm:pt>
    <dgm:pt modelId="{B1B517AC-E91B-4947-8213-B770773764EC}" type="sibTrans" cxnId="{761E7078-E8AB-400C-9A88-3869AF52745B}">
      <dgm:prSet/>
      <dgm:spPr/>
      <dgm:t>
        <a:bodyPr/>
        <a:lstStyle/>
        <a:p>
          <a:endParaRPr lang="ru-RU"/>
        </a:p>
      </dgm:t>
    </dgm:pt>
    <dgm:pt modelId="{3E855D66-E496-4984-9F2D-42714CF5C258}">
      <dgm:prSet phldrT="[Текст]"/>
      <dgm:spPr/>
      <dgm:t>
        <a:bodyPr/>
        <a:lstStyle/>
        <a:p>
          <a:r>
            <a:rPr lang="ru-RU" b="1" dirty="0" smtClean="0"/>
            <a:t>Применение растворов химических средств</a:t>
          </a:r>
          <a:endParaRPr lang="ru-RU" b="1" dirty="0"/>
        </a:p>
      </dgm:t>
    </dgm:pt>
    <dgm:pt modelId="{608E903E-3C0D-4211-A0EA-5817D2B341E4}" type="parTrans" cxnId="{989B3D8C-A9CB-479F-83BE-41CAF51EA4A0}">
      <dgm:prSet/>
      <dgm:spPr/>
      <dgm:t>
        <a:bodyPr/>
        <a:lstStyle/>
        <a:p>
          <a:endParaRPr lang="ru-RU"/>
        </a:p>
      </dgm:t>
    </dgm:pt>
    <dgm:pt modelId="{D30E72C4-3D22-46CE-8277-365AF95DB1DD}" type="sibTrans" cxnId="{989B3D8C-A9CB-479F-83BE-41CAF51EA4A0}">
      <dgm:prSet/>
      <dgm:spPr/>
      <dgm:t>
        <a:bodyPr/>
        <a:lstStyle/>
        <a:p>
          <a:endParaRPr lang="ru-RU"/>
        </a:p>
      </dgm:t>
    </dgm:pt>
    <dgm:pt modelId="{7E95F8B6-F57F-4D9C-9524-CB77CEBC5794}">
      <dgm:prSet phldrT="[Текст]"/>
      <dgm:spPr>
        <a:solidFill>
          <a:schemeClr val="accent1">
            <a:hueOff val="0"/>
            <a:satOff val="0"/>
            <a:lumOff val="0"/>
          </a:schemeClr>
        </a:solidFill>
      </dgm:spPr>
      <dgm:t>
        <a:bodyPr/>
        <a:lstStyle/>
        <a:p>
          <a:r>
            <a:rPr lang="ru-RU" b="1" dirty="0" smtClean="0">
              <a:solidFill>
                <a:srgbClr val="C00000"/>
              </a:solidFill>
            </a:rPr>
            <a:t>Холодная стерилизация (промышленная)</a:t>
          </a:r>
          <a:endParaRPr lang="ru-RU" b="1" dirty="0">
            <a:solidFill>
              <a:srgbClr val="C00000"/>
            </a:solidFill>
          </a:endParaRPr>
        </a:p>
      </dgm:t>
    </dgm:pt>
    <dgm:pt modelId="{82A31CF4-79E2-4298-9C24-5B27B24A1222}" type="parTrans" cxnId="{132B4F8D-306F-459D-BC85-224BB59ADFCE}">
      <dgm:prSet/>
      <dgm:spPr/>
      <dgm:t>
        <a:bodyPr/>
        <a:lstStyle/>
        <a:p>
          <a:endParaRPr lang="ru-RU"/>
        </a:p>
      </dgm:t>
    </dgm:pt>
    <dgm:pt modelId="{C370F919-3EDE-4ABD-9808-1433FB25CC56}" type="sibTrans" cxnId="{132B4F8D-306F-459D-BC85-224BB59ADFCE}">
      <dgm:prSet/>
      <dgm:spPr/>
      <dgm:t>
        <a:bodyPr/>
        <a:lstStyle/>
        <a:p>
          <a:endParaRPr lang="ru-RU"/>
        </a:p>
      </dgm:t>
    </dgm:pt>
    <dgm:pt modelId="{A78A6F1C-488D-427E-A178-3E7EDDB834B8}">
      <dgm:prSet phldrT="[Текст]"/>
      <dgm:spPr/>
      <dgm:t>
        <a:bodyPr/>
        <a:lstStyle/>
        <a:p>
          <a:r>
            <a:rPr lang="ru-RU" b="1" dirty="0" smtClean="0"/>
            <a:t>Радиационная</a:t>
          </a:r>
          <a:endParaRPr lang="ru-RU" b="1" dirty="0"/>
        </a:p>
      </dgm:t>
    </dgm:pt>
    <dgm:pt modelId="{CDA52DA4-782E-4FB4-9C49-3FF68D6582D8}" type="parTrans" cxnId="{1C8C944D-6A76-460D-B8F5-E8C91DE0C52E}">
      <dgm:prSet/>
      <dgm:spPr/>
      <dgm:t>
        <a:bodyPr/>
        <a:lstStyle/>
        <a:p>
          <a:endParaRPr lang="ru-RU"/>
        </a:p>
      </dgm:t>
    </dgm:pt>
    <dgm:pt modelId="{0902B206-5DFC-4B8A-B753-F420B9EAE031}" type="sibTrans" cxnId="{1C8C944D-6A76-460D-B8F5-E8C91DE0C52E}">
      <dgm:prSet/>
      <dgm:spPr/>
      <dgm:t>
        <a:bodyPr/>
        <a:lstStyle/>
        <a:p>
          <a:endParaRPr lang="ru-RU"/>
        </a:p>
      </dgm:t>
    </dgm:pt>
    <dgm:pt modelId="{1E923B31-B2ED-4F6B-8ABB-FDCE38DDC8BF}">
      <dgm:prSet phldrT="[Текст]" custT="1"/>
      <dgm:spPr/>
      <dgm:t>
        <a:bodyPr/>
        <a:lstStyle/>
        <a:p>
          <a:r>
            <a:rPr lang="ru-RU" sz="1800" b="1" dirty="0" smtClean="0"/>
            <a:t>Воздушная</a:t>
          </a:r>
          <a:endParaRPr lang="ru-RU" sz="1800" b="1" dirty="0"/>
        </a:p>
      </dgm:t>
    </dgm:pt>
    <dgm:pt modelId="{1471DF67-E09E-4B9F-9BBD-D3A160F5A4B6}" type="parTrans" cxnId="{A15B0961-CD69-47E6-A5CA-2A3B7A2F1671}">
      <dgm:prSet/>
      <dgm:spPr/>
      <dgm:t>
        <a:bodyPr/>
        <a:lstStyle/>
        <a:p>
          <a:endParaRPr lang="ru-RU"/>
        </a:p>
      </dgm:t>
    </dgm:pt>
    <dgm:pt modelId="{5E8D5109-9A7A-4615-B199-F23F50DDBC8D}" type="sibTrans" cxnId="{A15B0961-CD69-47E6-A5CA-2A3B7A2F1671}">
      <dgm:prSet/>
      <dgm:spPr/>
      <dgm:t>
        <a:bodyPr/>
        <a:lstStyle/>
        <a:p>
          <a:endParaRPr lang="ru-RU"/>
        </a:p>
      </dgm:t>
    </dgm:pt>
    <dgm:pt modelId="{4972E51A-F2F0-41B7-9005-9262AA89FAC0}">
      <dgm:prSet phldrT="[Текст]" custT="1"/>
      <dgm:spPr/>
      <dgm:t>
        <a:bodyPr/>
        <a:lstStyle/>
        <a:p>
          <a:r>
            <a:rPr lang="ru-RU" sz="1800" b="1" dirty="0" err="1" smtClean="0"/>
            <a:t>Гласперленовая</a:t>
          </a:r>
          <a:r>
            <a:rPr lang="ru-RU" sz="1800" b="1" dirty="0" smtClean="0"/>
            <a:t> </a:t>
          </a:r>
          <a:endParaRPr lang="ru-RU" sz="1800" b="1" dirty="0"/>
        </a:p>
      </dgm:t>
    </dgm:pt>
    <dgm:pt modelId="{6818B995-A4F4-41DF-A048-3DA1430CECF5}" type="parTrans" cxnId="{CE1F63C4-5A23-43DD-A196-F933DD3D777A}">
      <dgm:prSet/>
      <dgm:spPr/>
      <dgm:t>
        <a:bodyPr/>
        <a:lstStyle/>
        <a:p>
          <a:endParaRPr lang="ru-RU"/>
        </a:p>
      </dgm:t>
    </dgm:pt>
    <dgm:pt modelId="{37A08BDE-2D4F-49A4-9C89-CE5B7A65C167}" type="sibTrans" cxnId="{CE1F63C4-5A23-43DD-A196-F933DD3D777A}">
      <dgm:prSet/>
      <dgm:spPr/>
      <dgm:t>
        <a:bodyPr/>
        <a:lstStyle/>
        <a:p>
          <a:endParaRPr lang="ru-RU"/>
        </a:p>
      </dgm:t>
    </dgm:pt>
    <dgm:pt modelId="{3108DF7F-25CC-41D1-A2BD-E20F06123BB8}">
      <dgm:prSet phldrT="[Текст]"/>
      <dgm:spPr/>
      <dgm:t>
        <a:bodyPr/>
        <a:lstStyle/>
        <a:p>
          <a:r>
            <a:rPr lang="ru-RU" b="1" dirty="0" smtClean="0"/>
            <a:t>Газовая стерилизация</a:t>
          </a:r>
          <a:endParaRPr lang="ru-RU" b="1" dirty="0"/>
        </a:p>
      </dgm:t>
    </dgm:pt>
    <dgm:pt modelId="{8F7C5A86-2DBB-4F97-9975-7B7AD1EC0E6A}" type="parTrans" cxnId="{B9F853EF-F1F8-4027-A24D-64E78EB6A844}">
      <dgm:prSet/>
      <dgm:spPr/>
      <dgm:t>
        <a:bodyPr/>
        <a:lstStyle/>
        <a:p>
          <a:endParaRPr lang="ru-RU"/>
        </a:p>
      </dgm:t>
    </dgm:pt>
    <dgm:pt modelId="{4E89AD7B-D1F5-40CC-B029-2035CA9CFA7C}" type="sibTrans" cxnId="{B9F853EF-F1F8-4027-A24D-64E78EB6A844}">
      <dgm:prSet/>
      <dgm:spPr/>
      <dgm:t>
        <a:bodyPr/>
        <a:lstStyle/>
        <a:p>
          <a:endParaRPr lang="ru-RU"/>
        </a:p>
      </dgm:t>
    </dgm:pt>
    <dgm:pt modelId="{D99B7248-6375-4D41-946E-43420440229A}">
      <dgm:prSet phldrT="[Текст]"/>
      <dgm:spPr/>
      <dgm:t>
        <a:bodyPr/>
        <a:lstStyle/>
        <a:p>
          <a:r>
            <a:rPr lang="ru-RU" b="1" dirty="0" smtClean="0"/>
            <a:t>Плазменная</a:t>
          </a:r>
          <a:endParaRPr lang="ru-RU" b="1" dirty="0"/>
        </a:p>
      </dgm:t>
    </dgm:pt>
    <dgm:pt modelId="{9DD70A4B-8AA5-4D94-8678-180DCB02583A}" type="parTrans" cxnId="{37B02993-0659-49E8-9A62-73D68777F6F8}">
      <dgm:prSet/>
      <dgm:spPr/>
      <dgm:t>
        <a:bodyPr/>
        <a:lstStyle/>
        <a:p>
          <a:endParaRPr lang="ru-RU"/>
        </a:p>
      </dgm:t>
    </dgm:pt>
    <dgm:pt modelId="{66042DEA-60B3-44AC-950D-FBE3945F8AB4}" type="sibTrans" cxnId="{37B02993-0659-49E8-9A62-73D68777F6F8}">
      <dgm:prSet/>
      <dgm:spPr/>
      <dgm:t>
        <a:bodyPr/>
        <a:lstStyle/>
        <a:p>
          <a:endParaRPr lang="ru-RU"/>
        </a:p>
      </dgm:t>
    </dgm:pt>
    <dgm:pt modelId="{E7F81587-1CA0-4DD0-9046-399575C1364A}">
      <dgm:prSet phldrT="[Текст]"/>
      <dgm:spPr/>
      <dgm:t>
        <a:bodyPr/>
        <a:lstStyle/>
        <a:p>
          <a:r>
            <a:rPr lang="ru-RU" b="1" dirty="0" smtClean="0"/>
            <a:t>Озоновая </a:t>
          </a:r>
          <a:endParaRPr lang="ru-RU" b="1" dirty="0"/>
        </a:p>
      </dgm:t>
    </dgm:pt>
    <dgm:pt modelId="{CCAC7AB7-6D73-4817-B8C5-7F23E2DC593D}" type="parTrans" cxnId="{B577634A-AF52-4F9E-BC9B-34855AC6827C}">
      <dgm:prSet/>
      <dgm:spPr/>
      <dgm:t>
        <a:bodyPr/>
        <a:lstStyle/>
        <a:p>
          <a:endParaRPr lang="ru-RU"/>
        </a:p>
      </dgm:t>
    </dgm:pt>
    <dgm:pt modelId="{1B44D7EC-738B-4F9D-B760-268FAB78345D}" type="sibTrans" cxnId="{B577634A-AF52-4F9E-BC9B-34855AC6827C}">
      <dgm:prSet/>
      <dgm:spPr/>
      <dgm:t>
        <a:bodyPr/>
        <a:lstStyle/>
        <a:p>
          <a:endParaRPr lang="ru-RU"/>
        </a:p>
      </dgm:t>
    </dgm:pt>
    <dgm:pt modelId="{E1E05E0D-F902-471C-877C-B67668AFDF86}" type="pres">
      <dgm:prSet presAssocID="{FA2DD2A8-DA12-4021-A9F5-5459EFED9F6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41CF1DC-3603-47D2-B010-5CCF150BA01E}" type="pres">
      <dgm:prSet presAssocID="{E85EB3A1-784F-48B7-9255-4131673A9BB7}" presName="composite" presStyleCnt="0"/>
      <dgm:spPr/>
    </dgm:pt>
    <dgm:pt modelId="{272DD3E6-CDD5-4F90-AFB6-B75B4B6962F9}" type="pres">
      <dgm:prSet presAssocID="{E85EB3A1-784F-48B7-9255-4131673A9BB7}" presName="parTx" presStyleLbl="alignNode1" presStyleIdx="0" presStyleCnt="3" custLinFactNeighborX="-4909" custLinFactNeighborY="-621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8D0833-0DE5-417D-A95F-133EFE30844D}" type="pres">
      <dgm:prSet presAssocID="{E85EB3A1-784F-48B7-9255-4131673A9BB7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88A072-A1F8-4E3F-B6E6-0BE839F4E97D}" type="pres">
      <dgm:prSet presAssocID="{F5EE640F-E09B-42CF-A860-A6D891FA731A}" presName="space" presStyleCnt="0"/>
      <dgm:spPr/>
    </dgm:pt>
    <dgm:pt modelId="{BCAD4262-EC0E-495E-A568-D062F47C7844}" type="pres">
      <dgm:prSet presAssocID="{98386B6B-86D9-4A1D-BAF4-872322C8DE55}" presName="composite" presStyleCnt="0"/>
      <dgm:spPr/>
    </dgm:pt>
    <dgm:pt modelId="{555110A3-4876-4CFB-AEAD-EB6B2DDF54C5}" type="pres">
      <dgm:prSet presAssocID="{98386B6B-86D9-4A1D-BAF4-872322C8DE55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4C3920-AD02-4041-91C8-1BA6493BACD5}" type="pres">
      <dgm:prSet presAssocID="{98386B6B-86D9-4A1D-BAF4-872322C8DE55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75956D-0E7F-4C5D-918C-B60BDEFE8DE9}" type="pres">
      <dgm:prSet presAssocID="{B1B517AC-E91B-4947-8213-B770773764EC}" presName="space" presStyleCnt="0"/>
      <dgm:spPr/>
    </dgm:pt>
    <dgm:pt modelId="{DD1FFC36-1D46-425A-B59F-18DFA2C8DCF0}" type="pres">
      <dgm:prSet presAssocID="{7E95F8B6-F57F-4D9C-9524-CB77CEBC5794}" presName="composite" presStyleCnt="0"/>
      <dgm:spPr/>
    </dgm:pt>
    <dgm:pt modelId="{76CF8E5B-F877-4953-86FE-68D8FC6A1D35}" type="pres">
      <dgm:prSet presAssocID="{7E95F8B6-F57F-4D9C-9524-CB77CEBC5794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CD3E97-293E-48A1-B654-C9E2E4EEF125}" type="pres">
      <dgm:prSet presAssocID="{7E95F8B6-F57F-4D9C-9524-CB77CEBC5794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D94B2D1-4460-477B-9B9A-49E91B263240}" type="presOf" srcId="{E7F81587-1CA0-4DD0-9046-399575C1364A}" destId="{5DCD3E97-293E-48A1-B654-C9E2E4EEF125}" srcOrd="0" destOrd="2" presId="urn:microsoft.com/office/officeart/2005/8/layout/hList1"/>
    <dgm:cxn modelId="{9205DD82-B5D8-4E47-8150-6196A83438E8}" type="presOf" srcId="{48889878-A0FF-4C3A-B5DB-A8B48FC1A55A}" destId="{968D0833-0DE5-417D-A95F-133EFE30844D}" srcOrd="0" destOrd="0" presId="urn:microsoft.com/office/officeart/2005/8/layout/hList1"/>
    <dgm:cxn modelId="{71FB8F91-A0C3-4D74-9093-C9504E0341FF}" type="presOf" srcId="{FA2DD2A8-DA12-4021-A9F5-5459EFED9F6C}" destId="{E1E05E0D-F902-471C-877C-B67668AFDF86}" srcOrd="0" destOrd="0" presId="urn:microsoft.com/office/officeart/2005/8/layout/hList1"/>
    <dgm:cxn modelId="{132B4F8D-306F-459D-BC85-224BB59ADFCE}" srcId="{FA2DD2A8-DA12-4021-A9F5-5459EFED9F6C}" destId="{7E95F8B6-F57F-4D9C-9524-CB77CEBC5794}" srcOrd="2" destOrd="0" parTransId="{82A31CF4-79E2-4298-9C24-5B27B24A1222}" sibTransId="{C370F919-3EDE-4ABD-9808-1433FB25CC56}"/>
    <dgm:cxn modelId="{CDF39D28-E1AB-42A4-8D17-2CE2D0B0C31A}" type="presOf" srcId="{7E95F8B6-F57F-4D9C-9524-CB77CEBC5794}" destId="{76CF8E5B-F877-4953-86FE-68D8FC6A1D35}" srcOrd="0" destOrd="0" presId="urn:microsoft.com/office/officeart/2005/8/layout/hList1"/>
    <dgm:cxn modelId="{EDD1BCC7-7D43-4DA6-9E30-BFD524B890C8}" type="presOf" srcId="{1E923B31-B2ED-4F6B-8ABB-FDCE38DDC8BF}" destId="{968D0833-0DE5-417D-A95F-133EFE30844D}" srcOrd="0" destOrd="1" presId="urn:microsoft.com/office/officeart/2005/8/layout/hList1"/>
    <dgm:cxn modelId="{A15B0961-CD69-47E6-A5CA-2A3B7A2F1671}" srcId="{E85EB3A1-784F-48B7-9255-4131673A9BB7}" destId="{1E923B31-B2ED-4F6B-8ABB-FDCE38DDC8BF}" srcOrd="1" destOrd="0" parTransId="{1471DF67-E09E-4B9F-9BBD-D3A160F5A4B6}" sibTransId="{5E8D5109-9A7A-4615-B199-F23F50DDBC8D}"/>
    <dgm:cxn modelId="{A9D87383-C6B1-4933-839F-51107A97CA45}" srcId="{E85EB3A1-784F-48B7-9255-4131673A9BB7}" destId="{48889878-A0FF-4C3A-B5DB-A8B48FC1A55A}" srcOrd="0" destOrd="0" parTransId="{961E1A24-697A-42B8-A58E-610B6BF3A7BD}" sibTransId="{55781C5E-3557-473D-928C-F2C5C3AB6F3A}"/>
    <dgm:cxn modelId="{B9F853EF-F1F8-4027-A24D-64E78EB6A844}" srcId="{98386B6B-86D9-4A1D-BAF4-872322C8DE55}" destId="{3108DF7F-25CC-41D1-A2BD-E20F06123BB8}" srcOrd="1" destOrd="0" parTransId="{8F7C5A86-2DBB-4F97-9975-7B7AD1EC0E6A}" sibTransId="{4E89AD7B-D1F5-40CC-B029-2035CA9CFA7C}"/>
    <dgm:cxn modelId="{761E7078-E8AB-400C-9A88-3869AF52745B}" srcId="{FA2DD2A8-DA12-4021-A9F5-5459EFED9F6C}" destId="{98386B6B-86D9-4A1D-BAF4-872322C8DE55}" srcOrd="1" destOrd="0" parTransId="{88E92CB5-9EEF-4FFE-B596-445D686D0C89}" sibTransId="{B1B517AC-E91B-4947-8213-B770773764EC}"/>
    <dgm:cxn modelId="{03973EA5-A4BF-4B3D-80C9-6BBA39B00CA3}" type="presOf" srcId="{98386B6B-86D9-4A1D-BAF4-872322C8DE55}" destId="{555110A3-4876-4CFB-AEAD-EB6B2DDF54C5}" srcOrd="0" destOrd="0" presId="urn:microsoft.com/office/officeart/2005/8/layout/hList1"/>
    <dgm:cxn modelId="{F565559A-F9E6-4F0D-842A-5CC72BBCE960}" type="presOf" srcId="{3E855D66-E496-4984-9F2D-42714CF5C258}" destId="{4D4C3920-AD02-4041-91C8-1BA6493BACD5}" srcOrd="0" destOrd="0" presId="urn:microsoft.com/office/officeart/2005/8/layout/hList1"/>
    <dgm:cxn modelId="{5C6F6E3C-6181-47E6-BDB2-587C0A53581C}" type="presOf" srcId="{09DC2858-0644-440F-B022-2607F68623CC}" destId="{968D0833-0DE5-417D-A95F-133EFE30844D}" srcOrd="0" destOrd="3" presId="urn:microsoft.com/office/officeart/2005/8/layout/hList1"/>
    <dgm:cxn modelId="{CE1F63C4-5A23-43DD-A196-F933DD3D777A}" srcId="{E85EB3A1-784F-48B7-9255-4131673A9BB7}" destId="{4972E51A-F2F0-41B7-9005-9262AA89FAC0}" srcOrd="2" destOrd="0" parTransId="{6818B995-A4F4-41DF-A048-3DA1430CECF5}" sibTransId="{37A08BDE-2D4F-49A4-9C89-CE5B7A65C167}"/>
    <dgm:cxn modelId="{B577634A-AF52-4F9E-BC9B-34855AC6827C}" srcId="{7E95F8B6-F57F-4D9C-9524-CB77CEBC5794}" destId="{E7F81587-1CA0-4DD0-9046-399575C1364A}" srcOrd="2" destOrd="0" parTransId="{CCAC7AB7-6D73-4817-B8C5-7F23E2DC593D}" sibTransId="{1B44D7EC-738B-4F9D-B760-268FAB78345D}"/>
    <dgm:cxn modelId="{79065C4C-1818-4602-9CB8-72E843014E9D}" type="presOf" srcId="{E85EB3A1-784F-48B7-9255-4131673A9BB7}" destId="{272DD3E6-CDD5-4F90-AFB6-B75B4B6962F9}" srcOrd="0" destOrd="0" presId="urn:microsoft.com/office/officeart/2005/8/layout/hList1"/>
    <dgm:cxn modelId="{381EEF8D-D246-4CE5-9910-32D01FFB9105}" type="presOf" srcId="{3108DF7F-25CC-41D1-A2BD-E20F06123BB8}" destId="{4D4C3920-AD02-4041-91C8-1BA6493BACD5}" srcOrd="0" destOrd="1" presId="urn:microsoft.com/office/officeart/2005/8/layout/hList1"/>
    <dgm:cxn modelId="{989B3D8C-A9CB-479F-83BE-41CAF51EA4A0}" srcId="{98386B6B-86D9-4A1D-BAF4-872322C8DE55}" destId="{3E855D66-E496-4984-9F2D-42714CF5C258}" srcOrd="0" destOrd="0" parTransId="{608E903E-3C0D-4211-A0EA-5817D2B341E4}" sibTransId="{D30E72C4-3D22-46CE-8277-365AF95DB1DD}"/>
    <dgm:cxn modelId="{3DB4F26C-8BE2-4B7B-9EBC-E290AB571082}" type="presOf" srcId="{D99B7248-6375-4D41-946E-43420440229A}" destId="{5DCD3E97-293E-48A1-B654-C9E2E4EEF125}" srcOrd="0" destOrd="1" presId="urn:microsoft.com/office/officeart/2005/8/layout/hList1"/>
    <dgm:cxn modelId="{37B02993-0659-49E8-9A62-73D68777F6F8}" srcId="{7E95F8B6-F57F-4D9C-9524-CB77CEBC5794}" destId="{D99B7248-6375-4D41-946E-43420440229A}" srcOrd="1" destOrd="0" parTransId="{9DD70A4B-8AA5-4D94-8678-180DCB02583A}" sibTransId="{66042DEA-60B3-44AC-950D-FBE3945F8AB4}"/>
    <dgm:cxn modelId="{1C8C944D-6A76-460D-B8F5-E8C91DE0C52E}" srcId="{7E95F8B6-F57F-4D9C-9524-CB77CEBC5794}" destId="{A78A6F1C-488D-427E-A178-3E7EDDB834B8}" srcOrd="0" destOrd="0" parTransId="{CDA52DA4-782E-4FB4-9C49-3FF68D6582D8}" sibTransId="{0902B206-5DFC-4B8A-B753-F420B9EAE031}"/>
    <dgm:cxn modelId="{C882E873-D562-4111-B9FB-6EBFD5F0EBCB}" type="presOf" srcId="{A78A6F1C-488D-427E-A178-3E7EDDB834B8}" destId="{5DCD3E97-293E-48A1-B654-C9E2E4EEF125}" srcOrd="0" destOrd="0" presId="urn:microsoft.com/office/officeart/2005/8/layout/hList1"/>
    <dgm:cxn modelId="{9664E281-97B0-426B-817D-FFD3AE64A39B}" srcId="{E85EB3A1-784F-48B7-9255-4131673A9BB7}" destId="{09DC2858-0644-440F-B022-2607F68623CC}" srcOrd="3" destOrd="0" parTransId="{3BEB3F8E-A5A6-4882-966F-98FBFF9D1E1A}" sibTransId="{A3A0201A-72E1-4F17-A5D0-3ADAAAA760A6}"/>
    <dgm:cxn modelId="{07BF6301-4581-40C9-A985-95C1DF8BD537}" type="presOf" srcId="{4972E51A-F2F0-41B7-9005-9262AA89FAC0}" destId="{968D0833-0DE5-417D-A95F-133EFE30844D}" srcOrd="0" destOrd="2" presId="urn:microsoft.com/office/officeart/2005/8/layout/hList1"/>
    <dgm:cxn modelId="{AD251722-E48F-4B3C-AA2A-7C5FDE510480}" srcId="{FA2DD2A8-DA12-4021-A9F5-5459EFED9F6C}" destId="{E85EB3A1-784F-48B7-9255-4131673A9BB7}" srcOrd="0" destOrd="0" parTransId="{DB030071-E741-42CE-8611-055216EA6DC8}" sibTransId="{F5EE640F-E09B-42CF-A860-A6D891FA731A}"/>
    <dgm:cxn modelId="{3E6A921F-0052-4B37-A9C1-3B2AB232DEAD}" type="presParOf" srcId="{E1E05E0D-F902-471C-877C-B67668AFDF86}" destId="{041CF1DC-3603-47D2-B010-5CCF150BA01E}" srcOrd="0" destOrd="0" presId="urn:microsoft.com/office/officeart/2005/8/layout/hList1"/>
    <dgm:cxn modelId="{4D8C88AE-7AEF-4AF9-B94B-84CFF5B7F26E}" type="presParOf" srcId="{041CF1DC-3603-47D2-B010-5CCF150BA01E}" destId="{272DD3E6-CDD5-4F90-AFB6-B75B4B6962F9}" srcOrd="0" destOrd="0" presId="urn:microsoft.com/office/officeart/2005/8/layout/hList1"/>
    <dgm:cxn modelId="{8F47727A-01AD-46AF-99EB-F907A1B6741D}" type="presParOf" srcId="{041CF1DC-3603-47D2-B010-5CCF150BA01E}" destId="{968D0833-0DE5-417D-A95F-133EFE30844D}" srcOrd="1" destOrd="0" presId="urn:microsoft.com/office/officeart/2005/8/layout/hList1"/>
    <dgm:cxn modelId="{D6391E23-0BC1-44B3-BA6A-CEB7A1332908}" type="presParOf" srcId="{E1E05E0D-F902-471C-877C-B67668AFDF86}" destId="{5788A072-A1F8-4E3F-B6E6-0BE839F4E97D}" srcOrd="1" destOrd="0" presId="urn:microsoft.com/office/officeart/2005/8/layout/hList1"/>
    <dgm:cxn modelId="{055EAFC7-AB96-4CFA-AEF6-EE095D69425A}" type="presParOf" srcId="{E1E05E0D-F902-471C-877C-B67668AFDF86}" destId="{BCAD4262-EC0E-495E-A568-D062F47C7844}" srcOrd="2" destOrd="0" presId="urn:microsoft.com/office/officeart/2005/8/layout/hList1"/>
    <dgm:cxn modelId="{F70BC963-0309-4C7A-8216-721C851BB266}" type="presParOf" srcId="{BCAD4262-EC0E-495E-A568-D062F47C7844}" destId="{555110A3-4876-4CFB-AEAD-EB6B2DDF54C5}" srcOrd="0" destOrd="0" presId="urn:microsoft.com/office/officeart/2005/8/layout/hList1"/>
    <dgm:cxn modelId="{CCD9DF98-2D0A-4070-91C2-6519CB03F8F8}" type="presParOf" srcId="{BCAD4262-EC0E-495E-A568-D062F47C7844}" destId="{4D4C3920-AD02-4041-91C8-1BA6493BACD5}" srcOrd="1" destOrd="0" presId="urn:microsoft.com/office/officeart/2005/8/layout/hList1"/>
    <dgm:cxn modelId="{26FC62D7-4207-4E65-B4A0-23DC05FA47C1}" type="presParOf" srcId="{E1E05E0D-F902-471C-877C-B67668AFDF86}" destId="{DC75956D-0E7F-4C5D-918C-B60BDEFE8DE9}" srcOrd="3" destOrd="0" presId="urn:microsoft.com/office/officeart/2005/8/layout/hList1"/>
    <dgm:cxn modelId="{8F00FC4F-3B56-4F16-9F29-F01985E13325}" type="presParOf" srcId="{E1E05E0D-F902-471C-877C-B67668AFDF86}" destId="{DD1FFC36-1D46-425A-B59F-18DFA2C8DCF0}" srcOrd="4" destOrd="0" presId="urn:microsoft.com/office/officeart/2005/8/layout/hList1"/>
    <dgm:cxn modelId="{3BD2511D-833B-4EFF-9216-98293F1CFF99}" type="presParOf" srcId="{DD1FFC36-1D46-425A-B59F-18DFA2C8DCF0}" destId="{76CF8E5B-F877-4953-86FE-68D8FC6A1D35}" srcOrd="0" destOrd="0" presId="urn:microsoft.com/office/officeart/2005/8/layout/hList1"/>
    <dgm:cxn modelId="{6D2E2F45-4DB0-4148-A96E-76EDD941F91E}" type="presParOf" srcId="{DD1FFC36-1D46-425A-B59F-18DFA2C8DCF0}" destId="{5DCD3E97-293E-48A1-B654-C9E2E4EEF125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ABD9A78D-071D-4C3A-ACBA-E01BB4DD0E0C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9EA8B969-7D35-4D69-AEDB-C5FB92966D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A78D-071D-4C3A-ACBA-E01BB4DD0E0C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8B969-7D35-4D69-AEDB-C5FB92966D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A78D-071D-4C3A-ACBA-E01BB4DD0E0C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8B969-7D35-4D69-AEDB-C5FB92966D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0328" y="617764"/>
            <a:ext cx="7794380" cy="1143000"/>
          </a:xfrm>
        </p:spPr>
        <p:txBody>
          <a:bodyPr lIns="81711" tIns="40855" rIns="81711" bIns="40855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1182566" y="2017940"/>
            <a:ext cx="7772400" cy="4114800"/>
          </a:xfrm>
        </p:spPr>
        <p:txBody>
          <a:bodyPr lIns="81711" tIns="40855" rIns="81711" bIns="40855"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914400" y="6324600"/>
            <a:ext cx="1905000" cy="457200"/>
          </a:xfrm>
        </p:spPr>
        <p:txBody>
          <a:bodyPr lIns="81711" tIns="40855" rIns="81711" bIns="40855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352800" y="6324600"/>
            <a:ext cx="2895600" cy="457200"/>
          </a:xfrm>
        </p:spPr>
        <p:txBody>
          <a:bodyPr lIns="81711" tIns="40855" rIns="81711" bIns="40855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81800" y="6324600"/>
            <a:ext cx="1905000" cy="457200"/>
          </a:xfrm>
        </p:spPr>
        <p:txBody>
          <a:bodyPr lIns="81711" tIns="40855" rIns="81711" bIns="40855"/>
          <a:lstStyle>
            <a:lvl1pPr>
              <a:defRPr smtClean="0"/>
            </a:lvl1pPr>
          </a:lstStyle>
          <a:p>
            <a:pPr>
              <a:defRPr/>
            </a:pPr>
            <a:fld id="{81AB9992-7890-4C94-A235-BC7B08D807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EACF5E-64A6-44D4-8C9D-1F998DEC96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ABD9A78D-071D-4C3A-ACBA-E01BB4DD0E0C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8B969-7D35-4D69-AEDB-C5FB92966D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ABD9A78D-071D-4C3A-ACBA-E01BB4DD0E0C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9EA8B969-7D35-4D69-AEDB-C5FB92966DC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ABD9A78D-071D-4C3A-ACBA-E01BB4DD0E0C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9EA8B969-7D35-4D69-AEDB-C5FB92966D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ABD9A78D-071D-4C3A-ACBA-E01BB4DD0E0C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9EA8B969-7D35-4D69-AEDB-C5FB92966D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A78D-071D-4C3A-ACBA-E01BB4DD0E0C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8B969-7D35-4D69-AEDB-C5FB92966D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ABD9A78D-071D-4C3A-ACBA-E01BB4DD0E0C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9EA8B969-7D35-4D69-AEDB-C5FB92966D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ABD9A78D-071D-4C3A-ACBA-E01BB4DD0E0C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9EA8B969-7D35-4D69-AEDB-C5FB92966D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ABD9A78D-071D-4C3A-ACBA-E01BB4DD0E0C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9EA8B969-7D35-4D69-AEDB-C5FB92966D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ABD9A78D-071D-4C3A-ACBA-E01BB4DD0E0C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9EA8B969-7D35-4D69-AEDB-C5FB92966DC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  <p:sldLayoutId id="2147483758" r:id="rId12"/>
    <p:sldLayoutId id="2147483759" r:id="rId13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5.wm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4005064"/>
            <a:ext cx="8062912" cy="1244353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ЧАСТНОЕ УЧРЕЖДЕНИЕ ОБРАЗОВАТЕЛЬНАЯ ОРГАНИЗАЦИЯ ВЫСШЕГО ОБРАЗОВАНИЯ «МЕДИЦИНСКИЙ УНИВЕРСИТЕТ «РЕАВИЗ»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КАФЕДРА РЕАБИЛИТОЛОГИИ И СЕСТРИНСКОГО ДЕЛА ДИСЦИПЛИНА «БЕЗОПАСНОСТЬ ЖИЗНЕДЕЯТЕЛЬНОСТИ»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на тему: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Способы 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стерилизации»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4048" y="5105400"/>
            <a:ext cx="4139952" cy="1752600"/>
          </a:xfrm>
        </p:spPr>
        <p:txBody>
          <a:bodyPr>
            <a:normAutofit lnSpcReduction="10000"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Выполнил: обучающийся </a:t>
            </a:r>
          </a:p>
          <a:p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21-211 группы</a:t>
            </a:r>
          </a:p>
          <a:p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курса стоматологического факультета 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Проверил: к.м.н., </a:t>
            </a:r>
          </a:p>
          <a:p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доцент </a:t>
            </a:r>
            <a:r>
              <a:rPr lang="ru-RU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Турковский</a:t>
            </a: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C:\Documents and Settings\Admin\Рабочий стол\картинки стерилизация\i (15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4899025"/>
            <a:ext cx="2448272" cy="18683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9034256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3109546" y="582"/>
            <a:ext cx="6531220" cy="589189"/>
          </a:xfrm>
        </p:spPr>
        <p:txBody>
          <a:bodyPr lIns="81711" tIns="40855" rIns="81711" bIns="40855">
            <a:normAutofit fontScale="90000"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</a:rPr>
              <a:t/>
            </a:r>
            <a:br>
              <a:rPr lang="ru-RU" sz="3200" dirty="0" smtClean="0">
                <a:solidFill>
                  <a:srgbClr val="FF0000"/>
                </a:solidFill>
              </a:rPr>
            </a:br>
            <a:r>
              <a:rPr lang="ru-RU" sz="4400" b="1" dirty="0" smtClean="0">
                <a:solidFill>
                  <a:srgbClr val="C00000"/>
                </a:solidFill>
              </a:rPr>
              <a:t>Паровой метод</a:t>
            </a:r>
            <a:endParaRPr lang="ru-RU" sz="3200" b="1" dirty="0" smtClean="0">
              <a:solidFill>
                <a:srgbClr val="C00000"/>
              </a:solidFill>
            </a:endParaRPr>
          </a:p>
        </p:txBody>
      </p:sp>
      <p:sp>
        <p:nvSpPr>
          <p:cNvPr id="70659" name="Rectangle 3"/>
          <p:cNvSpPr>
            <a:spLocks noGrp="1" noChangeArrowheads="1"/>
          </p:cNvSpPr>
          <p:nvPr>
            <p:ph idx="1"/>
          </p:nvPr>
        </p:nvSpPr>
        <p:spPr>
          <a:xfrm>
            <a:off x="3491880" y="836712"/>
            <a:ext cx="5652120" cy="6021288"/>
          </a:xfrm>
        </p:spPr>
        <p:txBody>
          <a:bodyPr lIns="81711" tIns="40855" rIns="81711" bIns="40855">
            <a:normAutofit/>
          </a:bodyPr>
          <a:lstStyle/>
          <a:p>
            <a:pPr>
              <a:lnSpc>
                <a:spcPct val="80000"/>
              </a:lnSpc>
            </a:pP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достижения температур выше точки кипения воды пользуются автоклавом. Автоклав представляет собой установку для стерилизации паром под давлением. Температура насыщенного пара зависит от давления. </a:t>
            </a:r>
          </a:p>
          <a:p>
            <a:pPr>
              <a:lnSpc>
                <a:spcPct val="80000"/>
              </a:lnSpc>
            </a:pP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Режимы работы автоклава:</a:t>
            </a:r>
          </a:p>
          <a:p>
            <a:pPr>
              <a:lnSpc>
                <a:spcPct val="80000"/>
              </a:lnSpc>
              <a:buFont typeface="Wingdings" pitchFamily="2" charset="2"/>
              <a:buChar char="v"/>
            </a:pP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132 °C — 2 атмосферы— 20 минут — основной режим. Стерилизуют все изделия (стекло, металл, текстиль, КРОМЕ РЕЗИНОВЫХ).</a:t>
            </a:r>
          </a:p>
          <a:p>
            <a:pPr>
              <a:lnSpc>
                <a:spcPct val="80000"/>
              </a:lnSpc>
              <a:buFont typeface="Wingdings" pitchFamily="2" charset="2"/>
              <a:buChar char="v"/>
            </a:pP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120 °C — 1,1 атмосфера — 45 минут — щадящий режим. (стекло, металл, резиновые изделия, полимерные изделия — согласно паспорту)</a:t>
            </a:r>
          </a:p>
          <a:p>
            <a:pPr>
              <a:lnSpc>
                <a:spcPct val="80000"/>
              </a:lnSpc>
              <a:buNone/>
            </a:pPr>
            <a:r>
              <a:rPr lang="ru-RU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110 °C — 0,5 атмосферы — 180 мин — особо щадящий режим(нестойкие препараты, питательные среды</a:t>
            </a:r>
            <a:r>
              <a:rPr lang="ru-RU" sz="2100" b="1" i="1" dirty="0" smtClean="0">
                <a:solidFill>
                  <a:schemeClr val="accent1">
                    <a:lumMod val="50000"/>
                  </a:schemeClr>
                </a:solidFill>
              </a:rPr>
              <a:t>)</a:t>
            </a:r>
          </a:p>
        </p:txBody>
      </p:sp>
      <p:pic>
        <p:nvPicPr>
          <p:cNvPr id="70660" name="Picture 4" descr="dgm_2___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00545"/>
            <a:ext cx="3480289" cy="51843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38" y="4983162"/>
            <a:ext cx="8183562" cy="1374795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Паровой метод стерилизации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3238" y="530225"/>
            <a:ext cx="5997575" cy="4970463"/>
          </a:xfrm>
        </p:spPr>
        <p:txBody>
          <a:bodyPr>
            <a:normAutofit fontScale="77500" lnSpcReduction="20000"/>
          </a:bodyPr>
          <a:lstStyle/>
          <a:p>
            <a:pPr marL="0" indent="0" algn="just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/>
              <a:t>Стерилизующий агент </a:t>
            </a:r>
            <a:r>
              <a:rPr lang="ru-RU" dirty="0" smtClean="0"/>
              <a:t>– горячий пар под давлением. Для этого метода используют автоклав.</a:t>
            </a:r>
          </a:p>
          <a:p>
            <a:pPr marL="0" indent="0" algn="just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/>
              <a:t>Упаковки: </a:t>
            </a:r>
            <a:r>
              <a:rPr lang="ru-RU" dirty="0" smtClean="0"/>
              <a:t>биксы, крафт-пакеты, бумага-ламинат, бязь.</a:t>
            </a:r>
          </a:p>
          <a:p>
            <a:pPr marL="0" indent="0" algn="just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/>
              <a:t>Материалы: </a:t>
            </a:r>
            <a:r>
              <a:rPr lang="ru-RU" dirty="0" smtClean="0"/>
              <a:t>полимеры, стекло, латекс, ткань, </a:t>
            </a:r>
            <a:r>
              <a:rPr lang="ru-RU" dirty="0" err="1" smtClean="0"/>
              <a:t>коррозийностойкие</a:t>
            </a:r>
            <a:r>
              <a:rPr lang="ru-RU" dirty="0" smtClean="0"/>
              <a:t> металлы, текстиль.</a:t>
            </a:r>
          </a:p>
          <a:p>
            <a:pPr marL="0" indent="0" algn="just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/>
              <a:t>Достоинства: </a:t>
            </a:r>
            <a:r>
              <a:rPr lang="ru-RU" dirty="0" smtClean="0"/>
              <a:t>высокая проницаемость пара, большой выбор упаковки, дольше сохраняется стерильность, дешевый и простой в использовании метод.</a:t>
            </a:r>
          </a:p>
          <a:p>
            <a:pPr marL="0" indent="0" algn="just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/>
              <a:t>Недостатки: </a:t>
            </a:r>
            <a:r>
              <a:rPr lang="ru-RU" dirty="0" smtClean="0"/>
              <a:t>увлажнение изделий, вызывает коррозию металлов.</a:t>
            </a:r>
            <a:endParaRPr lang="ru-RU" dirty="0"/>
          </a:p>
        </p:txBody>
      </p:sp>
      <p:pic>
        <p:nvPicPr>
          <p:cNvPr id="4" name="Рисунок 3" descr="1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0813" y="500063"/>
            <a:ext cx="2414587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14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0813" y="3286125"/>
            <a:ext cx="2292350" cy="184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5" descr="Изображение 003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8600" y="33338"/>
            <a:ext cx="8610600" cy="67595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1600200"/>
            <a:ext cx="3181376" cy="43227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483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1600200"/>
            <a:ext cx="3328988" cy="43195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5540" name="Rectangle 4"/>
          <p:cNvSpPr>
            <a:spLocks noGrp="1" noChangeArrowheads="1"/>
          </p:cNvSpPr>
          <p:nvPr>
            <p:ph type="title"/>
          </p:nvPr>
        </p:nvSpPr>
        <p:spPr>
          <a:xfrm>
            <a:off x="467544" y="332656"/>
            <a:ext cx="8229600" cy="1008112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b="1" dirty="0" smtClean="0"/>
              <a:t>Автоклав стационарный </a:t>
            </a:r>
            <a:br>
              <a:rPr lang="ru-RU" b="1" dirty="0" smtClean="0"/>
            </a:br>
            <a:r>
              <a:rPr lang="ru-RU" b="1" dirty="0" smtClean="0"/>
              <a:t>(нового поколения)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8" name="Picture 4" descr="2341727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202180"/>
            <a:ext cx="2356338" cy="1913164"/>
          </a:xfrm>
          <a:prstGeom prst="rect">
            <a:avLst/>
          </a:prstGeom>
          <a:noFill/>
        </p:spPr>
      </p:pic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261143" y="123124"/>
            <a:ext cx="5821703" cy="1035638"/>
          </a:xfrm>
        </p:spPr>
        <p:txBody>
          <a:bodyPr lIns="81711" tIns="40855" rIns="81711" bIns="40855"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Воздушный метод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Сухой жар </a:t>
            </a:r>
            <a:r>
              <a:rPr lang="ru-RU" sz="36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i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707" name="Rectangle 3"/>
          <p:cNvSpPr>
            <a:spLocks noGrp="1" noChangeArrowheads="1"/>
          </p:cNvSpPr>
          <p:nvPr>
            <p:ph idx="1"/>
          </p:nvPr>
        </p:nvSpPr>
        <p:spPr>
          <a:xfrm>
            <a:off x="252046" y="2115344"/>
            <a:ext cx="7772400" cy="4379346"/>
          </a:xfrm>
        </p:spPr>
        <p:txBody>
          <a:bodyPr lIns="81711" tIns="40855" rIns="81711" bIns="40855">
            <a:normAutofit/>
          </a:bodyPr>
          <a:lstStyle/>
          <a:p>
            <a:pPr>
              <a:lnSpc>
                <a:spcPct val="80000"/>
              </a:lnSpc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стерилизация осуществляется в специальных аппаратах -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сухо-жаровых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шкафах-стерилизаторах. Стерилизация в сухожаровом шкафу происходит при помощи циркуляции внутри него горячего воздуха.</a:t>
            </a:r>
          </a:p>
          <a:p>
            <a:pPr>
              <a:lnSpc>
                <a:spcPct val="80000"/>
              </a:lnSpc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Режимы работы автоклава:</a:t>
            </a:r>
          </a:p>
          <a:p>
            <a:pPr>
              <a:lnSpc>
                <a:spcPct val="80000"/>
              </a:lnSpc>
              <a:buFont typeface="Wingdings" pitchFamily="2" charset="2"/>
              <a:buChar char="v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180 °C — 60 минут — основной режим. Стерилизуют все изделия (стекло, металл, КРОМЕ РЕЗИНОВЫХ).</a:t>
            </a:r>
          </a:p>
          <a:p>
            <a:pPr>
              <a:lnSpc>
                <a:spcPct val="80000"/>
              </a:lnSpc>
              <a:buFont typeface="Wingdings" pitchFamily="2" charset="2"/>
              <a:buChar char="v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160 °C — 150 минут — щадящий режим. (стекло, металл, резиновые изделия, полимерные изделия — согласно паспорту)</a:t>
            </a:r>
          </a:p>
          <a:p>
            <a:pPr>
              <a:lnSpc>
                <a:spcPct val="80000"/>
              </a:lnSpc>
              <a:buNone/>
            </a:pPr>
            <a:endParaRPr lang="ru-RU" sz="2100" b="1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5229200"/>
            <a:ext cx="8183562" cy="936104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C00000"/>
                </a:solidFill>
              </a:rPr>
              <a:t/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Воздушный метод стерилизации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3238" y="530225"/>
            <a:ext cx="5997575" cy="5041900"/>
          </a:xfrm>
        </p:spPr>
        <p:txBody>
          <a:bodyPr>
            <a:normAutofit fontScale="70000" lnSpcReduction="20000"/>
          </a:bodyPr>
          <a:lstStyle/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/>
              <a:t>Стерилизующий агент </a:t>
            </a:r>
            <a:r>
              <a:rPr lang="ru-RU" dirty="0" smtClean="0"/>
              <a:t>– сухой горячий воздух (160-200</a:t>
            </a:r>
            <a:r>
              <a:rPr lang="en-US" baseline="30000" dirty="0" smtClean="0"/>
              <a:t>o</a:t>
            </a:r>
            <a:r>
              <a:rPr lang="ru-RU" dirty="0" smtClean="0"/>
              <a:t>С).</a:t>
            </a: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/>
              <a:t>Упаковки: </a:t>
            </a:r>
            <a:r>
              <a:rPr lang="ru-RU" dirty="0" err="1" smtClean="0"/>
              <a:t>крафт-пакеты</a:t>
            </a:r>
            <a:r>
              <a:rPr lang="ru-RU" dirty="0" smtClean="0"/>
              <a:t>, открытым способом.</a:t>
            </a: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/>
              <a:t>Материалы: </a:t>
            </a:r>
            <a:r>
              <a:rPr lang="ru-RU" dirty="0" smtClean="0"/>
              <a:t>металл, стекло, полимер, резина , латекс.</a:t>
            </a: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/>
              <a:t>Достоинства: </a:t>
            </a:r>
            <a:r>
              <a:rPr lang="ru-RU" dirty="0" smtClean="0"/>
              <a:t>дешевый, простой метод, не вызывает коррозии металла, не происходит увлажнения упаковки и изделий.</a:t>
            </a: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/>
              <a:t>Недостатки: </a:t>
            </a:r>
            <a:r>
              <a:rPr lang="ru-RU" dirty="0" smtClean="0"/>
              <a:t>ограниченный выбор упаковки, медленное и неравномерное прогревание изделий, необходимость использования более высоких температур, невозможность использовать материалы из текстиля.</a:t>
            </a:r>
            <a:endParaRPr lang="ru-RU" dirty="0"/>
          </a:p>
        </p:txBody>
      </p:sp>
      <p:pic>
        <p:nvPicPr>
          <p:cNvPr id="4" name="Рисунок 3" descr="15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43688" y="2357438"/>
            <a:ext cx="2025650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16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250" y="500063"/>
            <a:ext cx="2205038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Воздушный метод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b="1" i="1" dirty="0" smtClean="0"/>
              <a:t> Примечание:</a:t>
            </a:r>
            <a:endParaRPr lang="ru-RU" dirty="0" smtClean="0"/>
          </a:p>
          <a:p>
            <a:pPr lvl="0"/>
            <a:r>
              <a:rPr lang="ru-RU" dirty="0" smtClean="0"/>
              <a:t>Стерилизации подвергают сухие изделия;</a:t>
            </a:r>
          </a:p>
          <a:p>
            <a:pPr lvl="0"/>
            <a:r>
              <a:rPr lang="ru-RU" dirty="0" smtClean="0"/>
              <a:t>Изделия, </a:t>
            </a:r>
            <a:r>
              <a:rPr lang="ru-RU" dirty="0" err="1" smtClean="0"/>
              <a:t>простерилизованные</a:t>
            </a:r>
            <a:r>
              <a:rPr lang="ru-RU" dirty="0" smtClean="0"/>
              <a:t> в </a:t>
            </a:r>
            <a:r>
              <a:rPr lang="ru-RU" dirty="0" err="1" smtClean="0"/>
              <a:t>крафт</a:t>
            </a:r>
            <a:r>
              <a:rPr lang="ru-RU" dirty="0" smtClean="0"/>
              <a:t>- пакетах, упаковке из бумаги мешочной </a:t>
            </a:r>
            <a:r>
              <a:rPr lang="ru-RU" dirty="0" err="1" smtClean="0"/>
              <a:t>влагопрочной</a:t>
            </a:r>
            <a:r>
              <a:rPr lang="ru-RU" dirty="0" smtClean="0"/>
              <a:t>, хранят 3-е суток, в 2-слойной упаковке из бумаги </a:t>
            </a:r>
            <a:r>
              <a:rPr lang="ru-RU" dirty="0" err="1" smtClean="0"/>
              <a:t>крепированной</a:t>
            </a:r>
            <a:r>
              <a:rPr lang="ru-RU" dirty="0" smtClean="0"/>
              <a:t> для медицинских целей – до 20 суток;</a:t>
            </a:r>
          </a:p>
          <a:p>
            <a:pPr lvl="0"/>
            <a:r>
              <a:rPr lang="ru-RU" dirty="0" smtClean="0"/>
              <a:t>Изделия, </a:t>
            </a:r>
            <a:r>
              <a:rPr lang="ru-RU" dirty="0" err="1" smtClean="0"/>
              <a:t>простерилизованные</a:t>
            </a:r>
            <a:r>
              <a:rPr lang="ru-RU" dirty="0" smtClean="0"/>
              <a:t> без упаковки, должны быть использованы непосредственно после стерилизации в течение рабочей смены (6 часов) в асептических условиях.</a:t>
            </a:r>
          </a:p>
          <a:p>
            <a:r>
              <a:rPr lang="ru-RU" dirty="0" smtClean="0"/>
              <a:t>   Во время стерилизации воздушным методом металлических инструментов без упаковки их располагают так, чтобы они не соприкасались друг с другом. Разъёмные изделия стерилизуют в разобранном виде.</a:t>
            </a:r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548680"/>
            <a:ext cx="8229600" cy="1152128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4000" b="1" dirty="0" smtClean="0">
                <a:solidFill>
                  <a:srgbClr val="C00000"/>
                </a:solidFill>
              </a:rPr>
              <a:t>Воздушный стерилизатор (сухожаровой шкаф)</a:t>
            </a:r>
          </a:p>
        </p:txBody>
      </p:sp>
      <p:pic>
        <p:nvPicPr>
          <p:cNvPr id="24579" name="Picture 5"/>
          <p:cNvPicPr>
            <a:picLocks noChangeAspect="1" noChangeArrowheads="1"/>
          </p:cNvPicPr>
          <p:nvPr/>
        </p:nvPicPr>
        <p:blipFill>
          <a:blip r:embed="rId2" cstate="print"/>
          <a:srcRect b="7059"/>
          <a:stretch>
            <a:fillRect/>
          </a:stretch>
        </p:blipFill>
        <p:spPr bwMode="auto">
          <a:xfrm>
            <a:off x="285720" y="1928802"/>
            <a:ext cx="3743332" cy="32861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361" name="Picture 1" descr="C:\Documents and Settings\Admin\Рабочий стол\картинки стерилизация\i (13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1928802"/>
            <a:ext cx="3143272" cy="29289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0"/>
            <a:ext cx="8549172" cy="442250"/>
          </a:xfrm>
        </p:spPr>
        <p:txBody>
          <a:bodyPr lIns="81711" tIns="40855" rIns="81711" bIns="40855">
            <a:no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/>
            </a:r>
            <a:br>
              <a:rPr lang="ru-RU" sz="3200" b="1" dirty="0" smtClean="0">
                <a:solidFill>
                  <a:srgbClr val="FF0000"/>
                </a:solidFill>
              </a:rPr>
            </a:br>
            <a:r>
              <a:rPr lang="ru-RU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Гласперленовый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метод</a:t>
            </a:r>
            <a:endParaRPr lang="ru-RU" sz="32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923" name="Rectangle 3"/>
          <p:cNvSpPr>
            <a:spLocks noGrp="1" noChangeArrowheads="1"/>
          </p:cNvSpPr>
          <p:nvPr>
            <p:ph idx="1"/>
          </p:nvPr>
        </p:nvSpPr>
        <p:spPr>
          <a:xfrm>
            <a:off x="2857488" y="908719"/>
            <a:ext cx="5962984" cy="5784635"/>
          </a:xfrm>
        </p:spPr>
        <p:txBody>
          <a:bodyPr lIns="81711" tIns="40855" rIns="81711" bIns="40855">
            <a:normAutofit/>
          </a:bodyPr>
          <a:lstStyle/>
          <a:p>
            <a:pPr>
              <a:lnSpc>
                <a:spcPct val="80000"/>
              </a:lnSpc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действия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глассперленового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стерилизатора основан на приведении стерилизуемых хирургических инструментов в контакт с маленькими стеклянными сферами, имеющими температуру 250С.</a:t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Стерилизация инструмента производится в течение очень короткого времени — не более 20 секунд. Благодаря такому короткому периоду и неразрушающему воздействию стерилизационных (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глассперленовых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шариков на инструмент, негативное влияние высокой температуры практически отсутствует.</a:t>
            </a:r>
          </a:p>
          <a:p>
            <a:pPr>
              <a:lnSpc>
                <a:spcPct val="80000"/>
              </a:lnSpc>
            </a:pP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Всего за 5 секунд стерилизует: щипцы, клещи,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скальпель-держатели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зонды, шпатели, долота, зубила, алмазы, файлы, боры, корневые элеваторы, расширители, угловые наконечники, иглодержатели, пинцеты,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десневые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ножницы и т.д.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 smtClean="0"/>
          </a:p>
        </p:txBody>
      </p:sp>
      <p:pic>
        <p:nvPicPr>
          <p:cNvPr id="81928" name="Picture 8" descr="glasperlen-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092228"/>
            <a:ext cx="2928926" cy="3388179"/>
          </a:xfrm>
          <a:prstGeom prst="rect">
            <a:avLst/>
          </a:prstGeom>
          <a:noFill/>
        </p:spPr>
      </p:pic>
      <p:pic>
        <p:nvPicPr>
          <p:cNvPr id="81930" name="Picture 10" descr="tSHARIKI_th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6056" y="1057284"/>
            <a:ext cx="2176814" cy="16328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32656"/>
            <a:ext cx="8229600" cy="792088"/>
          </a:xfrm>
        </p:spPr>
        <p:txBody>
          <a:bodyPr lIns="81711" tIns="40855" rIns="81711" bIns="40855"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sz="4400" b="1" dirty="0" smtClean="0">
                <a:solidFill>
                  <a:srgbClr val="C00000"/>
                </a:solidFill>
              </a:rPr>
              <a:t>Инфракрасный метод</a:t>
            </a:r>
            <a:endParaRPr lang="ru-RU" b="1" dirty="0" smtClean="0">
              <a:solidFill>
                <a:srgbClr val="C00000"/>
              </a:solidFill>
            </a:endParaRPr>
          </a:p>
        </p:txBody>
      </p:sp>
      <p:sp>
        <p:nvSpPr>
          <p:cNvPr id="84995" name="Rectangle 3"/>
          <p:cNvSpPr>
            <a:spLocks noGrp="1" noChangeArrowheads="1"/>
          </p:cNvSpPr>
          <p:nvPr>
            <p:ph idx="1"/>
          </p:nvPr>
        </p:nvSpPr>
        <p:spPr>
          <a:xfrm>
            <a:off x="4932040" y="1484785"/>
            <a:ext cx="4022926" cy="4752528"/>
          </a:xfrm>
        </p:spPr>
        <p:txBody>
          <a:bodyPr lIns="81711" tIns="40855" rIns="81711" bIns="40855">
            <a:normAutofit/>
          </a:bodyPr>
          <a:lstStyle/>
          <a:p>
            <a:pPr>
              <a:lnSpc>
                <a:spcPct val="80000"/>
              </a:lnSpc>
            </a:pPr>
            <a:endParaRPr lang="ru-RU" sz="2100" dirty="0" smtClean="0"/>
          </a:p>
          <a:p>
            <a:pPr>
              <a:lnSpc>
                <a:spcPct val="80000"/>
              </a:lnSpc>
            </a:pPr>
            <a:endParaRPr lang="ru-RU" sz="2100" dirty="0" smtClean="0"/>
          </a:p>
          <a:p>
            <a:pPr>
              <a:lnSpc>
                <a:spcPct val="80000"/>
              </a:lnSpc>
              <a:buNone/>
            </a:pPr>
            <a:r>
              <a:rPr lang="ru-RU" sz="2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Малогабаритный стерилизатор предназначен для стерилизации стоматологических и микрохирургических инструментов из металлов в условиях госпиталей, поликлиник, больниц и других лечебных и косметологических учреждений. Стерилизация осуществляется инфракрасным мощным кратковременным тепловым воздействием. </a:t>
            </a:r>
          </a:p>
        </p:txBody>
      </p:sp>
      <p:pic>
        <p:nvPicPr>
          <p:cNvPr id="84996" name="Picture 4" descr="004d8fa54fb380f93089f1a33b9373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44824"/>
            <a:ext cx="4396154" cy="36412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548680"/>
            <a:ext cx="8229600" cy="792088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chemeClr val="accent2"/>
                </a:solidFill>
              </a:rPr>
              <a:t/>
            </a:r>
            <a:br>
              <a:rPr lang="ru-RU" sz="5400" b="1" dirty="0" smtClean="0">
                <a:solidFill>
                  <a:schemeClr val="accent2"/>
                </a:solidFill>
              </a:rPr>
            </a:br>
            <a:r>
              <a:rPr lang="ru-RU" sz="54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Стерилизация</a:t>
            </a:r>
            <a:endParaRPr lang="ru-RU" sz="5400" b="1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501774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ru-RU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полное уничтожение всех видов микроорганизмов и их спор на поверхности и внутри различных предметов, а также в жидкостях и воздухе. </a:t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3100" b="1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ru-RU" b="1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9" name="Picture 8"/>
          <p:cNvPicPr>
            <a:picLocks noChangeAspect="1" noChangeArrowheads="1"/>
          </p:cNvPicPr>
          <p:nvPr/>
        </p:nvPicPr>
        <p:blipFill>
          <a:blip r:embed="rId2" cstate="print"/>
          <a:srcRect t="5765" b="10301"/>
          <a:stretch>
            <a:fillRect/>
          </a:stretch>
        </p:blipFill>
        <p:spPr bwMode="auto">
          <a:xfrm>
            <a:off x="2209800" y="2204864"/>
            <a:ext cx="5149850" cy="4175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85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548680"/>
            <a:ext cx="8229600" cy="1664168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4000" b="1" dirty="0" smtClean="0">
                <a:solidFill>
                  <a:srgbClr val="C00000"/>
                </a:solidFill>
              </a:rPr>
              <a:t>Камера  УФО для хранения стерильных</a:t>
            </a:r>
            <a:br>
              <a:rPr lang="ru-RU" sz="4000" b="1" dirty="0" smtClean="0">
                <a:solidFill>
                  <a:srgbClr val="C00000"/>
                </a:solidFill>
              </a:rPr>
            </a:br>
            <a:r>
              <a:rPr lang="ru-RU" sz="4000" b="1" dirty="0" smtClean="0">
                <a:solidFill>
                  <a:srgbClr val="C00000"/>
                </a:solidFill>
              </a:rPr>
              <a:t>инструментов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71600" y="1988840"/>
            <a:ext cx="7239000" cy="1362075"/>
          </a:xfrm>
        </p:spPr>
        <p:txBody>
          <a:bodyPr>
            <a:noAutofit/>
          </a:bodyPr>
          <a:lstStyle/>
          <a:p>
            <a:pPr algn="ctr"/>
            <a:r>
              <a:rPr lang="ru-RU" sz="9600" b="0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Химические методы</a:t>
            </a:r>
            <a:endParaRPr lang="ru-RU" sz="9600" b="0" dirty="0"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1150328" y="617764"/>
            <a:ext cx="7794380" cy="434972"/>
          </a:xfrm>
        </p:spPr>
        <p:txBody>
          <a:bodyPr lIns="81711" tIns="40855" rIns="81711" bIns="40855">
            <a:no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Химическая стерилизация</a:t>
            </a:r>
            <a:br>
              <a:rPr lang="ru-RU" sz="3200" b="1" dirty="0" smtClean="0">
                <a:solidFill>
                  <a:srgbClr val="FF0000"/>
                </a:solidFill>
              </a:rPr>
            </a:br>
            <a:endParaRPr lang="ru-RU" sz="3200" b="1" dirty="0" smtClean="0">
              <a:solidFill>
                <a:srgbClr val="FF0000"/>
              </a:solidFill>
            </a:endParaRPr>
          </a:p>
        </p:txBody>
      </p:sp>
      <p:sp>
        <p:nvSpPr>
          <p:cNvPr id="78851" name="Rectangle 3"/>
          <p:cNvSpPr>
            <a:spLocks noGrp="1" noChangeArrowheads="1"/>
          </p:cNvSpPr>
          <p:nvPr>
            <p:ph idx="1"/>
          </p:nvPr>
        </p:nvSpPr>
        <p:spPr>
          <a:xfrm>
            <a:off x="783982" y="836712"/>
            <a:ext cx="7820465" cy="6221313"/>
          </a:xfrm>
        </p:spPr>
        <p:txBody>
          <a:bodyPr lIns="81711" tIns="40855" rIns="81711" bIns="40855">
            <a:normAutofit fontScale="92500" lnSpcReduction="10000"/>
          </a:bodyPr>
          <a:lstStyle/>
          <a:p>
            <a:r>
              <a:rPr lang="ru-RU" sz="2400" dirty="0" smtClean="0"/>
              <a:t>При данном методе используются химические вещества в газообразном состоянии или стерилизуемые объекты погружаются в растворы химических веществ.</a:t>
            </a:r>
          </a:p>
          <a:p>
            <a:r>
              <a:rPr lang="ru-RU" sz="2400" dirty="0" smtClean="0"/>
              <a:t>	Стерилизация растворами – вспомогательный метод, который применяют при невозможности использовать другие.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. </a:t>
            </a:r>
            <a:b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dirty="0" smtClean="0"/>
              <a:t>Растворы для стерилизации </a:t>
            </a:r>
            <a:r>
              <a:rPr lang="ru-RU" sz="2400" b="1" dirty="0" smtClean="0">
                <a:solidFill>
                  <a:srgbClr val="FF0000"/>
                </a:solidFill>
              </a:rPr>
              <a:t>- </a:t>
            </a:r>
            <a:r>
              <a:rPr lang="ru-RU" sz="2400" b="1" dirty="0" err="1" smtClean="0">
                <a:solidFill>
                  <a:srgbClr val="FF0000"/>
                </a:solidFill>
              </a:rPr>
              <a:t>стерилянты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Для стерилизации в основном используют </a:t>
            </a:r>
          </a:p>
          <a:p>
            <a:pPr>
              <a:buNone/>
            </a:pPr>
            <a:r>
              <a:rPr lang="ru-RU" sz="2400" dirty="0" smtClean="0">
                <a:solidFill>
                  <a:srgbClr val="FF0000"/>
                </a:solidFill>
              </a:rPr>
              <a:t>Перекись водорода 6%  </a:t>
            </a:r>
          </a:p>
          <a:p>
            <a:pPr>
              <a:buNone/>
            </a:pPr>
            <a:r>
              <a:rPr lang="ru-RU" sz="2400" dirty="0" smtClean="0"/>
              <a:t>   Режим стерилизации :</a:t>
            </a:r>
          </a:p>
          <a:p>
            <a:pPr>
              <a:buNone/>
            </a:pPr>
            <a:r>
              <a:rPr lang="ru-RU" sz="2400" b="1" dirty="0" smtClean="0"/>
              <a:t>Температура  </a:t>
            </a:r>
            <a:r>
              <a:rPr lang="ru-RU" sz="2400" b="1" dirty="0" smtClean="0">
                <a:solidFill>
                  <a:srgbClr val="FF0000"/>
                </a:solidFill>
              </a:rPr>
              <a:t>18 °С</a:t>
            </a:r>
            <a:r>
              <a:rPr lang="ru-RU" sz="2400" b="1" dirty="0" smtClean="0"/>
              <a:t>  - экспозиция </a:t>
            </a:r>
            <a:r>
              <a:rPr lang="ru-RU" sz="2400" b="1" dirty="0" smtClean="0">
                <a:solidFill>
                  <a:srgbClr val="FF0000"/>
                </a:solidFill>
              </a:rPr>
              <a:t>360 мин</a:t>
            </a:r>
          </a:p>
          <a:p>
            <a:pPr>
              <a:buNone/>
            </a:pPr>
            <a:r>
              <a:rPr lang="ru-RU" sz="2400" b="1" dirty="0" smtClean="0"/>
              <a:t>Температура  </a:t>
            </a:r>
            <a:r>
              <a:rPr lang="ru-RU" sz="2400" b="1" dirty="0" smtClean="0">
                <a:solidFill>
                  <a:srgbClr val="FF0000"/>
                </a:solidFill>
              </a:rPr>
              <a:t>50 °С</a:t>
            </a:r>
            <a:r>
              <a:rPr lang="ru-RU" sz="2400" b="1" dirty="0" smtClean="0"/>
              <a:t>  - экспозиция </a:t>
            </a:r>
            <a:r>
              <a:rPr lang="ru-RU" sz="2400" b="1" dirty="0" smtClean="0">
                <a:solidFill>
                  <a:srgbClr val="FF0000"/>
                </a:solidFill>
              </a:rPr>
              <a:t>180 мин</a:t>
            </a:r>
          </a:p>
          <a:p>
            <a:pPr>
              <a:buNone/>
            </a:pPr>
            <a:r>
              <a:rPr lang="ru-RU" sz="2400" dirty="0" smtClean="0"/>
              <a:t>Раствор используется однократно. </a:t>
            </a:r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r>
              <a:rPr lang="ru-RU" sz="2400" dirty="0" smtClean="0"/>
              <a:t> </a:t>
            </a:r>
          </a:p>
          <a:p>
            <a:pPr>
              <a:buNone/>
            </a:pPr>
            <a:r>
              <a:rPr lang="ru-RU" sz="2400" dirty="0" smtClean="0"/>
              <a:t> </a:t>
            </a:r>
          </a:p>
          <a:p>
            <a:pPr>
              <a:buNone/>
            </a:pPr>
            <a:endParaRPr lang="ru-RU" sz="2400" dirty="0" smtClean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16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86409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Химическая стерилизация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268760"/>
            <a:ext cx="8229600" cy="501774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>
                <a:solidFill>
                  <a:srgbClr val="FF0000"/>
                </a:solidFill>
              </a:rPr>
              <a:t>Дезоксон-1 </a:t>
            </a:r>
          </a:p>
          <a:p>
            <a:pPr>
              <a:buNone/>
            </a:pPr>
            <a:r>
              <a:rPr lang="ru-RU" sz="2400" dirty="0" smtClean="0"/>
              <a:t>   Режим стерилизации :</a:t>
            </a:r>
          </a:p>
          <a:p>
            <a:pPr>
              <a:buNone/>
            </a:pPr>
            <a:r>
              <a:rPr lang="ru-RU" sz="2400" b="1" dirty="0" smtClean="0"/>
              <a:t>Температура  </a:t>
            </a:r>
            <a:r>
              <a:rPr lang="ru-RU" sz="2400" b="1" dirty="0" smtClean="0">
                <a:solidFill>
                  <a:srgbClr val="FF0000"/>
                </a:solidFill>
              </a:rPr>
              <a:t>18 °С</a:t>
            </a:r>
            <a:r>
              <a:rPr lang="ru-RU" sz="2400" b="1" dirty="0" smtClean="0"/>
              <a:t>  - экспозиция </a:t>
            </a:r>
            <a:r>
              <a:rPr lang="ru-RU" sz="2400" b="1" dirty="0" smtClean="0">
                <a:solidFill>
                  <a:srgbClr val="FF0000"/>
                </a:solidFill>
              </a:rPr>
              <a:t>45 мин</a:t>
            </a:r>
          </a:p>
          <a:p>
            <a:pPr>
              <a:buNone/>
            </a:pPr>
            <a:r>
              <a:rPr lang="ru-RU" sz="2400" dirty="0" err="1" smtClean="0">
                <a:solidFill>
                  <a:srgbClr val="FF0000"/>
                </a:solidFill>
              </a:rPr>
              <a:t>Сайдекс</a:t>
            </a:r>
            <a:endParaRPr lang="ru-RU" sz="24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sz="2400" b="1" dirty="0" smtClean="0"/>
              <a:t>Температура  </a:t>
            </a:r>
            <a:r>
              <a:rPr lang="ru-RU" sz="2400" b="1" dirty="0" smtClean="0">
                <a:solidFill>
                  <a:srgbClr val="FF0000"/>
                </a:solidFill>
              </a:rPr>
              <a:t>21 °С</a:t>
            </a:r>
            <a:r>
              <a:rPr lang="ru-RU" sz="2400" b="1" dirty="0" smtClean="0"/>
              <a:t>  - экспозиция </a:t>
            </a:r>
            <a:r>
              <a:rPr lang="ru-RU" sz="2400" b="1" dirty="0" smtClean="0">
                <a:solidFill>
                  <a:srgbClr val="FF0000"/>
                </a:solidFill>
              </a:rPr>
              <a:t>240 мин</a:t>
            </a:r>
          </a:p>
          <a:p>
            <a:pPr>
              <a:buNone/>
            </a:pPr>
            <a:r>
              <a:rPr lang="ru-RU" sz="2400" dirty="0" err="1" smtClean="0">
                <a:solidFill>
                  <a:srgbClr val="FF0000"/>
                </a:solidFill>
              </a:rPr>
              <a:t>Виркон</a:t>
            </a:r>
            <a:r>
              <a:rPr lang="ru-RU" sz="2400" dirty="0" smtClean="0">
                <a:solidFill>
                  <a:srgbClr val="FF0000"/>
                </a:solidFill>
              </a:rPr>
              <a:t> 2% </a:t>
            </a:r>
          </a:p>
          <a:p>
            <a:pPr>
              <a:buNone/>
            </a:pPr>
            <a:r>
              <a:rPr lang="ru-RU" sz="2400" b="1" dirty="0" smtClean="0"/>
              <a:t>Температура  </a:t>
            </a:r>
            <a:r>
              <a:rPr lang="ru-RU" sz="2400" b="1" dirty="0" smtClean="0">
                <a:solidFill>
                  <a:srgbClr val="FF0000"/>
                </a:solidFill>
              </a:rPr>
              <a:t>18 °С</a:t>
            </a:r>
            <a:r>
              <a:rPr lang="ru-RU" sz="2400" b="1" dirty="0" smtClean="0"/>
              <a:t>  - экспозиция </a:t>
            </a:r>
            <a:r>
              <a:rPr lang="ru-RU" sz="2400" b="1" dirty="0" smtClean="0">
                <a:solidFill>
                  <a:srgbClr val="FF0000"/>
                </a:solidFill>
              </a:rPr>
              <a:t>10 мин</a:t>
            </a:r>
          </a:p>
          <a:p>
            <a:pPr>
              <a:buNone/>
            </a:pPr>
            <a:endParaRPr lang="ru-RU" sz="2400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ru-RU" sz="2400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ru-RU" sz="2400" b="1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ru-RU" sz="3200" b="1" dirty="0" smtClean="0">
              <a:solidFill>
                <a:srgbClr val="FF0000"/>
              </a:solidFill>
            </a:endParaRPr>
          </a:p>
        </p:txBody>
      </p:sp>
      <p:pic>
        <p:nvPicPr>
          <p:cNvPr id="1027" name="Picture 3" descr="G:\ЗАГРУЗКИ\sayde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4509120"/>
            <a:ext cx="2376264" cy="1800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Химическая стерилизация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305776"/>
          </a:xfrm>
        </p:spPr>
        <p:txBody>
          <a:bodyPr>
            <a:normAutofit fontScale="92500" lnSpcReduction="20000"/>
          </a:bodyPr>
          <a:lstStyle/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endParaRPr lang="ru-RU" b="1" dirty="0" smtClean="0"/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/>
              <a:t>Стерилизация растворами </a:t>
            </a:r>
            <a:r>
              <a:rPr lang="ru-RU" dirty="0" smtClean="0"/>
              <a:t>– вспомогательный метод, который применяют при невозможности использовать другие. </a:t>
            </a:r>
            <a:endParaRPr lang="ru-RU" b="1" dirty="0" smtClean="0"/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/>
              <a:t>Достоинства: </a:t>
            </a:r>
            <a:r>
              <a:rPr lang="ru-RU" dirty="0" smtClean="0"/>
              <a:t>доступность, легкость в исполнении и надежность </a:t>
            </a: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/>
              <a:t>Недостатки: </a:t>
            </a:r>
            <a:r>
              <a:rPr lang="ru-RU" dirty="0" smtClean="0"/>
              <a:t>изделия стерилизуют без упаковки, промываются после стерилизации, что может привести к </a:t>
            </a:r>
            <a:r>
              <a:rPr lang="ru-RU" dirty="0" err="1" smtClean="0"/>
              <a:t>реконтаминации</a:t>
            </a:r>
            <a:r>
              <a:rPr lang="ru-RU" dirty="0" smtClean="0"/>
              <a:t>.</a:t>
            </a: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endParaRPr lang="ru-RU" dirty="0" smtClean="0"/>
          </a:p>
          <a:p>
            <a:pPr marL="0" indent="0">
              <a:buNone/>
              <a:defRPr/>
            </a:pPr>
            <a:r>
              <a:rPr lang="ru-RU" dirty="0" smtClean="0"/>
              <a:t>Используется только при децентрализованной системе.</a:t>
            </a: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93610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Химическая стерилизация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233768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Стерилизуемые изделия свободно раскладывают в емкости с растворами. При большой длине они укладываются по спирали, каналы и полости заполняются раствором.</a:t>
            </a:r>
          </a:p>
          <a:p>
            <a:r>
              <a:rPr lang="ru-RU" dirty="0" smtClean="0"/>
              <a:t> После окончания стерилизации изделия трижды дважды погружают на 5 минут в стерильную воду, каждый раз меняя ее, затем стерильным корнцангом их переносят в стерильную емкость (стерилизационная коробка), выложенную стерильной простыней. </a:t>
            </a:r>
            <a:r>
              <a:rPr lang="ru-RU" dirty="0" smtClean="0">
                <a:solidFill>
                  <a:srgbClr val="FF0000"/>
                </a:solidFill>
              </a:rPr>
              <a:t>Срок хранения </a:t>
            </a:r>
            <a:r>
              <a:rPr lang="ru-RU" dirty="0" smtClean="0"/>
              <a:t>– </a:t>
            </a:r>
            <a:r>
              <a:rPr lang="ru-RU" dirty="0" smtClean="0">
                <a:solidFill>
                  <a:srgbClr val="FF0000"/>
                </a:solidFill>
              </a:rPr>
              <a:t>3 суток.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Химическая стерилизация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340768"/>
            <a:ext cx="8640960" cy="523376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При</a:t>
            </a:r>
            <a:r>
              <a:rPr lang="ru-RU" sz="2400" dirty="0" smtClean="0">
                <a:solidFill>
                  <a:srgbClr val="FF0000"/>
                </a:solidFill>
              </a:rPr>
              <a:t> газовой стерилизации </a:t>
            </a:r>
            <a:r>
              <a:rPr lang="ru-RU" sz="2400" dirty="0" smtClean="0"/>
              <a:t>используют смесь ОБ(окись этилена с бромистым этилом) и его смеси, формальдегид.</a:t>
            </a:r>
          </a:p>
          <a:p>
            <a:pPr>
              <a:buNone/>
            </a:pPr>
            <a:r>
              <a:rPr lang="ru-RU" sz="2400" b="1" dirty="0" smtClean="0"/>
              <a:t>Стерилизуют: </a:t>
            </a:r>
            <a:r>
              <a:rPr lang="ru-RU" sz="2400" dirty="0" smtClean="0"/>
              <a:t>Оптика, кардиостимуляторы, изделия из</a:t>
            </a:r>
            <a:br>
              <a:rPr lang="ru-RU" sz="2400" dirty="0" smtClean="0"/>
            </a:br>
            <a:r>
              <a:rPr lang="ru-RU" sz="2400" dirty="0" smtClean="0"/>
              <a:t>полимерных материалов, стекла, металлов.</a:t>
            </a:r>
          </a:p>
          <a:p>
            <a:pPr>
              <a:buNone/>
            </a:pPr>
            <a:r>
              <a:rPr lang="ru-RU" sz="2400" b="1" dirty="0" smtClean="0"/>
              <a:t>Условия проведения:</a:t>
            </a:r>
            <a:r>
              <a:rPr lang="ru-RU" sz="2400" dirty="0" smtClean="0"/>
              <a:t> </a:t>
            </a:r>
          </a:p>
          <a:p>
            <a:pPr>
              <a:buNone/>
            </a:pPr>
            <a:r>
              <a:rPr lang="ru-RU" sz="2400" dirty="0" smtClean="0"/>
              <a:t>Инструментарий упаковывают в два слоя полиэтиленовой </a:t>
            </a:r>
            <a:r>
              <a:rPr lang="ru-RU" sz="2400" dirty="0" err="1" smtClean="0"/>
              <a:t>пленкитолщиной</a:t>
            </a:r>
            <a:r>
              <a:rPr lang="ru-RU" sz="2400" dirty="0" smtClean="0"/>
              <a:t> 0,06-0,2 мм, бумагу: упаковочную высокопрочную двухслойную. Срок сохранения </a:t>
            </a:r>
            <a:r>
              <a:rPr lang="ru-RU" sz="2400" dirty="0" err="1" smtClean="0"/>
              <a:t>простерилизованных</a:t>
            </a:r>
            <a:r>
              <a:rPr lang="ru-RU" sz="2400" dirty="0" smtClean="0"/>
              <a:t> изделий в упаковке из полиэтиленовой пленки – 5 лет, в пергаменте</a:t>
            </a:r>
          </a:p>
          <a:p>
            <a:pPr>
              <a:buNone/>
            </a:pPr>
            <a:endParaRPr lang="ru-RU" sz="20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792088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Химическая стерилизация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16176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  <a:defRPr/>
            </a:pPr>
            <a:r>
              <a:rPr lang="ru-RU" b="1" dirty="0" smtClean="0"/>
              <a:t>Достоинства: </a:t>
            </a:r>
            <a:r>
              <a:rPr lang="ru-RU" dirty="0" smtClean="0"/>
              <a:t>В газообразном состоянии этилен-оксид не вызывает коррозии металлов, не портит изделий из кожи, шерсти, бумаги, пластмасс. Он является сильным бактерицидным, </a:t>
            </a:r>
            <a:r>
              <a:rPr lang="ru-RU" dirty="0" err="1" smtClean="0"/>
              <a:t>спороцидным</a:t>
            </a:r>
            <a:r>
              <a:rPr lang="ru-RU" dirty="0" smtClean="0"/>
              <a:t> и </a:t>
            </a:r>
            <a:r>
              <a:rPr lang="ru-RU" dirty="0" err="1" smtClean="0"/>
              <a:t>вирулоцидным</a:t>
            </a:r>
            <a:r>
              <a:rPr lang="ru-RU" dirty="0" smtClean="0"/>
              <a:t> средством. Его пары обладают высоким проникновением. осуществляется при невысоких температурах (18-80°С) и изделия стерилизуются в упаковке.</a:t>
            </a: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/>
              <a:t>Недостатки: </a:t>
            </a:r>
            <a:r>
              <a:rPr lang="ru-RU" dirty="0" smtClean="0"/>
              <a:t>токсичность для персонала и взрывоопасность при несоблюдении техники безопасности.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100811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Газовая стерилизация</a:t>
            </a:r>
            <a:endParaRPr lang="ru-RU" dirty="0"/>
          </a:p>
        </p:txBody>
      </p:sp>
      <p:pic>
        <p:nvPicPr>
          <p:cNvPr id="3074" name="Picture 2" descr="G:\ЗАГРУЗКИ\img6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601416"/>
            <a:ext cx="4392488" cy="4779912"/>
          </a:xfrm>
          <a:prstGeom prst="rect">
            <a:avLst/>
          </a:prstGeom>
          <a:noFill/>
        </p:spPr>
      </p:pic>
      <p:pic>
        <p:nvPicPr>
          <p:cNvPr id="3076" name="Picture 4" descr="http://medtehnoplus.ru/223-584-thickbox/formoma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628800"/>
            <a:ext cx="3816424" cy="5229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72008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Холодный метод стерилизации </a:t>
            </a:r>
            <a:endParaRPr lang="ru-RU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377784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Радиационный метод </a:t>
            </a:r>
          </a:p>
          <a:p>
            <a:pPr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Стерилизующим агентом являются ионизирующее гамма- и бета-излучение. Температура объекта при стерилизации поднимается незначительно, поэтому этот способ называют холодной стерилизацией. Для индивидуальной упаковки помимо бумажных, используют пакеты из полиэтилена. Стерильность в такой упаковке сохраняется годами. Срок годности указывается на упаковке. Этот способ широко применяется на промышленных предприятиях, изготавливающих медицинские изделия одноразового использования (системы для переливания крови, акушерские комплекты).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2446" y="476672"/>
            <a:ext cx="8229600" cy="566581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Стерилизации должны подвергаться все предметы, соприкасающиеся с раневой поверхностью, контактирующие с кровью или инъекционными препаратами, а также отдельные виды диагностической аппаратуры, которые в процессе эксплуатации соприкасаются со слизистыми оболочками и могут вызвать их повреждение.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ru-RU" sz="24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221088"/>
            <a:ext cx="8072494" cy="23779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548680"/>
            <a:ext cx="8229600" cy="590465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плазменном методе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стерилизации используют высокочастотную плазму в отечественных приборах «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Пластер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 «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Ферузо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 Для обработки изделий из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термолабильных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материалов (эндоскопы, кардиостимуляторы, оптические устройства,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эндопротезы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т.д.) используется стерилизатор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Стеррад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100-8. Данный метод применяют для стерилизации небольших по размерам медицинских изделий (стоматологические боры, иглы для иглотерапии и т.д.).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dirty="0" smtClean="0"/>
              <a:t>Низкотемпературный плазменный стерилизатор СТЕРРАД 100NX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93186" name="Picture 2" descr="G:\ЗАГРУЗКИ\image-528-135124957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2204864"/>
            <a:ext cx="3600400" cy="43924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764704"/>
            <a:ext cx="8229600" cy="5832648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sz="3500" dirty="0" smtClean="0">
                <a:solidFill>
                  <a:srgbClr val="FF0000"/>
                </a:solidFill>
              </a:rPr>
              <a:t>Озоновая стерилизация </a:t>
            </a:r>
            <a:r>
              <a:rPr lang="ru-RU" dirty="0" smtClean="0"/>
              <a:t>предназначена для обработки малогабаритных изделий простой конфигурации из </a:t>
            </a:r>
            <a:r>
              <a:rPr lang="ru-RU" dirty="0" err="1" smtClean="0"/>
              <a:t>коррозионностойких</a:t>
            </a:r>
            <a:r>
              <a:rPr lang="ru-RU" dirty="0" smtClean="0"/>
              <a:t> сталей и сплавов. </a:t>
            </a:r>
          </a:p>
          <a:p>
            <a:pPr>
              <a:buNone/>
            </a:pPr>
            <a:r>
              <a:rPr lang="ru-RU" dirty="0" smtClean="0"/>
              <a:t>Озон синтезируется из воздуха в газоразрядном реакторе стерилизатора. </a:t>
            </a:r>
          </a:p>
          <a:p>
            <a:pPr>
              <a:buNone/>
            </a:pPr>
            <a:r>
              <a:rPr lang="ru-RU" dirty="0" smtClean="0"/>
              <a:t>Время стерилизационной выдержки 50 минут, время дезактивации озона 10 минут. </a:t>
            </a:r>
          </a:p>
          <a:p>
            <a:pPr>
              <a:buNone/>
            </a:pPr>
            <a:r>
              <a:rPr lang="ru-RU" dirty="0" smtClean="0"/>
              <a:t>Озоновый стерилизатор (СО-01-С или СО-5) относится к низкотемпературным (температура 40°С), используется для стерилизации сухих скальпелей, пинцетов, зеркал, зондов, шпателей, боров стоматологических в неупакованном виде, размещенных в 1 слой в кювете.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1224136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Стерилизатор озоновый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121" name="Picture 1" descr="G:\ЗАГРУЗКИ\9ce9d0ab5896659352244b60ff206d01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2204864"/>
            <a:ext cx="3563888" cy="4259628"/>
          </a:xfrm>
          <a:prstGeom prst="rect">
            <a:avLst/>
          </a:prstGeom>
          <a:noFill/>
        </p:spPr>
      </p:pic>
      <p:pic>
        <p:nvPicPr>
          <p:cNvPr id="5123" name="Picture 3" descr="http://www.portal-kbr.ru/upload/normal/sankt-peterburg-prodaetsya_ozonovyy_sterilizator_43346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132856"/>
            <a:ext cx="4778896" cy="47251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835575" y="116632"/>
            <a:ext cx="7794380" cy="589190"/>
          </a:xfrm>
        </p:spPr>
        <p:txBody>
          <a:bodyPr lIns="81711" tIns="40855" rIns="81711" bIns="40855">
            <a:no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/>
            </a:r>
            <a:br>
              <a:rPr lang="ru-RU" sz="3200" b="1" dirty="0" smtClean="0">
                <a:solidFill>
                  <a:srgbClr val="FF0000"/>
                </a:solidFill>
              </a:rPr>
            </a:br>
            <a:r>
              <a:rPr lang="ru-RU" sz="3200" b="1" dirty="0" smtClean="0">
                <a:solidFill>
                  <a:srgbClr val="C00000"/>
                </a:solidFill>
              </a:rPr>
              <a:t>Химическая стерилизация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idx="1"/>
          </p:nvPr>
        </p:nvSpPr>
        <p:spPr>
          <a:xfrm>
            <a:off x="783982" y="980728"/>
            <a:ext cx="7820465" cy="6077297"/>
          </a:xfrm>
        </p:spPr>
        <p:txBody>
          <a:bodyPr lIns="81711" tIns="40855" rIns="81711" bIns="40855">
            <a:normAutofit fontScale="92500" lnSpcReduction="10000"/>
          </a:bodyPr>
          <a:lstStyle/>
          <a:p>
            <a:pPr>
              <a:lnSpc>
                <a:spcPct val="80000"/>
              </a:lnSpc>
              <a:buNone/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Выполняется в закрытых емкостях, покрытых неповрежденной эмалью, а также сделанных из стекла или пластмассы. </a:t>
            </a:r>
          </a:p>
          <a:p>
            <a:pPr>
              <a:lnSpc>
                <a:spcPct val="80000"/>
              </a:lnSpc>
              <a:buNone/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Стерилизуемые объекты погружают в раствор при температуре 18 ± 2°. </a:t>
            </a:r>
            <a:b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стерилизации инструменты полностью погружают в раскрытом (или разобранном) виде в один из указанных растворов. </a:t>
            </a:r>
          </a:p>
          <a:p>
            <a:pPr>
              <a:lnSpc>
                <a:spcPct val="80000"/>
              </a:lnSpc>
              <a:buNone/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замачивании в спирте и тройном растворе инструменты считаются стерильными через 2-3 часа, в перекиси водорода - через 6 часов. </a:t>
            </a:r>
            <a:b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18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6632"/>
            <a:ext cx="8229600" cy="761384"/>
          </a:xfrm>
        </p:spPr>
        <p:txBody>
          <a:bodyPr lIns="81711" tIns="40855" rIns="81711" bIns="40855"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Газовый метод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980728"/>
            <a:ext cx="6242861" cy="5544616"/>
          </a:xfrm>
        </p:spPr>
        <p:txBody>
          <a:bodyPr lIns="81711" tIns="40855" rIns="81711" bIns="40855"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стерилизации пищевых продуктов, лекарственных препаратов и разного рода приборов, а также в лабораторной практике оправдало себя применение окиси этилена, которая убивает и вегетативные клетки, и споры, но действует только в том случае, если подвергаемые стерилизации материалы содержат некоторое количество (5-15%) воды. Окись этилена применяют в виде газовой смеси (с N2 или С02), в которой ее доля составляет от 2 до 50%.</a:t>
            </a:r>
          </a:p>
          <a:p>
            <a:pPr>
              <a:lnSpc>
                <a:spcPct val="80000"/>
              </a:lnSpc>
            </a:pP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Этиленоксидный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метод обеспечивает самый щадящий температурный режим стерилизации. </a:t>
            </a:r>
          </a:p>
          <a:p>
            <a:pPr>
              <a:lnSpc>
                <a:spcPct val="80000"/>
              </a:lnSpc>
            </a:pPr>
            <a:endParaRPr lang="ru-RU" sz="2100" dirty="0" smtClean="0"/>
          </a:p>
        </p:txBody>
      </p:sp>
      <p:pic>
        <p:nvPicPr>
          <p:cNvPr id="79877" name="Picture 5" descr="formoma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2852936"/>
            <a:ext cx="2601046" cy="35800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C00000"/>
                </a:solidFill>
              </a:rPr>
              <a:t>Газовый метод стерилизации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3238" y="530225"/>
            <a:ext cx="5140325" cy="4899025"/>
          </a:xfrm>
        </p:spPr>
        <p:txBody>
          <a:bodyPr>
            <a:normAutofit fontScale="77500" lnSpcReduction="20000"/>
          </a:bodyPr>
          <a:lstStyle/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/>
              <a:t>Стерилизующий агент </a:t>
            </a:r>
            <a:r>
              <a:rPr lang="ru-RU" dirty="0" smtClean="0"/>
              <a:t>– формальдегид или этилен-оксид.</a:t>
            </a: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/>
              <a:t>Упаковки: </a:t>
            </a:r>
            <a:r>
              <a:rPr lang="ru-RU" dirty="0" smtClean="0"/>
              <a:t>бумага-ламинат, пергамент, крафт-бумага.</a:t>
            </a: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/>
              <a:t>Материалы: </a:t>
            </a:r>
            <a:r>
              <a:rPr lang="ru-RU" dirty="0" smtClean="0"/>
              <a:t>полимеры, стекло, металл.</a:t>
            </a: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/>
              <a:t>Достоинства: </a:t>
            </a:r>
            <a:r>
              <a:rPr lang="ru-RU" dirty="0" smtClean="0"/>
              <a:t>невысокая температура, использование любых материалов.</a:t>
            </a: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/>
              <a:t>Недостатки: </a:t>
            </a:r>
            <a:r>
              <a:rPr lang="ru-RU" dirty="0" smtClean="0"/>
              <a:t>токсичность для персонала и взрывоопасность при несоблюдении техники безопасности, продолжительный </a:t>
            </a: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цикл стерилизации.</a:t>
            </a:r>
            <a:endParaRPr lang="ru-RU" dirty="0"/>
          </a:p>
        </p:txBody>
      </p:sp>
      <p:pic>
        <p:nvPicPr>
          <p:cNvPr id="4" name="Рисунок 3" descr="17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125" y="1357313"/>
            <a:ext cx="314325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11623" y="2276872"/>
            <a:ext cx="8763000" cy="1362075"/>
          </a:xfrm>
        </p:spPr>
        <p:txBody>
          <a:bodyPr>
            <a:noAutofit/>
          </a:bodyPr>
          <a:lstStyle/>
          <a:p>
            <a:pPr algn="ctr"/>
            <a:r>
              <a:rPr lang="ru-RU" sz="96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Холодные методы стерилизации</a:t>
            </a:r>
            <a:endParaRPr lang="ru-RU" sz="96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>
          <a:xfrm>
            <a:off x="1000100" y="188640"/>
            <a:ext cx="7794380" cy="1104699"/>
          </a:xfrm>
        </p:spPr>
        <p:txBody>
          <a:bodyPr lIns="81711" tIns="40855" rIns="81711" bIns="40855">
            <a:no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/>
            </a:r>
            <a:br>
              <a:rPr lang="ru-RU" sz="3200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Плазменный метод</a:t>
            </a:r>
            <a:endParaRPr lang="ru-RU" sz="3200" b="1" dirty="0" smtClean="0">
              <a:solidFill>
                <a:srgbClr val="C00000"/>
              </a:solidFill>
            </a:endParaRPr>
          </a:p>
        </p:txBody>
      </p:sp>
      <p:sp>
        <p:nvSpPr>
          <p:cNvPr id="96259" name="Rectangle 3"/>
          <p:cNvSpPr>
            <a:spLocks noGrp="1" noChangeArrowheads="1"/>
          </p:cNvSpPr>
          <p:nvPr>
            <p:ph idx="1"/>
          </p:nvPr>
        </p:nvSpPr>
        <p:spPr>
          <a:xfrm>
            <a:off x="3428992" y="1330779"/>
            <a:ext cx="5175456" cy="5050549"/>
          </a:xfrm>
        </p:spPr>
        <p:txBody>
          <a:bodyPr lIns="81711" tIns="40855" rIns="81711" bIns="40855">
            <a:normAutofit lnSpcReduction="10000"/>
          </a:bodyPr>
          <a:lstStyle/>
          <a:p>
            <a:pPr>
              <a:lnSpc>
                <a:spcPct val="80000"/>
              </a:lnSpc>
              <a:buNone/>
            </a:pPr>
            <a:endParaRPr lang="ru-RU" sz="1800" b="1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lnSpc>
                <a:spcPct val="80000"/>
              </a:lnSpc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позволяет создать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биоцидную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среду на основе водного раствора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пероксида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водорода, а также низкотемпературной плазмы (ионизированный газ, образующийся при низком давлении).</a:t>
            </a:r>
          </a:p>
          <a:p>
            <a:pPr>
              <a:lnSpc>
                <a:spcPct val="80000"/>
              </a:lnSpc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 самый современный метод стерилизации, известный на сегодняшний день. Он позволяет стерилизовать любые медицинские изделия, от полых инструментов до кабелей,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электроприборов,к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которым в ряде случаев вообще не удается применить ни один из известных методов стерилизации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. </a:t>
            </a:r>
            <a:endParaRPr lang="ru-RU" sz="1800" b="1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96260" name="Picture 4" descr="HMTS-8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571612"/>
            <a:ext cx="2571768" cy="35719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620688"/>
            <a:ext cx="8229600" cy="792088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b="1" dirty="0" smtClean="0"/>
              <a:t>Плазменные стерилизаторы</a:t>
            </a:r>
          </a:p>
        </p:txBody>
      </p:sp>
      <p:pic>
        <p:nvPicPr>
          <p:cNvPr id="32771" name="Picture 5" descr="02-12 а"/>
          <p:cNvPicPr>
            <a:picLocks noChangeAspect="1" noChangeArrowheads="1"/>
          </p:cNvPicPr>
          <p:nvPr/>
        </p:nvPicPr>
        <p:blipFill>
          <a:blip r:embed="rId2" cstate="print"/>
          <a:srcRect t="1950" r="21619"/>
          <a:stretch>
            <a:fillRect/>
          </a:stretch>
        </p:blipFill>
        <p:spPr bwMode="auto">
          <a:xfrm>
            <a:off x="1752600" y="1524000"/>
            <a:ext cx="3246438" cy="503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Picture 6" descr="02-12 б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1484784"/>
            <a:ext cx="2000250" cy="503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953848"/>
          </a:xfrm>
        </p:spPr>
        <p:txBody>
          <a:bodyPr>
            <a:normAutofit lnSpcReduction="10000"/>
          </a:bodyPr>
          <a:lstStyle/>
          <a:p>
            <a:pPr fontAlgn="base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Стерилизация изделий медицинского назначения в МО– сложный многоступенчатый процесс, состоящий из нескольких этапов, каждый из которых определяет качество стерилизации:</a:t>
            </a:r>
          </a:p>
          <a:p>
            <a:pPr fontAlgn="base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предварительная дезинфекция и обработка изделий на местах использования (в процедурных, операционных, перевязочных и пр.)</a:t>
            </a:r>
          </a:p>
          <a:p>
            <a:pPr fontAlgn="base"/>
            <a:r>
              <a:rPr lang="ru-RU" i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предстерилизационная</a:t>
            </a:r>
            <a:r>
              <a:rPr lang="ru-RU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fontAlgn="base">
              <a:buNone/>
            </a:pPr>
            <a:r>
              <a:rPr lang="ru-RU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очистка изделий</a:t>
            </a:r>
          </a:p>
          <a:p>
            <a:pPr fontAlgn="base"/>
            <a:r>
              <a:rPr lang="ru-RU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стерилизационная упаковка</a:t>
            </a:r>
          </a:p>
          <a:p>
            <a:pPr fontAlgn="base"/>
            <a:r>
              <a:rPr lang="ru-RU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стерилизация</a:t>
            </a:r>
          </a:p>
          <a:p>
            <a:pPr>
              <a:buNone/>
            </a:pPr>
            <a:endParaRPr lang="ru-RU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авая фигурная скобка 3"/>
          <p:cNvSpPr/>
          <p:nvPr/>
        </p:nvSpPr>
        <p:spPr>
          <a:xfrm>
            <a:off x="6429388" y="4786322"/>
            <a:ext cx="155448" cy="1557342"/>
          </a:xfrm>
          <a:prstGeom prst="rightBrac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с двумя вырезанными противолежащими углами 4"/>
          <p:cNvSpPr/>
          <p:nvPr/>
        </p:nvSpPr>
        <p:spPr>
          <a:xfrm>
            <a:off x="7000892" y="4786322"/>
            <a:ext cx="1285884" cy="1500198"/>
          </a:xfrm>
          <a:prstGeom prst="snip2Diag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ЦСО</a:t>
            </a:r>
            <a:endParaRPr lang="ru-RU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>
          <a:xfrm>
            <a:off x="899592" y="280307"/>
            <a:ext cx="7201258" cy="987879"/>
          </a:xfrm>
        </p:spPr>
        <p:txBody>
          <a:bodyPr lIns="81711" tIns="40855" rIns="81711" bIns="40855"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Радиационный метод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sp>
        <p:nvSpPr>
          <p:cNvPr id="98307" name="Rectangle 3"/>
          <p:cNvSpPr>
            <a:spLocks noGrp="1" noChangeArrowheads="1"/>
          </p:cNvSpPr>
          <p:nvPr>
            <p:ph idx="1"/>
          </p:nvPr>
        </p:nvSpPr>
        <p:spPr>
          <a:xfrm>
            <a:off x="517281" y="908720"/>
            <a:ext cx="8375199" cy="5688632"/>
          </a:xfrm>
        </p:spPr>
        <p:txBody>
          <a:bodyPr lIns="81711" tIns="40855" rIns="81711" bIns="40855">
            <a:normAutofit fontScale="92500" lnSpcReduction="20000"/>
          </a:bodyPr>
          <a:lstStyle/>
          <a:p>
            <a:pPr>
              <a:lnSpc>
                <a:spcPct val="80000"/>
              </a:lnSpc>
              <a:buNone/>
            </a:pPr>
            <a:endParaRPr lang="ru-RU" sz="1800" dirty="0" smtClean="0"/>
          </a:p>
          <a:p>
            <a:pPr>
              <a:lnSpc>
                <a:spcPct val="80000"/>
              </a:lnSpc>
              <a:buNone/>
            </a:pPr>
            <a:endParaRPr lang="ru-RU" sz="1800" dirty="0" smtClean="0"/>
          </a:p>
          <a:p>
            <a:pPr>
              <a:lnSpc>
                <a:spcPct val="80000"/>
              </a:lnSpc>
              <a:buNone/>
            </a:pP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Антимикробная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обработка может быть осуществлена с помощью ионизирующего излучения (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у-лучи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ультрафиолетовых лучей и ультразвука. Наибольшее применение в наше время получила стерилизация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у-лучами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b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buNone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Радиационный метод или лучевую стерилизацию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γ-лучами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применяют в специальных установках при промышленной стерилизации однократного применения- полимерных шприцев, систем переливания крови, чашек Петри, пипеток и др.хрупких и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термолабильных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изделий.</a:t>
            </a:r>
          </a:p>
          <a:p>
            <a:pPr>
              <a:lnSpc>
                <a:spcPct val="80000"/>
              </a:lnSpc>
              <a:buNone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Используются изотопы Со60 и Cs137. Доза проникающей радиации должна быть весьма значительной - до 20-25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мкГр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что требует соблюдения особо строгих мер безопасности. В связи с этим лучевая стерилизация проводится в специальных помещениях и является заводским методом стерилизации (непосредственно в стационарах она не производится). </a:t>
            </a:r>
          </a:p>
          <a:p>
            <a:pPr>
              <a:lnSpc>
                <a:spcPct val="80000"/>
              </a:lnSpc>
              <a:buNone/>
            </a:pP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1800" b="1" dirty="0" smtClean="0">
                <a:solidFill>
                  <a:schemeClr val="accent1">
                    <a:lumMod val="50000"/>
                  </a:schemeClr>
                </a:solidFill>
              </a:rPr>
            </a:br>
            <a:endParaRPr lang="ru-RU" sz="1800" b="1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983163"/>
            <a:ext cx="8640960" cy="1052512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rgbClr val="C00000"/>
                </a:solidFill>
              </a:rPr>
              <a:t>Радиационный метод стерилизации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541838"/>
          </a:xfrm>
        </p:spPr>
        <p:txBody>
          <a:bodyPr>
            <a:normAutofit fontScale="77500" lnSpcReduction="20000"/>
          </a:bodyPr>
          <a:lstStyle/>
          <a:p>
            <a:pPr marL="0" indent="0" algn="just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Радиационный метод необходим для стерилизации изделий из термолабильных материалов.</a:t>
            </a:r>
          </a:p>
          <a:p>
            <a:pPr marL="0" indent="0" algn="just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/>
              <a:t>Стерилизующий агент </a:t>
            </a:r>
            <a:r>
              <a:rPr lang="ru-RU" dirty="0" smtClean="0"/>
              <a:t>– ионизирующие </a:t>
            </a:r>
            <a:r>
              <a:rPr lang="el-GR" dirty="0" smtClean="0">
                <a:sym typeface="Wingdings 3"/>
              </a:rPr>
              <a:t>γ</a:t>
            </a:r>
            <a:r>
              <a:rPr lang="ru-RU" dirty="0" smtClean="0">
                <a:sym typeface="Wingdings 3"/>
              </a:rPr>
              <a:t> и </a:t>
            </a:r>
            <a:r>
              <a:rPr lang="el-GR" dirty="0" smtClean="0">
                <a:sym typeface="Wingdings 3"/>
              </a:rPr>
              <a:t>β</a:t>
            </a:r>
            <a:r>
              <a:rPr lang="ru-RU" dirty="0" smtClean="0">
                <a:sym typeface="Wingdings 3"/>
              </a:rPr>
              <a:t> излучения.</a:t>
            </a:r>
          </a:p>
          <a:p>
            <a:pPr marL="0" indent="0" algn="just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>
                <a:sym typeface="Wingdings 3"/>
              </a:rPr>
              <a:t>Упаковки: </a:t>
            </a:r>
            <a:r>
              <a:rPr lang="ru-RU" dirty="0" smtClean="0">
                <a:sym typeface="Wingdings 3"/>
              </a:rPr>
              <a:t>помимо бумажных используют пакеты из полиэтилена.</a:t>
            </a:r>
          </a:p>
          <a:p>
            <a:pPr marL="0" indent="0" algn="just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>
                <a:sym typeface="Wingdings 3"/>
              </a:rPr>
              <a:t>Достоинства: </a:t>
            </a:r>
            <a:r>
              <a:rPr lang="ru-RU" dirty="0" smtClean="0">
                <a:sym typeface="Wingdings 3"/>
              </a:rPr>
              <a:t>надолго сохраняется стерильность в упаковке.</a:t>
            </a:r>
          </a:p>
          <a:p>
            <a:pPr marL="0" indent="0" algn="just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>
                <a:sym typeface="Wingdings 3"/>
              </a:rPr>
              <a:t>Недостатки: </a:t>
            </a:r>
            <a:r>
              <a:rPr lang="ru-RU" dirty="0" smtClean="0">
                <a:sym typeface="Wingdings 3"/>
              </a:rPr>
              <a:t>дороговизна метода.</a:t>
            </a:r>
          </a:p>
          <a:p>
            <a:pPr marL="0" indent="0" algn="just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>
                <a:sym typeface="Wingdings 3"/>
              </a:rPr>
              <a:t>Радиационный – основной метод промышленной стерилизации. Используется предприятиями, выпускающими стерильные изделия однократного применения.</a:t>
            </a: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0"/>
            <a:ext cx="8393723" cy="987879"/>
          </a:xfrm>
        </p:spPr>
        <p:txBody>
          <a:bodyPr lIns="81711" tIns="40855" rIns="81711" bIns="40855"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rgbClr val="C00000"/>
                </a:solidFill>
              </a:rPr>
              <a:t>Радиационный метод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idx="1"/>
          </p:nvPr>
        </p:nvSpPr>
        <p:spPr>
          <a:xfrm>
            <a:off x="342052" y="1484784"/>
            <a:ext cx="8375199" cy="4680520"/>
          </a:xfrm>
        </p:spPr>
        <p:txBody>
          <a:bodyPr lIns="81711" tIns="40855" rIns="81711" bIns="40855">
            <a:normAutofit fontScale="92500" lnSpcReduction="10000"/>
          </a:bodyPr>
          <a:lstStyle/>
          <a:p>
            <a:pPr>
              <a:lnSpc>
                <a:spcPct val="80000"/>
              </a:lnSpc>
              <a:buNone/>
            </a:pPr>
            <a:endParaRPr lang="ru-RU" sz="1800" dirty="0" smtClean="0"/>
          </a:p>
          <a:p>
            <a:pPr>
              <a:lnSpc>
                <a:spcPct val="80000"/>
              </a:lnSpc>
              <a:buNone/>
            </a:pPr>
            <a:endParaRPr lang="ru-RU" sz="1800" dirty="0" smtClean="0"/>
          </a:p>
          <a:p>
            <a:pPr>
              <a:lnSpc>
                <a:spcPct val="80000"/>
              </a:lnSpc>
              <a:buNone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Стерилизация инструментов и прочих материалов проводится в герметичных упаковках и при целостности последних сохраняется до 5 лет. Герметичная упаковка делает удобными хранение и использование инструментов (необходимо просто вскрыть упаковку).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</a:br>
            <a:endParaRPr lang="ru-RU" sz="2400" b="1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Озоновая стерилизация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Предназначена для обработки малогабаритных изделий простой конфигурации из </a:t>
            </a:r>
            <a:r>
              <a:rPr lang="ru-RU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коррозионностойких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сталей и сплавов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Принципы обеспечения стерильности: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1052736"/>
            <a:ext cx="8856984" cy="5521800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стерильному предмету прикасайтесь только другим стерильным предметом, чтобы избежать контаминации.</a:t>
            </a:r>
          </a:p>
          <a:p>
            <a:pPr lvl="0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Держите стерильные предметы всегда на уровне выше пояса.</a:t>
            </a:r>
          </a:p>
          <a:p>
            <a:pPr lvl="0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Стерильное поле должно всегда быть в пределах видимости.</a:t>
            </a:r>
          </a:p>
          <a:p>
            <a:pPr lvl="0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Старайтесь не говорить, не кашлять, не чихать и не наклоняться над стерильной поверхностью, так как происходящие при этом потоки воздуха содержат микроорганизмы.</a:t>
            </a:r>
          </a:p>
          <a:p>
            <a:pPr lvl="0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Пограничную зону вокруг стерильного поля шириной около 2,5 см считают потенциально заражённой.</a:t>
            </a:r>
          </a:p>
          <a:p>
            <a:pPr lvl="0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допускайте промокания салфеток над стерильной поверхностью, так как любая жидкость проникает сквозь ткань, а вместе с ней и микроорганизмы.</a:t>
            </a:r>
          </a:p>
          <a:p>
            <a:pPr lvl="0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стерильный предмет коснулся нестерильного, всё стерильное поле считают загрязнённым и подготавливают новое стерильное поле.</a:t>
            </a:r>
          </a:p>
          <a:p>
            <a:pPr lvl="0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Считайте предмет загрязнённым, если вы не уверенны в его стерильности.</a:t>
            </a:r>
          </a:p>
          <a:p>
            <a:pPr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260648"/>
            <a:ext cx="8507288" cy="6313888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Индикаторы представляют собой прямоугольную полоску из инертного бумажного основания с нанесёнными на одной стороне двумя цветными метками (Рис.1)-индикаторной 4 и эталоном сравнения 5, и маркировки. Для приклеивания индикатора необходимо с его обратной стороны под надписью «Дата» отделить левую часть защитной бумаги 1 (Рис.1) по линии насечки 2 приклеить левую часть индикатора до линии перфорации 3 к упаковке. Правая часть индикатора при этом не приклеивается.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снятия индикатора с упаковки после стерилизации необходимо, не отделяя защитную бумагу 1, оторвать индикатор по линии перфорации от приклеенной левой части. Приклеенная левая часть индикатора со служебными надписями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удаляется с упаковки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доходит до потребителя, что позволяет контролировать кратность использования бумажного упаковочного материала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47408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  <a:p>
            <a:pPr>
              <a:buNone/>
            </a:pPr>
            <a:endParaRPr lang="ru-RU" sz="40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None/>
            </a:pPr>
            <a:endParaRPr lang="ru-RU" sz="4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Рисунок 3" descr="j0425796[1]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3068960"/>
            <a:ext cx="5832648" cy="30243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840084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88184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Выбор адекватного метода стерилизации зависит от физико-химических и биологических особенностей стерилизуемого объекта. </a:t>
            </a:r>
          </a:p>
          <a:p>
            <a:pPr>
              <a:buNone/>
            </a:pP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практике медицинских организаций наиболее широко распространены физические методы стерилизации. </a:t>
            </a:r>
          </a:p>
          <a:p>
            <a:endParaRPr 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4251" y="651132"/>
            <a:ext cx="8229600" cy="1152128"/>
          </a:xfrm>
        </p:spPr>
        <p:txBody>
          <a:bodyPr/>
          <a:lstStyle/>
          <a:p>
            <a:pPr algn="ctr"/>
            <a:r>
              <a:rPr lang="ru-RU" b="1" i="1" dirty="0" smtClean="0">
                <a:solidFill>
                  <a:srgbClr val="C00000"/>
                </a:solidFill>
              </a:rPr>
              <a:t>Методы стерилизации</a:t>
            </a:r>
            <a:endParaRPr lang="ru-RU" b="1" i="1" dirty="0">
              <a:solidFill>
                <a:srgbClr val="C0000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97544771"/>
              </p:ext>
            </p:extLst>
          </p:nvPr>
        </p:nvGraphicFramePr>
        <p:xfrm>
          <a:off x="107504" y="692696"/>
          <a:ext cx="8712968" cy="69127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Рисунок 5" descr="j0428081[1]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7544" y="124628"/>
            <a:ext cx="1895475" cy="1752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04664"/>
            <a:ext cx="8843597" cy="115212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900" b="1" dirty="0" smtClean="0"/>
              <a:t>Методы стерилизации, разрешенные для применения в МО</a:t>
            </a:r>
            <a:r>
              <a:rPr lang="ru-RU" dirty="0" smtClean="0"/>
              <a:t> </a:t>
            </a:r>
          </a:p>
        </p:txBody>
      </p:sp>
      <p:graphicFrame>
        <p:nvGraphicFramePr>
          <p:cNvPr id="80899" name="Group 3"/>
          <p:cNvGraphicFramePr>
            <a:graphicFrameLocks noGrp="1"/>
          </p:cNvGraphicFramePr>
          <p:nvPr>
            <p:ph type="tbl" idx="1"/>
          </p:nvPr>
        </p:nvGraphicFramePr>
        <p:xfrm>
          <a:off x="0" y="1538968"/>
          <a:ext cx="8954966" cy="5328163"/>
        </p:xfrm>
        <a:graphic>
          <a:graphicData uri="http://schemas.openxmlformats.org/drawingml/2006/table">
            <a:tbl>
              <a:tblPr/>
              <a:tblGrid>
                <a:gridCol w="184638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1156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06583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3117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76943">
                <a:tc rowSpan="2">
                  <a:txBody>
                    <a:bodyPr/>
                    <a:lstStyle/>
                    <a:p>
                      <a:pPr marL="384175" marR="0" lvl="0" indent="-384175" algn="ctr" defTabSz="1023938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Тип метода 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4450" marR="94450" marT="43852" marB="43852" anchor="ctr" horzOverflow="overflow">
                    <a:lnL w="12700" cap="flat" cmpd="sng" algn="ctr">
                      <a:solidFill>
                        <a:srgbClr val="2086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86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86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86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9DDF4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384175" marR="0" lvl="0" indent="-384175" algn="ctr" defTabSz="1023938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Метод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4450" marR="94450" marT="43852" marB="43852" anchor="ctr" horzOverflow="overflow">
                    <a:lnL w="12700" cap="flat" cmpd="sng" algn="ctr">
                      <a:solidFill>
                        <a:srgbClr val="2086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86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86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86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9DDF4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384175" marR="0" lvl="0" indent="-384175" algn="ctr" defTabSz="1023938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Стерилизующий агент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4450" marR="94450" marT="43852" marB="43852" anchor="ctr" horzOverflow="overflow">
                    <a:lnL w="12700" cap="flat" cmpd="sng" algn="ctr">
                      <a:solidFill>
                        <a:srgbClr val="2086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86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86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9D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23938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2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4450" marR="94450" marT="43852" marB="4385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0571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023938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2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4450" marR="94450" marT="43852" marB="4385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7393">
                <a:tc rowSpan="4">
                  <a:txBody>
                    <a:bodyPr/>
                    <a:lstStyle/>
                    <a:p>
                      <a:pPr marL="384175" marR="0" lvl="0" indent="-384175" algn="ctr" defTabSz="1023938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Физический (термический)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4450" marR="94450" marT="43852" marB="43852" anchor="ctr" horzOverflow="overflow">
                    <a:lnL w="12700" cap="flat" cmpd="sng" algn="ctr">
                      <a:solidFill>
                        <a:srgbClr val="2086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86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86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86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9DDF4"/>
                    </a:solidFill>
                  </a:tcPr>
                </a:tc>
                <a:tc>
                  <a:txBody>
                    <a:bodyPr/>
                    <a:lstStyle/>
                    <a:p>
                      <a:pPr marL="384175" marR="0" lvl="0" indent="-384175" algn="ctr" defTabSz="1023938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Паровой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4450" marR="94450" marT="43852" marB="43852" horzOverflow="overflow">
                    <a:lnL w="12700" cap="flat" cmpd="sng" algn="ctr">
                      <a:solidFill>
                        <a:srgbClr val="2086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86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86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86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4175" marR="0" lvl="0" indent="-384175" algn="ctr" defTabSz="1023938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Водяной насыщенный пар под избыточным давлением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4450" marR="94450" marT="43852" marB="43852" horzOverflow="overflow">
                    <a:lnL w="12700" cap="flat" cmpd="sng" algn="ctr">
                      <a:solidFill>
                        <a:srgbClr val="2086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86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86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4175" marR="0" lvl="0" indent="-384175" algn="l" defTabSz="1023938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/>
                          <a:cs typeface="Times New Roman" pitchFamily="18" charset="0"/>
                        </a:rPr>
                        <a:t> </a:t>
                      </a:r>
                      <a:endParaRPr kumimoji="0" lang="ru-RU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L="94450" marR="94450" marT="43852" marB="4385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62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4175" marR="0" lvl="0" indent="-384175" algn="ctr" defTabSz="1023938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Воздушный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4450" marR="94450" marT="43852" marB="43852" horzOverflow="overflow">
                    <a:lnL w="12700" cap="flat" cmpd="sng" algn="ctr">
                      <a:solidFill>
                        <a:srgbClr val="2086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86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86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86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4175" marR="0" lvl="0" indent="-384175" algn="ctr" defTabSz="1023938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Сухой горячий воздух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4450" marR="94450" marT="43852" marB="43852" horzOverflow="overflow">
                    <a:lnL w="12700" cap="flat" cmpd="sng" algn="ctr">
                      <a:solidFill>
                        <a:srgbClr val="2086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86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86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23938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2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4450" marR="94450" marT="43852" marB="4385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6875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4175" marR="0" lvl="0" indent="-384175" algn="ctr" defTabSz="1023938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Инфракрасный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4450" marR="94450" marT="43852" marB="43852" horzOverflow="overflow">
                    <a:lnL w="12700" cap="flat" cmpd="sng" algn="ctr">
                      <a:solidFill>
                        <a:srgbClr val="2086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86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86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86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4175" marR="0" lvl="0" indent="-384175" algn="ctr" defTabSz="1023938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Инфракрасное излучение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4450" marR="94450" marT="43852" marB="43852" horzOverflow="overflow">
                    <a:lnL w="12700" cap="flat" cmpd="sng" algn="ctr">
                      <a:solidFill>
                        <a:srgbClr val="2086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86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86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4175" marR="0" lvl="0" indent="-384175" algn="l" defTabSz="1023938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/>
                          <a:cs typeface="Times New Roman" pitchFamily="18" charset="0"/>
                        </a:rPr>
                        <a:t> </a:t>
                      </a:r>
                      <a:endParaRPr kumimoji="0" lang="ru-RU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L="94450" marR="94450" marT="43852" marB="4385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6739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4175" marR="0" lvl="0" indent="-384175" algn="ctr" defTabSz="1023938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Гласперленовый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4450" marR="94450" marT="43852" marB="43852" horzOverflow="overflow">
                    <a:lnL w="12700" cap="flat" cmpd="sng" algn="ctr">
                      <a:solidFill>
                        <a:srgbClr val="2086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86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86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86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4175" marR="0" lvl="0" indent="-384175" algn="ctr" defTabSz="1023938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Среда нагретых стеклянных шариков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4450" marR="94450" marT="43852" marB="43852" horzOverflow="overflow">
                    <a:lnL w="12700" cap="flat" cmpd="sng" algn="ctr">
                      <a:solidFill>
                        <a:srgbClr val="2086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86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86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4175" marR="0" lvl="0" indent="-384175" algn="l" defTabSz="1023938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/>
                          <a:cs typeface="Times New Roman" pitchFamily="18" charset="0"/>
                        </a:rPr>
                        <a:t> </a:t>
                      </a:r>
                      <a:endParaRPr kumimoji="0" lang="ru-RU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L="94450" marR="94450" marT="43852" marB="4385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67393">
                <a:tc rowSpan="5">
                  <a:txBody>
                    <a:bodyPr/>
                    <a:lstStyle/>
                    <a:p>
                      <a:pPr marL="384175" marR="0" lvl="0" indent="-384175" algn="ctr" defTabSz="1023938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Химический 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4450" marR="94450" marT="43852" marB="43852" anchor="ctr" horzOverflow="overflow">
                    <a:lnL w="12700" cap="flat" cmpd="sng" algn="ctr">
                      <a:solidFill>
                        <a:srgbClr val="2086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86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86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86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9DDF4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384175" marR="0" lvl="0" indent="-384175" algn="ctr" defTabSz="1023938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Газовый 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4450" marR="94450" marT="43852" marB="43852" horzOverflow="overflow">
                    <a:lnL w="12700" cap="flat" cmpd="sng" algn="ctr">
                      <a:solidFill>
                        <a:srgbClr val="2086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86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86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86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4175" marR="0" lvl="0" indent="-384175" algn="ctr" defTabSz="1023938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Окись этилена или ее смесь с другими компонентами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4450" marR="94450" marT="43852" marB="43852" horzOverflow="overflow">
                    <a:lnL w="12700" cap="flat" cmpd="sng" algn="ctr">
                      <a:solidFill>
                        <a:srgbClr val="2086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86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86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4175" marR="0" lvl="0" indent="-384175" algn="l" defTabSz="1023938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/>
                          <a:cs typeface="Times New Roman" pitchFamily="18" charset="0"/>
                        </a:rPr>
                        <a:t> </a:t>
                      </a:r>
                      <a:endParaRPr kumimoji="0" lang="ru-RU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L="94450" marR="94450" marT="43852" marB="4385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6739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4175" marR="0" lvl="0" indent="-384175" algn="ctr" defTabSz="1023938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Окись этилена или ее смесь с другими компонентами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4450" marR="94450" marT="43852" marB="43852" horzOverflow="overflow">
                    <a:lnL w="12700" cap="flat" cmpd="sng" algn="ctr">
                      <a:solidFill>
                        <a:srgbClr val="2086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86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86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4175" marR="0" lvl="0" indent="-384175" algn="l" defTabSz="1023938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/>
                          <a:cs typeface="Times New Roman" pitchFamily="18" charset="0"/>
                        </a:rPr>
                        <a:t> </a:t>
                      </a:r>
                      <a:endParaRPr kumimoji="0" lang="ru-RU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L="94450" marR="94450" marT="43852" marB="4385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6875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4175" marR="0" lvl="0" indent="-384175" algn="ctr" defTabSz="1023938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Окись этилена или ее смесь с другими компонентами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4450" marR="94450" marT="43852" marB="43852" horzOverflow="overflow">
                    <a:lnL w="12700" cap="flat" cmpd="sng" algn="ctr">
                      <a:solidFill>
                        <a:srgbClr val="2086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86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86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4175" marR="0" lvl="0" indent="-384175" algn="l" defTabSz="1023938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/>
                          <a:cs typeface="Times New Roman" pitchFamily="18" charset="0"/>
                        </a:rPr>
                        <a:t> </a:t>
                      </a:r>
                      <a:endParaRPr kumimoji="0" lang="ru-RU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L="94450" marR="94450" marT="43852" marB="4385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762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4175" marR="0" lvl="0" indent="-384175" algn="ctr" defTabSz="1023938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Плазменный 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4450" marR="94450" marT="43852" marB="43852" horzOverflow="overflow">
                    <a:lnL w="12700" cap="flat" cmpd="sng" algn="ctr">
                      <a:solidFill>
                        <a:srgbClr val="2086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86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86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86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4175" marR="0" lvl="0" indent="-384175" algn="ctr" defTabSz="1023938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Пары перекиси водорода в сочетании с их низкотемпературной плазмой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4450" marR="94450" marT="43852" marB="43852" horzOverflow="overflow">
                    <a:lnL w="12700" cap="flat" cmpd="sng" algn="ctr">
                      <a:solidFill>
                        <a:srgbClr val="2086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86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86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23938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2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4450" marR="94450" marT="43852" marB="4385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50571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4175" marR="0" lvl="0" indent="-384175" algn="ctr" defTabSz="1023938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Жидкостный 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4450" marR="94450" marT="43852" marB="43852" horzOverflow="overflow">
                    <a:lnL w="12700" cap="flat" cmpd="sng" algn="ctr">
                      <a:solidFill>
                        <a:srgbClr val="2086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86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86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86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4175" marR="0" lvl="0" indent="-384175" algn="ctr" defTabSz="1023938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Растворы химических средств (альдегид-, кислород- и хлорсодержащие)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4450" marR="94450" marT="43852" marB="43852" horzOverflow="overflow">
                    <a:lnL w="12700" cap="flat" cmpd="sng" algn="ctr">
                      <a:solidFill>
                        <a:srgbClr val="2086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86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86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4175" marR="0" lvl="0" indent="-384175" algn="l" defTabSz="1023938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/>
                          <a:cs typeface="Times New Roman" pitchFamily="18" charset="0"/>
                        </a:rPr>
                        <a:t> </a:t>
                      </a:r>
                      <a:endParaRPr kumimoji="0" lang="ru-RU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L="94450" marR="94450" marT="43852" marB="4385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95536" y="188640"/>
            <a:ext cx="8463136" cy="3168352"/>
          </a:xfrm>
        </p:spPr>
        <p:txBody>
          <a:bodyPr>
            <a:noAutofit/>
          </a:bodyPr>
          <a:lstStyle/>
          <a:p>
            <a:pPr algn="ctr"/>
            <a:r>
              <a:rPr lang="ru-RU" sz="96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Физические методы</a:t>
            </a:r>
            <a:endParaRPr lang="ru-RU" sz="96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5" descr="good_img_small79132495246de62f447df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9726" y="3356992"/>
            <a:ext cx="2952328" cy="2160240"/>
          </a:xfrm>
          <a:prstGeom prst="rect">
            <a:avLst/>
          </a:prstGeom>
          <a:noFill/>
        </p:spPr>
      </p:pic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539552" y="5661248"/>
            <a:ext cx="3442189" cy="106182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91434" tIns="45717" rIns="91434" bIns="45717" anchor="ctr"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2100" b="1" dirty="0" err="1"/>
              <a:t>Компактный</a:t>
            </a:r>
            <a:r>
              <a:rPr lang="en-US" sz="2100" b="1" dirty="0"/>
              <a:t> </a:t>
            </a:r>
            <a:r>
              <a:rPr lang="en-US" sz="2100" b="1" dirty="0" err="1"/>
              <a:t>переносной</a:t>
            </a:r>
            <a:r>
              <a:rPr lang="en-US" sz="2100" b="1" dirty="0"/>
              <a:t> </a:t>
            </a:r>
            <a:r>
              <a:rPr lang="ru-RU" sz="2100" b="1" dirty="0"/>
              <a:t>                     </a:t>
            </a:r>
            <a:r>
              <a:rPr lang="en-US" sz="2100" b="1" dirty="0" err="1"/>
              <a:t>автоклав</a:t>
            </a:r>
            <a:r>
              <a:rPr lang="en-US" sz="2100" b="1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896</TotalTime>
  <Words>1792</Words>
  <Application>Microsoft Office PowerPoint</Application>
  <PresentationFormat>Экран (4:3)</PresentationFormat>
  <Paragraphs>208</Paragraphs>
  <Slides>46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46</vt:i4>
      </vt:variant>
    </vt:vector>
  </HeadingPairs>
  <TitlesOfParts>
    <vt:vector size="47" baseType="lpstr">
      <vt:lpstr>Яркая</vt:lpstr>
      <vt:lpstr>ЧАСТНОЕ УЧРЕЖДЕНИЕ ОБРАЗОВАТЕЛЬНАЯ ОРГАНИЗАЦИЯ ВЫСШЕГО ОБРАЗОВАНИЯ «МЕДИЦИНСКИЙ УНИВЕРСИТЕТ «РЕАВИЗ»  КАФЕДРА РЕАБИЛИТОЛОГИИ И СЕСТРИНСКОГО ДЕЛА ДИСЦИПЛИНА «БЕЗОПАСНОСТЬ ЖИЗНЕДЕЯТЕЛЬНОСТИ»  Презентация на тему: «Способы стерилизации»</vt:lpstr>
      <vt:lpstr> Стерилизация</vt:lpstr>
      <vt:lpstr>Презентация PowerPoint</vt:lpstr>
      <vt:lpstr>Презентация PowerPoint</vt:lpstr>
      <vt:lpstr>Презентация PowerPoint</vt:lpstr>
      <vt:lpstr>Презентация PowerPoint</vt:lpstr>
      <vt:lpstr>Методы стерилизации</vt:lpstr>
      <vt:lpstr>Методы стерилизации, разрешенные для применения в МО </vt:lpstr>
      <vt:lpstr>Физические методы</vt:lpstr>
      <vt:lpstr> Паровой метод</vt:lpstr>
      <vt:lpstr> Паровой метод стерилизации</vt:lpstr>
      <vt:lpstr>Презентация PowerPoint</vt:lpstr>
      <vt:lpstr>Автоклав стационарный  (нового поколения) </vt:lpstr>
      <vt:lpstr> Воздушный метод  Сухой жар  </vt:lpstr>
      <vt:lpstr> Воздушный метод стерилизации</vt:lpstr>
      <vt:lpstr>Воздушный метод</vt:lpstr>
      <vt:lpstr>Воздушный стерилизатор (сухожаровой шкаф)</vt:lpstr>
      <vt:lpstr> Гласперленовый метод</vt:lpstr>
      <vt:lpstr> Инфракрасный метод</vt:lpstr>
      <vt:lpstr>Камера  УФО для хранения стерильных инструментов </vt:lpstr>
      <vt:lpstr>Химические методы</vt:lpstr>
      <vt:lpstr>Химическая стерилизация </vt:lpstr>
      <vt:lpstr>Химическая стерилизация </vt:lpstr>
      <vt:lpstr>Химическая стерилизация </vt:lpstr>
      <vt:lpstr>Химическая стерилизация </vt:lpstr>
      <vt:lpstr>Химическая стерилизация</vt:lpstr>
      <vt:lpstr>Химическая стерилизация</vt:lpstr>
      <vt:lpstr>Газовая стерилизация</vt:lpstr>
      <vt:lpstr>Холодный метод стерилизации </vt:lpstr>
      <vt:lpstr>Презентация PowerPoint</vt:lpstr>
      <vt:lpstr>Низкотемпературный плазменный стерилизатор СТЕРРАД 100NX </vt:lpstr>
      <vt:lpstr>Презентация PowerPoint</vt:lpstr>
      <vt:lpstr>Стерилизатор озоновый</vt:lpstr>
      <vt:lpstr> Химическая стерилизация</vt:lpstr>
      <vt:lpstr> Газовый метод</vt:lpstr>
      <vt:lpstr>Газовый метод стерилизации</vt:lpstr>
      <vt:lpstr>Холодные методы стерилизации</vt:lpstr>
      <vt:lpstr> Плазменный метод</vt:lpstr>
      <vt:lpstr>Плазменные стерилизаторы</vt:lpstr>
      <vt:lpstr>Радиационный метод </vt:lpstr>
      <vt:lpstr>Радиационный метод стерилизации</vt:lpstr>
      <vt:lpstr> Радиационный метод</vt:lpstr>
      <vt:lpstr>Озоновая стерилизация</vt:lpstr>
      <vt:lpstr>Принципы обеспечения стерильности: </vt:lpstr>
      <vt:lpstr>Презентация PowerPoint</vt:lpstr>
      <vt:lpstr>Презентация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Стерилизация</dc:title>
  <dc:creator>1</dc:creator>
  <cp:lastModifiedBy>HP</cp:lastModifiedBy>
  <cp:revision>275</cp:revision>
  <dcterms:created xsi:type="dcterms:W3CDTF">2013-09-25T13:55:06Z</dcterms:created>
  <dcterms:modified xsi:type="dcterms:W3CDTF">2023-03-13T15:19:12Z</dcterms:modified>
</cp:coreProperties>
</file>