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</p:sldMasterIdLst>
  <p:notesMasterIdLst>
    <p:notesMasterId r:id="rId22"/>
  </p:notesMasterIdLst>
  <p:sldIdLst>
    <p:sldId id="256" r:id="rId2"/>
    <p:sldId id="316" r:id="rId3"/>
    <p:sldId id="306" r:id="rId4"/>
    <p:sldId id="361" r:id="rId5"/>
    <p:sldId id="362" r:id="rId6"/>
    <p:sldId id="364" r:id="rId7"/>
    <p:sldId id="365" r:id="rId8"/>
    <p:sldId id="366" r:id="rId9"/>
    <p:sldId id="358" r:id="rId10"/>
    <p:sldId id="359" r:id="rId11"/>
    <p:sldId id="360" r:id="rId12"/>
    <p:sldId id="363" r:id="rId13"/>
    <p:sldId id="367" r:id="rId14"/>
    <p:sldId id="368" r:id="rId15"/>
    <p:sldId id="369" r:id="rId16"/>
    <p:sldId id="370" r:id="rId17"/>
    <p:sldId id="371" r:id="rId18"/>
    <p:sldId id="372" r:id="rId19"/>
    <p:sldId id="266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66" autoAdjust="0"/>
    <p:restoredTop sz="94660"/>
  </p:normalViewPr>
  <p:slideViewPr>
    <p:cSldViewPr>
      <p:cViewPr>
        <p:scale>
          <a:sx n="60" d="100"/>
          <a:sy n="60" d="100"/>
        </p:scale>
        <p:origin x="-1512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1CB1D-3AA0-4857-AC32-B2D76D810815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881FF-3AB5-4C31-90CD-64F2B5B46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7D33-8890-4C2B-9AFC-F6F83B0DA1AC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91CB1FB-D529-4CF5-B27C-0E3D4F0FB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AB7E-2F94-42F7-A883-55D1955B977A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0384-91AC-4D00-B3FF-35545A8F58A4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C8DE-BFFE-4438-B043-7F489A3AD2B9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99DF-CA42-4554-92BF-5E0CA5251A31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55E8-F2D7-44C5-9234-92F65660056C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C8E6-280D-4974-9F8D-16704B1B1BEE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76A7-6610-4ED7-B456-4D7E0B605D1F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DA47-830D-425E-8291-910D7F7CFBB4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E04D-F9DD-4270-A0BC-291F462690D8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6FA4-841B-480E-A766-B75F77628856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8B1589-F19A-4F93-A3F2-21FE9D5D04B6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91CB1FB-D529-4CF5-B27C-0E3D4F0FB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med">
    <p:plus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85860"/>
            <a:ext cx="9144000" cy="28575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Стационар дневного пребывания. Нормативно-правовые документы. Организация работы. Лечение беременных в условиях дневного стационара. Показания к отбору беременных для лечения. Лечение беременных групп риска.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ФГБОУ ВО "Астраханский ГМУ" Минздрава России</a:t>
            </a:r>
          </a:p>
          <a:p>
            <a:pPr algn="ct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Кафедра акушерства и гинекологии (какого факультета?)</a:t>
            </a:r>
          </a:p>
          <a:p>
            <a:pPr algn="ct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Зав.кафедрой: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6357958"/>
            <a:ext cx="20032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Астрахань 2021г.</a:t>
            </a:r>
          </a:p>
        </p:txBody>
      </p:sp>
      <p:pic>
        <p:nvPicPr>
          <p:cNvPr id="20482" name="Picture 2" descr="http://app.seniorcorrespondent.com/smTemplate/inc/timthumb.php?src=http://www.sitemason.com/files/pWT5ks/@shironosov.jpg&amp;w=1280&amp;ar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643314"/>
            <a:ext cx="3573073" cy="2381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3643314"/>
            <a:ext cx="3714776" cy="24288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Выполнила:</a:t>
            </a:r>
          </a:p>
          <a:p>
            <a:pPr>
              <a:spcBef>
                <a:spcPts val="0"/>
              </a:spcBef>
            </a:pPr>
            <a:endParaRPr lang="ru-RU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 anchor="ctr">
            <a:no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Показания к отбору беременных для госпитализации  в стационар дневного пребывания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4422"/>
            <a:ext cx="8929718" cy="514353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для проведения медико-генетического обследования, включающего </a:t>
            </a:r>
            <a:r>
              <a:rPr lang="ru-RU" sz="2400" dirty="0" err="1" smtClean="0"/>
              <a:t>инвазивные</a:t>
            </a:r>
            <a:r>
              <a:rPr lang="ru-RU" sz="2400" dirty="0" smtClean="0"/>
              <a:t> методы (</a:t>
            </a:r>
            <a:r>
              <a:rPr lang="ru-RU" sz="2400" dirty="0" err="1" smtClean="0"/>
              <a:t>амниоцентез</a:t>
            </a:r>
            <a:r>
              <a:rPr lang="ru-RU" sz="2400" dirty="0" smtClean="0"/>
              <a:t>, биопсия хориона и др.), у беременных группы высокого перинатального риска при отсутствии признаков угрозы прерывания беременности;</a:t>
            </a:r>
          </a:p>
          <a:p>
            <a:pPr algn="just"/>
            <a:r>
              <a:rPr lang="ru-RU" sz="2400" dirty="0" smtClean="0"/>
              <a:t>для проведения </a:t>
            </a:r>
            <a:r>
              <a:rPr lang="ru-RU" sz="2400" dirty="0" err="1" smtClean="0"/>
              <a:t>немедикаментозной</a:t>
            </a:r>
            <a:r>
              <a:rPr lang="ru-RU" sz="2400" dirty="0" smtClean="0"/>
              <a:t> терапии (иглорефлексотерапия, </a:t>
            </a:r>
            <a:r>
              <a:rPr lang="ru-RU" sz="2400" dirty="0" err="1" smtClean="0"/>
              <a:t>психо</a:t>
            </a:r>
            <a:r>
              <a:rPr lang="ru-RU" sz="2400" dirty="0" smtClean="0"/>
              <a:t>- и гипнотерапия и др.);</a:t>
            </a:r>
          </a:p>
          <a:p>
            <a:pPr algn="just"/>
            <a:r>
              <a:rPr lang="ru-RU" sz="2400" dirty="0" smtClean="0"/>
              <a:t>для проведения неспецифической десенсибилизирующей терапии при наличии резус-отрицательной крови;</a:t>
            </a:r>
          </a:p>
          <a:p>
            <a:pPr algn="just"/>
            <a:r>
              <a:rPr lang="ru-RU" sz="2400" dirty="0" smtClean="0"/>
              <a:t>для обследования и лечения беременных с резус-конфликтном в I и II триместрах беременности;</a:t>
            </a:r>
          </a:p>
          <a:p>
            <a:pPr algn="just"/>
            <a:r>
              <a:rPr lang="ru-RU" sz="2400" dirty="0" smtClean="0"/>
              <a:t>для оценки состояния плода;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 anchor="ctr">
            <a:no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Показания к отбору беременных для госпитализации  в стационар дневного пребывания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4422"/>
            <a:ext cx="8929718" cy="51435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обследования и лечения при подозрении на </a:t>
            </a:r>
            <a:r>
              <a:rPr lang="ru-RU" sz="2400" dirty="0" err="1" smtClean="0"/>
              <a:t>фетоплацентарную</a:t>
            </a:r>
            <a:r>
              <a:rPr lang="ru-RU" sz="2400" dirty="0" smtClean="0"/>
              <a:t> недостаточность;</a:t>
            </a:r>
          </a:p>
          <a:p>
            <a:r>
              <a:rPr lang="ru-RU" sz="2400" dirty="0" smtClean="0"/>
              <a:t>для обследования при подозрении на порок сердца, патологию мочевыделительной системы и др.;</a:t>
            </a:r>
          </a:p>
          <a:p>
            <a:r>
              <a:rPr lang="ru-RU" sz="2400" dirty="0" smtClean="0"/>
              <a:t>для проведения специальной терапии при алкоголизме и наркомании (по показаниям);</a:t>
            </a:r>
          </a:p>
          <a:p>
            <a:r>
              <a:rPr lang="ru-RU" sz="2400" dirty="0" smtClean="0"/>
              <a:t>в критические сроки беременности при </a:t>
            </a:r>
            <a:r>
              <a:rPr lang="ru-RU" sz="2400" dirty="0" err="1" smtClean="0"/>
              <a:t>невынашивании</a:t>
            </a:r>
            <a:r>
              <a:rPr lang="ru-RU" sz="2400" dirty="0" smtClean="0"/>
              <a:t> в анамнезе без клинических признаков угрозы прерывания;</a:t>
            </a:r>
          </a:p>
          <a:p>
            <a:r>
              <a:rPr lang="ru-RU" sz="2400" dirty="0" smtClean="0"/>
              <a:t>при выписке из стационара после наложения швов на шейку матки по поводу </a:t>
            </a:r>
            <a:r>
              <a:rPr lang="ru-RU" sz="2400" dirty="0" err="1" smtClean="0"/>
              <a:t>истмико-цервикальной</a:t>
            </a:r>
            <a:r>
              <a:rPr lang="ru-RU" sz="2400" dirty="0" smtClean="0"/>
              <a:t> недостаточности;</a:t>
            </a:r>
          </a:p>
          <a:p>
            <a:r>
              <a:rPr lang="ru-RU" sz="2400" dirty="0" smtClean="0"/>
              <a:t>для продолжения наблюдения и лечения после длительного пребывания в стационаре.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 anchor="ctr">
            <a:normAutofit/>
          </a:bodyPr>
          <a:lstStyle/>
          <a:p>
            <a:pPr algn="ctr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Оказание акушерско-гинекологической помощи в условиях дневного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стационара</a:t>
            </a: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6500834"/>
            <a:ext cx="285720" cy="357166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857232"/>
            <a:ext cx="9001156" cy="5643602"/>
          </a:xfrm>
        </p:spPr>
        <p:txBody>
          <a:bodyPr>
            <a:noAutofit/>
          </a:bodyPr>
          <a:lstStyle/>
          <a:p>
            <a:pPr marL="180000" indent="360000" algn="just">
              <a:spcBef>
                <a:spcPts val="0"/>
              </a:spcBef>
            </a:pPr>
            <a:r>
              <a:rPr lang="ru-RU" sz="1400" dirty="0" smtClean="0"/>
              <a:t>Дневной стационар осуществляет следующие функции:</a:t>
            </a:r>
            <a:endParaRPr lang="ru-RU" sz="1400" dirty="0" smtClean="0"/>
          </a:p>
          <a:p>
            <a:pPr marL="180000" indent="36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dirty="0" smtClean="0"/>
              <a:t>оказание </a:t>
            </a:r>
            <a:r>
              <a:rPr lang="ru-RU" sz="1400" dirty="0" smtClean="0"/>
              <a:t>медицинской помощи больным по профилю "акушерство и гинекология" в случаях, не требующих круглосуточного медицинского наблюдения, в соответствии с порядками оказания медицинской помощи, на основе клинических рекомендаций, с учетом стандартов оказания медицинской помощи до 22 недель </a:t>
            </a:r>
            <a:r>
              <a:rPr lang="ru-RU" sz="1400" dirty="0" err="1" smtClean="0"/>
              <a:t>гестации</a:t>
            </a:r>
            <a:r>
              <a:rPr lang="ru-RU" sz="1400" dirty="0" smtClean="0"/>
              <a:t>, за исключением проведения лечебно-профилактических мероприятий по </a:t>
            </a:r>
            <a:r>
              <a:rPr lang="ru-RU" sz="1400" dirty="0" err="1" smtClean="0"/>
              <a:t>изосенсибилизации</a:t>
            </a:r>
            <a:r>
              <a:rPr lang="ru-RU" sz="1400" dirty="0" smtClean="0"/>
              <a:t>, проводимых до 36-й недели беременности;</a:t>
            </a:r>
          </a:p>
          <a:p>
            <a:pPr marL="180000" indent="36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dirty="0" smtClean="0"/>
              <a:t>продолжение (завершение) курса лечения, назначенного в стационаре, в состоянии, не требующем наблюдения в ночное и вечернее время независимо от срока беременности;</a:t>
            </a:r>
          </a:p>
          <a:p>
            <a:pPr marL="180000" indent="36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dirty="0" smtClean="0"/>
              <a:t>восстановительное лечение больных, выписанных из стационара под наблюдение врача медицинской организации после оперативных вмешательств;</a:t>
            </a:r>
          </a:p>
          <a:p>
            <a:pPr marL="180000" indent="36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dirty="0" smtClean="0"/>
              <a:t>проведение лечебных и диагностических мероприятий, требующих наблюдения медицинским персоналом в течение нескольких часов в условиях медицинской организации (оказание медицинской помощи в связи с проведением малых гинекологических операций, искусственным прерыванием беременности (в том числе медикаментозным); при использовании вспомогательных репродуктивных технологий (</a:t>
            </a:r>
            <a:r>
              <a:rPr lang="ru-RU" sz="1400" dirty="0" err="1" smtClean="0"/>
              <a:t>трансвагинальная</a:t>
            </a:r>
            <a:r>
              <a:rPr lang="ru-RU" sz="1400" dirty="0" smtClean="0"/>
              <a:t> пункция яичников, перенос эмбрионов в полость матки и др.), а также при </a:t>
            </a:r>
            <a:r>
              <a:rPr lang="ru-RU" sz="1400" dirty="0" err="1" smtClean="0"/>
              <a:t>хорионбиопсии</a:t>
            </a:r>
            <a:r>
              <a:rPr lang="ru-RU" sz="1400" dirty="0" smtClean="0"/>
              <a:t>, </a:t>
            </a:r>
            <a:r>
              <a:rPr lang="ru-RU" sz="1400" dirty="0" err="1" smtClean="0"/>
              <a:t>амниоцентезе</a:t>
            </a:r>
            <a:r>
              <a:rPr lang="ru-RU" sz="1400" dirty="0" smtClean="0"/>
              <a:t>, </a:t>
            </a:r>
            <a:r>
              <a:rPr lang="ru-RU" sz="1400" dirty="0" err="1" smtClean="0"/>
              <a:t>кордоцентезе</a:t>
            </a:r>
            <a:r>
              <a:rPr lang="ru-RU" sz="1400" dirty="0" smtClean="0"/>
              <a:t>, биопсии плаценты);</a:t>
            </a:r>
          </a:p>
          <a:p>
            <a:pPr marL="180000" indent="36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dirty="0" smtClean="0"/>
              <a:t>проведение мероприятий по профилактике и формированию здорового образа жизни и санитарно-гигиеническому просвещению среди женщин;</a:t>
            </a:r>
          </a:p>
          <a:p>
            <a:pPr marL="180000" indent="36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dirty="0" smtClean="0"/>
              <a:t>внедрение в клиническую практику современных методов диагностики, лечения и реабилитации больных с акушерской и гинекологической патологией;</a:t>
            </a:r>
          </a:p>
          <a:p>
            <a:pPr marL="180000" indent="36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dirty="0" smtClean="0"/>
              <a:t>организация и обеспечение санитарно-гигиенического и противоэпидемического режима в целях предупреждения и снижения заболеваемости внутрибольничными инфекциями пациентов и медицинских работников;</a:t>
            </a:r>
          </a:p>
          <a:p>
            <a:pPr marL="180000" indent="36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dirty="0" smtClean="0"/>
              <a:t>взаимодействие с другими лечебно-диагностическими подразделениями медицинской организации;</a:t>
            </a:r>
          </a:p>
          <a:p>
            <a:pPr marL="180000" indent="36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dirty="0" smtClean="0"/>
              <a:t>ведение учетной и отчетной документации, предоставление отчетов о деятельности, сбор данных для регистров, ведение которых предусмотрено законодательством Российской Федерации</a:t>
            </a:r>
            <a:r>
              <a:rPr lang="ru-RU" sz="1400" dirty="0" smtClean="0"/>
              <a:t>.</a:t>
            </a:r>
            <a:endParaRPr lang="ru-RU" sz="1400" dirty="0" smtClean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Беременные групп риска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8186766" cy="4572000"/>
          </a:xfrm>
        </p:spPr>
        <p:txBody>
          <a:bodyPr anchor="ctr">
            <a:normAutofit fontScale="70000" lnSpcReduction="20000"/>
          </a:bodyPr>
          <a:lstStyle/>
          <a:p>
            <a:pPr marL="571500" indent="-571500" algn="just">
              <a:lnSpc>
                <a:spcPct val="90000"/>
              </a:lnSpc>
              <a:buClr>
                <a:srgbClr val="CC00CC"/>
              </a:buClr>
              <a:buSzTx/>
              <a:buFont typeface="Wingdings" pitchFamily="2" charset="2"/>
              <a:buAutoNum type="arabicPeriod"/>
            </a:pPr>
            <a:r>
              <a:rPr lang="ru-RU" sz="2800" dirty="0" smtClean="0"/>
              <a:t>Женщины </a:t>
            </a:r>
            <a:r>
              <a:rPr lang="ru-RU" sz="2800" dirty="0" smtClean="0"/>
              <a:t>до 18 лет и старше 30 лет.</a:t>
            </a:r>
          </a:p>
          <a:p>
            <a:pPr marL="571500" indent="-571500" algn="just">
              <a:lnSpc>
                <a:spcPct val="90000"/>
              </a:lnSpc>
              <a:buClr>
                <a:srgbClr val="CC00CC"/>
              </a:buClr>
              <a:buSzTx/>
              <a:buFont typeface="Wingdings" pitchFamily="2" charset="2"/>
              <a:buAutoNum type="arabicPeriod"/>
            </a:pPr>
            <a:r>
              <a:rPr lang="ru-RU" sz="2800" dirty="0" smtClean="0"/>
              <a:t>Женщины</a:t>
            </a:r>
            <a:r>
              <a:rPr lang="ru-RU" sz="2800" dirty="0" smtClean="0"/>
              <a:t>, имеющие массу тела менее 45 кг или более 91кг.</a:t>
            </a:r>
          </a:p>
          <a:p>
            <a:pPr marL="571500" indent="-571500" algn="just">
              <a:lnSpc>
                <a:spcPct val="90000"/>
              </a:lnSpc>
              <a:buClr>
                <a:srgbClr val="CC00CC"/>
              </a:buClr>
              <a:buSzTx/>
              <a:buFont typeface="Wingdings" pitchFamily="2" charset="2"/>
              <a:buAutoNum type="arabicPeriod"/>
            </a:pPr>
            <a:r>
              <a:rPr lang="ru-RU" sz="2800" dirty="0" smtClean="0"/>
              <a:t>Женщины</a:t>
            </a:r>
            <a:r>
              <a:rPr lang="ru-RU" sz="2800" dirty="0" smtClean="0"/>
              <a:t>, имеющие свыше 5 беременностей с многоплодной беременностью.</a:t>
            </a:r>
          </a:p>
          <a:p>
            <a:pPr marL="571500" indent="-571500" algn="just">
              <a:lnSpc>
                <a:spcPct val="90000"/>
              </a:lnSpc>
              <a:buClr>
                <a:srgbClr val="CC00CC"/>
              </a:buClr>
              <a:buSzTx/>
              <a:buFont typeface="Wingdings" pitchFamily="2" charset="2"/>
              <a:buAutoNum type="arabicPeriod"/>
            </a:pPr>
            <a:r>
              <a:rPr lang="ru-RU" sz="2800" dirty="0" smtClean="0"/>
              <a:t>С </a:t>
            </a:r>
            <a:r>
              <a:rPr lang="ru-RU" sz="2800" dirty="0" smtClean="0"/>
              <a:t>многоплодной беременностью.</a:t>
            </a:r>
          </a:p>
          <a:p>
            <a:pPr marL="571500" indent="-571500" algn="just">
              <a:lnSpc>
                <a:spcPct val="90000"/>
              </a:lnSpc>
              <a:buClr>
                <a:srgbClr val="CC00CC"/>
              </a:buClr>
              <a:buSzTx/>
              <a:buFont typeface="Wingdings" pitchFamily="2" charset="2"/>
              <a:buAutoNum type="arabicPeriod"/>
            </a:pPr>
            <a:r>
              <a:rPr lang="ru-RU" sz="2800" dirty="0" smtClean="0"/>
              <a:t>С </a:t>
            </a:r>
            <a:r>
              <a:rPr lang="ru-RU" sz="2800" dirty="0" smtClean="0"/>
              <a:t>отягощенным акушерским анамнезом (аборты, выкидыши, мертворожденные, узкий таз, пороки развития матки).</a:t>
            </a:r>
          </a:p>
          <a:p>
            <a:pPr marL="571500" indent="-571500" algn="just">
              <a:lnSpc>
                <a:spcPct val="90000"/>
              </a:lnSpc>
              <a:buClr>
                <a:srgbClr val="CC00CC"/>
              </a:buClr>
              <a:buSzTx/>
              <a:buFont typeface="Wingdings" pitchFamily="2" charset="2"/>
              <a:buAutoNum type="arabicPeriod"/>
            </a:pPr>
            <a:r>
              <a:rPr lang="ru-RU" sz="2800" dirty="0" smtClean="0"/>
              <a:t>С </a:t>
            </a:r>
            <a:r>
              <a:rPr lang="ru-RU" sz="2800" dirty="0" err="1" smtClean="0"/>
              <a:t>эстрогенитальной</a:t>
            </a:r>
            <a:r>
              <a:rPr lang="ru-RU" sz="2800" dirty="0" smtClean="0"/>
              <a:t> патологией </a:t>
            </a:r>
            <a:r>
              <a:rPr lang="ru-RU" sz="2800" dirty="0" smtClean="0"/>
              <a:t>(сахарный </a:t>
            </a:r>
            <a:r>
              <a:rPr lang="ru-RU" sz="2800" dirty="0" smtClean="0"/>
              <a:t>диабет, бронхиальная астма, </a:t>
            </a:r>
            <a:r>
              <a:rPr lang="ru-RU" sz="2800" dirty="0" err="1" smtClean="0"/>
              <a:t>пиелонефрит</a:t>
            </a:r>
            <a:r>
              <a:rPr lang="ru-RU" sz="2800" dirty="0" smtClean="0"/>
              <a:t>, пороки </a:t>
            </a:r>
            <a:r>
              <a:rPr lang="ru-RU" sz="2800" dirty="0" smtClean="0"/>
              <a:t>сердца, артериальная гипертензия и др.).</a:t>
            </a:r>
            <a:endParaRPr lang="ru-RU" sz="2800" dirty="0" smtClean="0"/>
          </a:p>
          <a:p>
            <a:pPr marL="571500" indent="-571500" algn="just">
              <a:lnSpc>
                <a:spcPct val="90000"/>
              </a:lnSpc>
              <a:buClr>
                <a:srgbClr val="CC00CC"/>
              </a:buClr>
              <a:buSzTx/>
              <a:buFont typeface="Wingdings" pitchFamily="2" charset="2"/>
              <a:buAutoNum type="arabicPeriod"/>
            </a:pPr>
            <a:r>
              <a:rPr lang="ru-RU" sz="2800" dirty="0" smtClean="0"/>
              <a:t>С </a:t>
            </a:r>
            <a:r>
              <a:rPr lang="ru-RU" sz="2800" dirty="0" smtClean="0"/>
              <a:t>социальными факторами риска (многодетные, одинокие, малообеспеченные).</a:t>
            </a:r>
          </a:p>
          <a:p>
            <a:pPr marL="571500" indent="-571500" algn="just">
              <a:lnSpc>
                <a:spcPct val="90000"/>
              </a:lnSpc>
              <a:buClr>
                <a:srgbClr val="CC00CC"/>
              </a:buClr>
              <a:buSzTx/>
              <a:buFont typeface="Wingdings" pitchFamily="2" charset="2"/>
              <a:buAutoNum type="arabicPeriod"/>
            </a:pPr>
            <a:r>
              <a:rPr lang="ru-RU" sz="2800" dirty="0" smtClean="0"/>
              <a:t>С </a:t>
            </a:r>
            <a:r>
              <a:rPr lang="ru-RU" sz="2800" dirty="0" smtClean="0"/>
              <a:t>профессиональной вредностью </a:t>
            </a:r>
            <a:r>
              <a:rPr lang="ru-RU" sz="2800" dirty="0" smtClean="0"/>
              <a:t>(медики</a:t>
            </a:r>
            <a:r>
              <a:rPr lang="ru-RU" sz="2800" dirty="0" smtClean="0"/>
              <a:t>, учителя, работники лакокрасочных, цехов по производству моющих средств и т.д.)</a:t>
            </a:r>
          </a:p>
          <a:p>
            <a:pPr marL="571500" indent="-571500" algn="just">
              <a:lnSpc>
                <a:spcPct val="90000"/>
              </a:lnSpc>
              <a:buClr>
                <a:srgbClr val="CC00CC"/>
              </a:buClr>
              <a:buSzTx/>
              <a:buFont typeface="Wingdings" pitchFamily="2" charset="2"/>
              <a:buAutoNum type="arabicPeriod"/>
            </a:pPr>
            <a:r>
              <a:rPr lang="ru-RU" sz="2800" dirty="0" smtClean="0"/>
              <a:t>С </a:t>
            </a:r>
            <a:r>
              <a:rPr lang="ru-RU" sz="2800" dirty="0" smtClean="0"/>
              <a:t>вредными привычками.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Лечение 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ртериальной гипертензии у беременных</a:t>
            </a:r>
            <a:endParaRPr lang="be-BY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00174"/>
            <a:ext cx="8534400" cy="474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2" y="6215082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490043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Антибиотики и беременность</a:t>
            </a:r>
            <a:endParaRPr lang="be-BY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4929222"/>
          </a:xfrm>
        </p:spPr>
        <p:txBody>
          <a:bodyPr>
            <a:noAutofit/>
          </a:bodyPr>
          <a:lstStyle/>
          <a:p>
            <a:pPr marL="180000" indent="432000"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При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беременности есть ситуации, когда антибиотики будут необходимы, так как болезнь матери без них может повлиять на беременность и плод.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indent="432000"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Так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например, антибиотики необходимы при остром пиелонефрите или обострении хронического процесса, при половых инфекциях, которые могут развиваться в том числе и у беременных. Кроме того, никто не застрахован от бронхитов и пневмоний, гнойных инфекций, тогда антибиотики будут показаны, а иногда и жизненно необходимы. </a:t>
            </a:r>
            <a:endParaRPr lang="be-BY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2" y="6215082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0618640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Разрешённые антибиотики</a:t>
            </a:r>
            <a:endParaRPr lang="be-BY" sz="3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643998" cy="5000660"/>
          </a:xfrm>
        </p:spPr>
        <p:txBody>
          <a:bodyPr>
            <a:noAutofit/>
          </a:bodyPr>
          <a:lstStyle/>
          <a:p>
            <a:pPr algn="just"/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      Антимикробные 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</a:rPr>
              <a:t>средства достаточно активно влияют на организм и по большей части могут проникать сквозь плацентарный барьер к плоду. Поэтому при беременности можно применять только антибиотики, достаточно хорошо изученные и не имеющие серьезных негативных реакций со стороны плода. </a:t>
            </a:r>
          </a:p>
          <a:p>
            <a:pPr algn="just"/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      К 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</a:rPr>
              <a:t>достаточно безопасным препаратам относятся </a:t>
            </a:r>
            <a:r>
              <a:rPr lang="ru-RU" sz="2500" dirty="0">
                <a:solidFill>
                  <a:srgbClr val="00B0F0"/>
                </a:solidFill>
              </a:rPr>
              <a:t>препараты пенициллинового ряда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</a:rPr>
              <a:t> – это пенициллин и его производные (ампициллин, </a:t>
            </a:r>
            <a:r>
              <a:rPr lang="ru-RU" sz="2500" dirty="0" err="1">
                <a:solidFill>
                  <a:schemeClr val="tx2">
                    <a:lumMod val="50000"/>
                  </a:schemeClr>
                </a:solidFill>
              </a:rPr>
              <a:t>ампиокс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</a:rPr>
              <a:t>) нескольких поколений. </a:t>
            </a:r>
            <a:endParaRPr lang="ru-RU" sz="25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2" y="6215082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8698349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Разрешённые</a:t>
            </a:r>
            <a:r>
              <a:rPr lang="ru-RU" sz="3600" dirty="0"/>
              <a:t> </a:t>
            </a:r>
            <a:r>
              <a:rPr lang="ru-RU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антибиотики</a:t>
            </a:r>
            <a:endParaRPr lang="be-BY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715436" cy="5072098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Вторыми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из разрешенных антибиотиков считают группу </a:t>
            </a:r>
            <a:r>
              <a:rPr lang="ru-RU" sz="2600" dirty="0">
                <a:solidFill>
                  <a:srgbClr val="00B0F0"/>
                </a:solidFill>
              </a:rPr>
              <a:t>цефалоспоринов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sz="2600" dirty="0" err="1">
                <a:solidFill>
                  <a:schemeClr val="tx2">
                    <a:lumMod val="50000"/>
                  </a:schemeClr>
                </a:solidFill>
              </a:rPr>
              <a:t>цефазолин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tx2">
                    <a:lumMod val="50000"/>
                  </a:schemeClr>
                </a:solidFill>
              </a:rPr>
              <a:t>цефипим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 и другие), хотя они будут препаратами выбора только при проблемах с назначением пенициллинов или при их неэффективности.</a:t>
            </a:r>
          </a:p>
          <a:p>
            <a:pPr algn="just"/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      Третьей группой препаратов, которые могут быть разрешены для применения в случае необходимости, являются </a:t>
            </a:r>
            <a:r>
              <a:rPr lang="ru-RU" sz="2600" dirty="0">
                <a:solidFill>
                  <a:srgbClr val="00B0F0"/>
                </a:solidFill>
              </a:rPr>
              <a:t>группа </a:t>
            </a:r>
            <a:r>
              <a:rPr lang="ru-RU" sz="2600" dirty="0" err="1">
                <a:solidFill>
                  <a:srgbClr val="00B0F0"/>
                </a:solidFill>
              </a:rPr>
              <a:t>макролидов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 (эритромицин, </a:t>
            </a:r>
            <a:r>
              <a:rPr lang="ru-RU" sz="2600" dirty="0" err="1">
                <a:solidFill>
                  <a:schemeClr val="tx2">
                    <a:lumMod val="50000"/>
                  </a:schemeClr>
                </a:solidFill>
              </a:rPr>
              <a:t>азитромицин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). Они мало влияют на плод и быстро и эффективно борются с инфекциями матери.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2" y="6215082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4138352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Запрещённые антибиотики</a:t>
            </a:r>
            <a:endParaRPr lang="be-BY" sz="3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8572560" cy="5143536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Есть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группа препаратов, на которые накладывается категорический запрет при беременности – они имеют на плод крайне негативное влияние и нарушают те или иные сферы развития – портят кости и зубы, нарушают слух или зрение, задерживают рост. К ним относятся </a:t>
            </a:r>
            <a:r>
              <a:rPr lang="ru-RU" dirty="0" err="1">
                <a:solidFill>
                  <a:srgbClr val="00B0F0"/>
                </a:solidFill>
              </a:rPr>
              <a:t>аминогликозиды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с гентамицином. Он вызывает глухоту из-за токсического влияния на область слухового нерва.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Запрещены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 применению </a:t>
            </a:r>
            <a:r>
              <a:rPr lang="ru-RU" dirty="0">
                <a:solidFill>
                  <a:srgbClr val="00B0F0"/>
                </a:solidFill>
              </a:rPr>
              <a:t>тетрациклины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они поражают печень, зубную эмаль и кости ребенка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be-BY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2" y="6215082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3294380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143000"/>
          </a:xfrm>
        </p:spPr>
        <p:txBody>
          <a:bodyPr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Литература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00108"/>
            <a:ext cx="9001156" cy="5857892"/>
          </a:xfrm>
        </p:spPr>
        <p:txBody>
          <a:bodyPr>
            <a:normAutofit fontScale="92500" lnSpcReduction="20000"/>
          </a:bodyPr>
          <a:lstStyle/>
          <a:p>
            <a:pPr marL="180000" indent="3960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Приказ Министерства здравоохранения и социального развития РФ от 30 марта 2006 г. № 224 «Об утверждении Положения об организации проведения диспансеризации беременных женщин и родильниц»</a:t>
            </a:r>
          </a:p>
          <a:p>
            <a:pPr marL="180000" indent="3960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Приказ Министерства здравоохранения РФ от 1 ноября 2012 г. N 572н "Об утверждении Порядка оказания медицинской помощи по профилю "акушерство и гинекология (за исключением использования вспомогательных репродуктивных технологий)"</a:t>
            </a:r>
          </a:p>
          <a:p>
            <a:pPr marL="180000" indent="3960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Приказ Минздрава РФ от 10.02.2003 N 50 О совершенствовании акушерско-гинекологической помощи в амбулаторно-поликлинических учреждениях (вместе с Инструкцией по организации работы женской консультации, Схемой динамического наблюдения беременных и родильниц, Схемой динамического наблюдения гинекологических больных)&gt;Приложение N 1. Инструкция по организации работы женской консультации&gt;Оказание акушерско-гинекологической помощи в условиях дневного стационара&gt;Показания к пребыванию гинекологических больных в дневных стационарах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3960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Приказы МЗ РФ  № 808-н от 02.10.2009 г. «Об утверждении порядка оказания акушерско-гинекологической помощи».</a:t>
            </a:r>
          </a:p>
          <a:p>
            <a:pPr marL="180000" indent="3960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Приказ </a:t>
            </a:r>
            <a:r>
              <a:rPr lang="ru-RU" sz="1800" dirty="0" err="1" smtClean="0"/>
              <a:t>Минздравсоцразвития</a:t>
            </a:r>
            <a:r>
              <a:rPr lang="ru-RU" sz="1800" dirty="0" smtClean="0"/>
              <a:t> РФ № 543н от </a:t>
            </a:r>
            <a:r>
              <a:rPr lang="ru-RU" sz="1800" dirty="0" smtClean="0"/>
              <a:t>15.05.2012.</a:t>
            </a:r>
          </a:p>
          <a:p>
            <a:pPr marL="180000" indent="3960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Приказ </a:t>
            </a:r>
            <a:r>
              <a:rPr lang="ru-RU" sz="1800" dirty="0" smtClean="0"/>
              <a:t>Министерства здравоохранения РФ от 20 октября 2020 г. N 1130н "Об утверждении Порядка оказания медицинской помощи по профилю </a:t>
            </a:r>
            <a:r>
              <a:rPr lang="ru-RU" sz="1800" dirty="0" smtClean="0"/>
              <a:t>«акушерство </a:t>
            </a:r>
            <a:r>
              <a:rPr lang="ru-RU" sz="1800" dirty="0" smtClean="0"/>
              <a:t>и </a:t>
            </a:r>
            <a:r>
              <a:rPr lang="ru-RU" sz="1800" dirty="0" smtClean="0"/>
              <a:t>гинекология» </a:t>
            </a:r>
            <a:r>
              <a:rPr lang="ru-RU" sz="1800" dirty="0" smtClean="0"/>
              <a:t> Приложение N 1. Порядок оказания медицинской помощи по профилю "акушерство и </a:t>
            </a:r>
            <a:r>
              <a:rPr lang="ru-RU" sz="1800" dirty="0" smtClean="0"/>
              <a:t>гинекология»</a:t>
            </a:r>
            <a:r>
              <a:rPr lang="ru-RU" sz="1800" dirty="0" smtClean="0"/>
              <a:t> Приложение N 13. Правила организации деятельности дневного стационара для диагностики и лечения акушерской и гинекологической </a:t>
            </a:r>
            <a:r>
              <a:rPr lang="ru-RU" sz="1800" dirty="0" smtClean="0"/>
              <a:t>патологии.</a:t>
            </a:r>
            <a:endParaRPr lang="ru-RU" sz="1800" dirty="0" smtClean="0"/>
          </a:p>
          <a:p>
            <a:pPr marL="180000" indent="3960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2" y="6215082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72528" y="6357958"/>
            <a:ext cx="357190" cy="314324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1/slide/s/s8y9KzaWCTI2kQiOftNMve0YmowDlV31X7AjHx4ZP/slide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357166"/>
            <a:ext cx="9001156" cy="3786214"/>
          </a:xfrm>
        </p:spPr>
        <p:txBody>
          <a:bodyPr anchor="ctr">
            <a:normAutofit fontScale="85000" lnSpcReduction="20000"/>
          </a:bodyPr>
          <a:lstStyle/>
          <a:p>
            <a:pPr indent="432000" algn="just"/>
            <a:r>
              <a:rPr lang="ru-RU" dirty="0" smtClean="0"/>
              <a:t>Для госпитализации беременных, состояние которых не требует круглосуточного наблюдения и лечения, рекомендуется развертывание стационаров дневного пребывания в женских консультациях или родильных домах (отделениях).</a:t>
            </a:r>
          </a:p>
          <a:p>
            <a:pPr indent="432000" algn="just"/>
            <a:r>
              <a:rPr lang="ru-RU" dirty="0" smtClean="0"/>
              <a:t>Дневной стационар - структурное подразделение амбулаторно-поликлинического или больничного учреждения, предназначенное для проведения профилактических, диагностических, лечебных и реабилитационных мероприятий пациентам, не требующим круглосуточного медицинского наблюдения, с применением современных медицинских технологий в соответствии со стандартами и протоколами ведения пациентов. </a:t>
            </a:r>
          </a:p>
        </p:txBody>
      </p:sp>
      <p:pic>
        <p:nvPicPr>
          <p:cNvPr id="61442" name="Picture 2" descr="https://n1s1.hsmedia.ru/24/54/16/2454164db3b99e55711fc1a097d93273/5120x3072_0xac120003_1629890091588077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071942"/>
            <a:ext cx="3496990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Стационар дневного пребывания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785794"/>
            <a:ext cx="9144000" cy="5786478"/>
          </a:xfrm>
        </p:spPr>
        <p:txBody>
          <a:bodyPr anchor="ctr">
            <a:noAutofit/>
          </a:bodyPr>
          <a:lstStyle/>
          <a:p>
            <a:pPr algn="just"/>
            <a:r>
              <a:rPr lang="ru-RU" sz="2200" dirty="0" smtClean="0"/>
              <a:t>Дневные стационары при амбулаторно-поликлинических учреждениях (женская консультация), стационары (отделения, палаты) дневного пребывания в родильных домах (отделениях), гинекологических отделениях многопрофильных больниц организуются в целях улучшения качества медицинской помощи беременным и гинекологическим больным, не требующим круглосуточного наблюдения и лечения. При ухудшении состояния больные женщины переводятся в соответствующие отделения больницы.</a:t>
            </a:r>
          </a:p>
          <a:p>
            <a:pPr algn="just"/>
            <a:r>
              <a:rPr lang="ru-RU" sz="2200" dirty="0" smtClean="0"/>
              <a:t>Дневные стационары организуются при женских консультациях, родильных домах (отделениях), перинатальных центрах, клинических базах профильных НИИ и кафедр образовательных медицинских учреждений, имеющих соответствующую материально-техническую базу и кадры.</a:t>
            </a:r>
          </a:p>
          <a:p>
            <a:pPr algn="just"/>
            <a:endParaRPr lang="ru-RU" sz="2200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Стационар дневного пребывания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785794"/>
            <a:ext cx="9001156" cy="5429288"/>
          </a:xfrm>
        </p:spPr>
        <p:txBody>
          <a:bodyPr anchor="ctr">
            <a:normAutofit/>
          </a:bodyPr>
          <a:lstStyle/>
          <a:p>
            <a:pPr algn="just"/>
            <a:r>
              <a:rPr lang="ru-RU" sz="2800" dirty="0" smtClean="0"/>
              <a:t>На пациенток дневного стационара заводится "Карта больного дневного стационара поликлиники, стационара на дому, стационара дневного пребывания в больнице".</a:t>
            </a:r>
          </a:p>
          <a:p>
            <a:pPr algn="just"/>
            <a:r>
              <a:rPr lang="ru-RU" sz="2800" dirty="0" smtClean="0"/>
              <a:t>Диагностика и лечение пациенток осуществляется согласно отраслевым стандартам объемов акушерско-гинекологической помощи.</a:t>
            </a:r>
          </a:p>
          <a:p>
            <a:pPr algn="just"/>
            <a:r>
              <a:rPr lang="ru-RU" sz="2800" dirty="0" smtClean="0"/>
              <a:t>При выписке беременных или гинекологических больных сведения о проведенном лечении с необходимыми рекомендациями передаются врачу, который направил больную на лечение.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работы дневного стационара: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Улучшение здоровья больных с гинекологическими заболеваниями.</a:t>
            </a:r>
          </a:p>
          <a:p>
            <a:r>
              <a:rPr lang="ru-RU" dirty="0" smtClean="0"/>
              <a:t>Улучшение здоровья беременных.</a:t>
            </a:r>
          </a:p>
          <a:p>
            <a:r>
              <a:rPr lang="ru-RU" dirty="0" smtClean="0"/>
              <a:t>Динамический контроль и улучшение состояния плода.</a:t>
            </a:r>
          </a:p>
          <a:p>
            <a:r>
              <a:rPr lang="ru-RU" dirty="0" smtClean="0"/>
              <a:t>Снижение материнской и перинатальной заболеваемости и смертности.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715436" cy="4519626"/>
          </a:xfrm>
        </p:spPr>
        <p:txBody>
          <a:bodyPr>
            <a:normAutofit/>
          </a:bodyPr>
          <a:lstStyle/>
          <a:p>
            <a:pPr indent="396000" algn="just"/>
            <a:r>
              <a:rPr lang="ru-RU" dirty="0" smtClean="0"/>
              <a:t>Достижение указанных целей становится возможным благодаря повышению доступности для пациентки высококачественных технологий диагностики, лечения и реабилитации.</a:t>
            </a:r>
          </a:p>
          <a:p>
            <a:pPr indent="396000" algn="just"/>
            <a:r>
              <a:rPr lang="ru-RU" dirty="0" smtClean="0"/>
              <a:t>Принципиальным отличием лечения в дневном стационаре от амбулаторного является возможность </a:t>
            </a:r>
            <a:r>
              <a:rPr lang="ru-RU" dirty="0" err="1" smtClean="0"/>
              <a:t>инфузионной</a:t>
            </a:r>
            <a:r>
              <a:rPr lang="ru-RU" dirty="0" smtClean="0"/>
              <a:t> терапии и проведение хирургических вмешательств, требующих послеоперационного пребывания под медицинским наблюдением в течение нескольких часов.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715436" cy="507209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Организация комплексных профилактических и оздоровительных мероприятий женщинам из групп риска повышенной заболеваемости.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Выполнение сложных и комплексных диагностических исследований и лечебных процедур, связанных с необходимостью специальной подготовки больных и краткосрочного медицинского наблюдения после проведения лечебных и диагностических мероприятий.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Подбор адекватной терапии.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Проведение комплексного курсового лечения с применением современных медицинских технологий больным, не требующим круглосуточного медицинского наблюдения.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Осуществление реабилитационного и оздоровительного комплексного курсового лечения гинекологических больных и беременных женщин.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Динамическое наблюдение и лечебно-профилактические мероприятия после малых хирургических операций.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Функции дневного стационара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 anchor="ctr">
            <a:no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Показания к отбору беременных для госпитализации  в стационар дневного пребывания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Вегето-сосудистая</a:t>
            </a:r>
            <a:r>
              <a:rPr lang="ru-RU" dirty="0" smtClean="0"/>
              <a:t> </a:t>
            </a:r>
            <a:r>
              <a:rPr lang="ru-RU" dirty="0" err="1" smtClean="0"/>
              <a:t>дистония</a:t>
            </a:r>
            <a:r>
              <a:rPr lang="ru-RU" dirty="0" smtClean="0"/>
              <a:t> и гипертоническая болезнь в I и II триместрах беременности;</a:t>
            </a:r>
          </a:p>
          <a:p>
            <a:pPr algn="just"/>
            <a:r>
              <a:rPr lang="ru-RU" dirty="0" smtClean="0"/>
              <a:t>обострение хронического гастрита;</a:t>
            </a:r>
          </a:p>
          <a:p>
            <a:pPr algn="just"/>
            <a:r>
              <a:rPr lang="ru-RU" dirty="0" smtClean="0"/>
              <a:t>анемия (снижение гемоглобина не ниже 90 г/л);</a:t>
            </a:r>
          </a:p>
          <a:p>
            <a:pPr algn="just"/>
            <a:r>
              <a:rPr lang="ru-RU" dirty="0" smtClean="0"/>
              <a:t>ранний токсикоз при отсутствии или наличии транзиторной </a:t>
            </a:r>
            <a:r>
              <a:rPr lang="ru-RU" dirty="0" err="1" smtClean="0"/>
              <a:t>кетонурии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угроза прерывания беременности в I и II триместрах при отсутствии в анамнезе привычных выкидышей и сохраненной шейке матки;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Вывихи нижней челюсти.Иевлева Ю.Н. 517леч</Template>
  <TotalTime>1515</TotalTime>
  <Words>1373</Words>
  <Application>Microsoft Office PowerPoint</Application>
  <PresentationFormat>Экран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Стационар дневного пребывания. Нормативно-правовые документы. Организация работы. Лечение беременных в условиях дневного стационара. Показания к отбору беременных для лечения. Лечение беременных групп риска.</vt:lpstr>
      <vt:lpstr>Слайд 2</vt:lpstr>
      <vt:lpstr>Слайд 3</vt:lpstr>
      <vt:lpstr>Стационар дневного пребывания</vt:lpstr>
      <vt:lpstr>Стационар дневного пребывания</vt:lpstr>
      <vt:lpstr>Цель работы дневного стационара:</vt:lpstr>
      <vt:lpstr>Слайд 7</vt:lpstr>
      <vt:lpstr>Функции дневного стационара</vt:lpstr>
      <vt:lpstr>Показания к отбору беременных для госпитализации  в стационар дневного пребывания</vt:lpstr>
      <vt:lpstr>Показания к отбору беременных для госпитализации  в стационар дневного пребывания</vt:lpstr>
      <vt:lpstr>Показания к отбору беременных для госпитализации  в стационар дневного пребывания</vt:lpstr>
      <vt:lpstr>Оказание акушерско-гинекологической помощи в условиях дневного стационара</vt:lpstr>
      <vt:lpstr>Беременные групп риска</vt:lpstr>
      <vt:lpstr>Лечение артериальной гипертензии у беременных</vt:lpstr>
      <vt:lpstr>Антибиотики и беременность</vt:lpstr>
      <vt:lpstr>Разрешённые антибиотики</vt:lpstr>
      <vt:lpstr>Разрешённые антибиотики</vt:lpstr>
      <vt:lpstr>Запрещённые антибиотики</vt:lpstr>
      <vt:lpstr>Литература</vt:lpstr>
      <vt:lpstr>Слайд 20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Астраханская риккетсиозная лихорадка</dc:title>
  <dc:creator>HP</dc:creator>
  <cp:lastModifiedBy>HP</cp:lastModifiedBy>
  <cp:revision>40</cp:revision>
  <dcterms:created xsi:type="dcterms:W3CDTF">2020-11-26T07:01:38Z</dcterms:created>
  <dcterms:modified xsi:type="dcterms:W3CDTF">2021-05-28T20:53:52Z</dcterms:modified>
</cp:coreProperties>
</file>