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29"/>
  </p:notesMasterIdLst>
  <p:sldIdLst>
    <p:sldId id="256" r:id="rId2"/>
    <p:sldId id="257" r:id="rId3"/>
    <p:sldId id="282" r:id="rId4"/>
    <p:sldId id="281" r:id="rId5"/>
    <p:sldId id="276" r:id="rId6"/>
    <p:sldId id="258" r:id="rId7"/>
    <p:sldId id="259" r:id="rId8"/>
    <p:sldId id="260" r:id="rId9"/>
    <p:sldId id="263" r:id="rId10"/>
    <p:sldId id="277" r:id="rId11"/>
    <p:sldId id="261" r:id="rId12"/>
    <p:sldId id="262" r:id="rId13"/>
    <p:sldId id="264" r:id="rId14"/>
    <p:sldId id="265" r:id="rId15"/>
    <p:sldId id="266" r:id="rId16"/>
    <p:sldId id="278" r:id="rId17"/>
    <p:sldId id="279" r:id="rId18"/>
    <p:sldId id="267" r:id="rId19"/>
    <p:sldId id="269" r:id="rId20"/>
    <p:sldId id="270" r:id="rId21"/>
    <p:sldId id="271" r:id="rId22"/>
    <p:sldId id="283" r:id="rId23"/>
    <p:sldId id="272" r:id="rId24"/>
    <p:sldId id="273" r:id="rId25"/>
    <p:sldId id="274" r:id="rId26"/>
    <p:sldId id="275" r:id="rId27"/>
    <p:sldId id="28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74" autoAdjust="0"/>
  </p:normalViewPr>
  <p:slideViewPr>
    <p:cSldViewPr snapToGrid="0">
      <p:cViewPr>
        <p:scale>
          <a:sx n="68" d="100"/>
          <a:sy n="68" d="100"/>
        </p:scale>
        <p:origin x="-822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BCB44-0009-49AA-B723-DA379DD76749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44755-5741-4866-BDFF-9B611E72D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37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44755-5741-4866-BDFF-9B611E72DE9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14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9F244C9-01E1-44A9-B48C-D11BC7BAC11F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04D97E0-3301-4105-A740-0799595C8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44C9-01E1-44A9-B48C-D11BC7BAC11F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97E0-3301-4105-A740-0799595C8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151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44C9-01E1-44A9-B48C-D11BC7BAC11F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97E0-3301-4105-A740-0799595C8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09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44C9-01E1-44A9-B48C-D11BC7BAC11F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97E0-3301-4105-A740-0799595C8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39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9F244C9-01E1-44A9-B48C-D11BC7BAC11F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04D97E0-3301-4105-A740-0799595C8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60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44C9-01E1-44A9-B48C-D11BC7BAC11F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97E0-3301-4105-A740-0799595C8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27270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44C9-01E1-44A9-B48C-D11BC7BAC11F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97E0-3301-4105-A740-0799595C8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70556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44C9-01E1-44A9-B48C-D11BC7BAC11F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97E0-3301-4105-A740-0799595C8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0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44C9-01E1-44A9-B48C-D11BC7BAC11F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97E0-3301-4105-A740-0799595C8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08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44C9-01E1-44A9-B48C-D11BC7BAC11F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4D97E0-3301-4105-A740-0799595C8F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568096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9F244C9-01E1-44A9-B48C-D11BC7BAC11F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4D97E0-3301-4105-A740-0799595C8F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937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9F244C9-01E1-44A9-B48C-D11BC7BAC11F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04D97E0-3301-4105-A740-0799595C8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11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0182" y="1655164"/>
            <a:ext cx="9068586" cy="2590800"/>
          </a:xfrm>
        </p:spPr>
        <p:txBody>
          <a:bodyPr/>
          <a:lstStyle/>
          <a:p>
            <a:r>
              <a:rPr lang="ru-RU" sz="4000" cap="none" dirty="0" smtClean="0">
                <a:latin typeface="Times New Roman" pitchFamily="18" charset="0"/>
                <a:cs typeface="Times New Roman" pitchFamily="18" charset="0"/>
              </a:rPr>
              <a:t>Структурно-функциональные особенности ВНС и СНС</a:t>
            </a:r>
            <a:endParaRPr lang="ru-RU" sz="40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8610" y="4077151"/>
            <a:ext cx="5878068" cy="457201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Подготовил: студент 219 группы лечебного факультета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Проверила: Лобанова М.И.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137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286" y="340029"/>
            <a:ext cx="115073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Дуга вегетативного рефлекса построена по общему принципу, но имеет особенности. Афферентная часть дуги вегетативного рефлекса существенно не отличается от таковой соматического рефлекса. Одно и то же афферентное волокно может вызвать и вегетативный, и соматический рефлекс. Различаются эти дуги по расположению эфферентных нейронов. У вегетативной рефлекторной дуги они находятся в ганглиях, т.е. вне ЦНС.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www.zygote.com/assets/img/products/poly-models/3d-male-nervous-system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973998"/>
            <a:ext cx="5715000" cy="3884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2978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477" y="415725"/>
            <a:ext cx="112869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основании структурно-функциональных особенностей различают три отдела вегетативной нервной системы – симпатический, парасимпатический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метасимпатический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правило, первые два на органы оказывают противоположные влияния, а третий – обеспечивает саморегуляцию органов.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i.pinimg.com/736x/32/e7/ea/32e7eadcfb556a3ce1b1b6b529837d29--brain-anatomy-body-temple.jpg"/>
          <p:cNvPicPr>
            <a:picLocks noChangeAspect="1" noChangeArrowheads="1"/>
          </p:cNvPicPr>
          <p:nvPr/>
        </p:nvPicPr>
        <p:blipFill>
          <a:blip r:embed="rId2"/>
          <a:srcRect b="9213"/>
          <a:stretch>
            <a:fillRect/>
          </a:stretch>
        </p:blipFill>
        <p:spPr bwMode="auto">
          <a:xfrm>
            <a:off x="5181600" y="2658794"/>
            <a:ext cx="7010400" cy="4023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5985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488" y="304358"/>
            <a:ext cx="618978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ВНС отличается от соматической локализацией своих ядер в ЦНС, очаговым выходом волокон из мозга, отсутствием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сегментарности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их распределения на периферии и малым диаметром волокон. Помимо этого, для ВНС характерно, что ее волокна, направляющиеся из мозга к внутренним органам, обязательно прерываются в периферических вегетативных ганглиях, образуя синапсы на их нейронах.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Соответственно, волокна, прерывающиеся в вегетативном ганглии, называются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преганглионарными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выходящие из ганглия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постганглионарными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Аксоны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постганглионарных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нейронов иннервирует орган-мишень.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topkin.ru/wp-content/uploads/2016/10/2711b3de2d64d37ea921bc714fed8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8934" y="1460548"/>
            <a:ext cx="5580185" cy="4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0526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623" y="745814"/>
            <a:ext cx="68650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Вегетативные ганглии подразделяются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паравертебральные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расположенные по бокам от позвоночника,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превертебральные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лежащие на некотором отдалении от позвоночника.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Паравертебральные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узлы образуют симпатический ствол. Оба вида ганглиев относятся к симпатическому отделу ВНС. У парасимпатического отдела ВНС выделяют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экстрамуральные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околоорганные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интрамуральные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(внутриорганные) ганглии.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i.pinimg.com/originals/ab/b4/18/abb4188d0c7f3c75497f4c73f7c14c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1135" y="576776"/>
            <a:ext cx="4345105" cy="5788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303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206" y="368165"/>
            <a:ext cx="76575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Центры ВНС расположены в четырех отделах ЦНС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мезенцефальном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бульбарном,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тораколюмбальном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сакральном очагах спинного мозга. Эти центры представлены вегетативными ядрами либо черепных нервов (III, VII, IX, X), либо вегетативными ядрами боковых рогов спинного мозга. Ядра, находящиеся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мезенцефальном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бульбарном и сакральном отделах, образуют пара- 8 симпатическую часть ВНС, а находящиеся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тораколюмбальном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отделе – ее симпатическую часть.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static.tildacdn.com/tild3365-3532-4663-a265-316261643963/7568899000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1969" y="3826412"/>
            <a:ext cx="5400000" cy="27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9965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625" y="327137"/>
            <a:ext cx="113244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Между нейронами вегетативной рефлекторной дуги образуются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межнейрональные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синапсы, в щель которых выделяется соответствующий медиатор. Основным медиатором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преганглионарных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нейронов – как симпатических, так и парасимпатических – является ацетилхолин. Медиатором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постганглионарных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парасимпатических волокон также служит ацетилхолин, симпатических – норадреналин.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Следует отметить, что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постганглионарные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симпатические волокна, идущие к потовым железам и сосудам скелетных мышц, выделяют на своих окончаниях ацетилхолин и поэтому называются холинергическими симпатическими нервами. Однако в настоящее время доказано, что медиаторов ВНС гораздо больше (пурины, дофамин, серотонин, пептиды и др.), и один и тот же нейрон может выделять различные медиаторы.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483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8203" y="249984"/>
            <a:ext cx="116512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Симпатическая нервная система.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i="1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 Эфферентный вход в вегетативном ганглии представлен возбуждающим холинергическим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преганглионарным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волокном, образующим синапс с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ганглионарным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нейроном с помощью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Н-холинорецептора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(медиатор – ацетилхолин). От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ганглионарных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нейронов отходят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постганглионарные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симпатические волокна, в окончаниях которых основным медиатором является норадреналин – 90 %, адреналин - около 7 %, дофамин – около 3 %.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 Выделившийся из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синаптических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окончаний норадреналин действует на   - и   - постсинаптические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адренорецепторы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 В большинстве органов, реагирующих на катехоламины, содержатся    - и   - 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адренорецепторы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 Во всех видах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адренорецепторов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катехоламины взаимодействуют посредством G-белка , при этом возникают деполяризация или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гиперполяризация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в результате активизации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ионотропных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рецепторов и метаболические изменения вследствие действия медиатора на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метаботропные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рецепторы. При деполяризации возникает усиление функции органа (например, усиление сокращения сердца), при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гиперполяризации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– угнетение (например, сокращений кишки). В составе симпатических стволов обнаружены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серотонинергические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нервные волокна, оказывающие стимулирующее действие на моторику органов желудочно-кишечного тракта.</a:t>
            </a:r>
          </a:p>
        </p:txBody>
      </p:sp>
    </p:spTree>
    <p:extLst>
      <p:ext uri="{BB962C8B-B14F-4D97-AF65-F5344CB8AC3E}">
        <p14:creationId xmlns:p14="http://schemas.microsoft.com/office/powerpoint/2010/main" val="20452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751344"/>
            <a:ext cx="114370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1" dirty="0" smtClean="0">
                <a:effectLst/>
                <a:latin typeface="Times New Roman" pitchFamily="18" charset="0"/>
                <a:cs typeface="Times New Roman" pitchFamily="18" charset="0"/>
              </a:rPr>
              <a:t>Парасимпатическая нервная система</a:t>
            </a:r>
            <a:r>
              <a:rPr lang="ru-RU" sz="2400" b="1" i="1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/>
            <a:endParaRPr lang="ru-RU" sz="2400" b="1" i="1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Передача возбуждения с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преганглионарного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парасимпатического волокна на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эффекторный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нейрон осуществляется, как и у симпатического отдела вегетативной нервной системы, с помощью ацетилхолина. Медиатор действует на Н-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холинорецептор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постсинаптической мембраны нейрона парасимпатического ганглия. На клетки–эффекторы ацетилхолин действует с помощью М-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холинорецепторов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активизация которых приводит к различным эффектам в разных органах. Стимулирующее влияние ацетилхолина на орган осуществляется за счет изменения электрофизиологических процессов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т.е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вызова возбуждения его клеток посредством активизации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ионотропных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рецепторов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Nа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-каналов, а также посредством биохимических реакций.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Тормозный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эффект ацетилхолина возникает в результате активизации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ионотропных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рецепторов К-каналов и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гиперполяризации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клеток эффектора.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24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664" y="283758"/>
            <a:ext cx="115964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Симпатический и парасимпатический отделы ВНС отличаются друг от друга не только морфологически, но и функционально. Симпатические нервные волокна имеют значительно более широкое распространение, чем парасимпатические. Симпатические нервы иннервируют фактически все органы и ткани организма. Парасимпатические же нервы не ин- 11 нервируют скелетную мускулатуру, ЦНС, большую часть кровеносных сосудов, надпочечники, матку, потовые железы.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avatars.mds.yandex.net/get-zen_doc/1900274/pub_5d7787462fda8600ae042cf5_5d778bcc433ecc00ad538615/scale_1200"/>
          <p:cNvPicPr>
            <a:picLocks noChangeAspect="1" noChangeArrowheads="1"/>
          </p:cNvPicPr>
          <p:nvPr/>
        </p:nvPicPr>
        <p:blipFill>
          <a:blip r:embed="rId2"/>
          <a:srcRect l="9471" t="15949" r="5865"/>
          <a:stretch>
            <a:fillRect/>
          </a:stretch>
        </p:blipFill>
        <p:spPr bwMode="auto">
          <a:xfrm>
            <a:off x="3868615" y="2658793"/>
            <a:ext cx="7976382" cy="390378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5761" y="2746607"/>
            <a:ext cx="34043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Симпатическая система – это система стресса, мобилизации ресурсов, парасимпатическая – система восстановления ресурсов. Соответственно, отличаются влияния этих отделов на внутренние органы.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6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09993" y="3863548"/>
            <a:ext cx="7508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5" name="Picture 2" descr="https://bookitut.ru/7-etazhej-vzaimoponimaniya-Yazyk-tela-i-obraz-mysli.27.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41" y="0"/>
            <a:ext cx="70201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85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/slide/t/TM4u0YgNFfSZqBHUxh5OEv1LDeA3pzbVnlKcWk/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8" y="221673"/>
            <a:ext cx="11787043" cy="631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686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.ppt-online.org/files/slide/h/hxVYQzk5NfXdReaqBrIAMy38slDiZnw9jFWJEH/slide-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918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828" y="381229"/>
            <a:ext cx="113948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Оба отдела ВНС оказывают на органы тонические влияния – посылают к ним постоянную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импульсацию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Эти тонические влияния для разных органов выражены по-разному: так, в покое имеются выраженные парасимпатические, но лишь незначительные симпатические тонические влияния; напротив, симпатические тонические влияния на большинство сосудов весьма интенсивны, а парасимпатические – отсутствуют.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уровни ВНС подчинены высшим вегетативным центрам, расположенным в гипоталамусе промежуточного мозга. Они в свою очередь находятся под влиянием коры больших полушарий, которая обеспечивает целостное реагирование организма, объединяя его соматические и вегетативные функции в единые акты поведения.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61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phonoteka.org/uploads/posts/2021-05/1620766427_21-phonoteka_org-p-fon-dlya-prezentatsii-s-chelovechkami-23.jpg"/>
          <p:cNvPicPr>
            <a:picLocks noChangeAspect="1" noChangeArrowheads="1"/>
          </p:cNvPicPr>
          <p:nvPr/>
        </p:nvPicPr>
        <p:blipFill>
          <a:blip r:embed="rId2"/>
          <a:srcRect l="33449" r="29498"/>
          <a:stretch>
            <a:fillRect/>
          </a:stretch>
        </p:blipFill>
        <p:spPr bwMode="auto">
          <a:xfrm>
            <a:off x="168812" y="0"/>
            <a:ext cx="4346917" cy="66680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76397" y="838759"/>
            <a:ext cx="75109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Соматическая нервная система</a:t>
            </a:r>
            <a:endParaRPr lang="ru-RU" sz="40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408" y="337852"/>
            <a:ext cx="52941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Соматическая система — это часть периферической нервной системы, которая занимается доставкой моторной (двигательной) и сенсорной (чувственной) информации до центральной нервной системы и обратно. Эта система состоит из нервов, прикрепленных к коже, органов чувств и всех мышц скелета. Она отвечает за почти все сознательные движения мышц, а также за обработку сенсорной информации, поступающей через внешние раздражители: зрение, слух и осязание.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i1.wp.com/zppp.su/wp-content/uploads/2018/03/ganglii-spinnogo-mozga--mesto-postoyannogo-obitani.jpg"/>
          <p:cNvPicPr>
            <a:picLocks noChangeAspect="1" noChangeArrowheads="1"/>
          </p:cNvPicPr>
          <p:nvPr/>
        </p:nvPicPr>
        <p:blipFill>
          <a:blip r:embed="rId2"/>
          <a:srcRect b="4325"/>
          <a:stretch>
            <a:fillRect/>
          </a:stretch>
        </p:blipFill>
        <p:spPr bwMode="auto">
          <a:xfrm>
            <a:off x="5953125" y="2004646"/>
            <a:ext cx="6238875" cy="4853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7523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596" y="262155"/>
            <a:ext cx="114276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   Соматическая нервная система содержит два основных типа нейронов: сенсорные (афферентные) нейроны, которые поставляют информацию от нервных окончаний к центральной нервной системе, и моторные (эфферентные) нейроны, доставляющие через все тело информацию от головного и спинного мозга к тканям мышц.</a:t>
            </a:r>
          </a:p>
          <a:p>
            <a:endParaRPr lang="ru-RU" sz="2400" b="0" i="0" dirty="0" smtClean="0">
              <a:solidFill>
                <a:srgbClr val="2021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i="0" dirty="0" smtClean="0"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Нейроны соматической нервной системы тянутся от центральной нервной системы прямо к мускулам и рецепторам. Тело нейрона находится в центральной нервной системе, а аксоны тянутся дальше, пока не достигают кожи, органов чувств или мышц. Электрохимические импульсы передвигаются через аксоны от головного к спинному мозгу. </a:t>
            </a:r>
            <a:endParaRPr lang="ru-RU" sz="2400" b="0" i="0" dirty="0">
              <a:solidFill>
                <a:srgbClr val="20212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777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828" y="336849"/>
            <a:ext cx="112119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err="1" smtClean="0"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Cоматическая</a:t>
            </a:r>
            <a:r>
              <a:rPr lang="ru-RU" sz="2400" b="0" i="0" dirty="0" smtClean="0"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 нервная система состоит из двух частей:</a:t>
            </a:r>
          </a:p>
          <a:p>
            <a:pPr algn="just"/>
            <a:endParaRPr lang="ru-RU" sz="2400" b="0" i="0" dirty="0" smtClean="0">
              <a:solidFill>
                <a:srgbClr val="2021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Спинномозговые нервы — это периферические нервы, которые передают сенсорную информацию в спинной мозг и моторные команды из спинного мозга.</a:t>
            </a:r>
          </a:p>
          <a:p>
            <a:pPr algn="just"/>
            <a:endParaRPr lang="ru-RU" sz="2400" b="0" i="0" dirty="0" smtClean="0">
              <a:solidFill>
                <a:srgbClr val="2021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Черепные нервы — это нервные волокна, которые несут информацию в ствол мозга и из него. Они иннервируют нос, глаза, мышцы глаз, рот, язык, уши, лицо, шею, плечи и передают информацию от органов зрения, слуха, обоняния, вкуса и вестибулярного аппарата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2400" b="0" i="0" dirty="0" smtClean="0">
              <a:solidFill>
                <a:srgbClr val="2021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0" i="0" dirty="0" smtClean="0"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К соматической нервной системе отнесены 12 пар черепно-мозговых нервов, отходящих от головного мозга, и 31 пара спинномозговых нервов, имеющих многочисленные ответвления. Это нервы с преимущественно соматической иннервацией.</a:t>
            </a:r>
            <a:endParaRPr lang="ru-RU" sz="2400" b="0" i="0" dirty="0">
              <a:solidFill>
                <a:srgbClr val="20212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46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354" y="312065"/>
            <a:ext cx="117183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   Соматический отдел, регулирующий деятельность и поведение организма в соответствие с условиями внешней среды и степени её воздействия, осознанно управляет нашим организмом. Соматическая нервная система регулирует работу поперечнополосатой мышечной ткани </a:t>
            </a:r>
            <a:r>
              <a:rPr lang="ru-RU" sz="2400" b="0" i="0" u="none" strike="noStrike" dirty="0" smtClean="0">
                <a:effectLst/>
                <a:latin typeface="Times New Roman" pitchFamily="18" charset="0"/>
                <a:cs typeface="Times New Roman" pitchFamily="18" charset="0"/>
              </a:rPr>
              <a:t>скелетных мышц</a:t>
            </a:r>
            <a:r>
              <a:rPr lang="ru-RU" sz="2400" b="0" i="0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0" i="0" dirty="0" smtClean="0"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Высшим центром соматической нервной системы является кора больших полушарий. Сюда стекается вся информация от органов чувств к внутренней среде организма. В лобных долях коры созревает план будущих действий, который реализуется соматической нервной системой. </a:t>
            </a:r>
          </a:p>
          <a:p>
            <a:r>
              <a:rPr lang="ru-RU" sz="2400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400" b="0" i="0" dirty="0" smtClean="0"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   Функции этой системы напрямую зависят от качественной костной защиты и питания головного мозга. Именно благодаря этим факторам соматическая система может осуществлять свои прямые назначения: поведение, обучение, моторику, защиту, возможность обработки информации и её получение по каналам центральных анализаторов. Мышцы левой стороны выполняют функции, контролируемые правым полушарием мозга, а мышцы правой — левой его частью. Кроме снабжения тканей нервами, эта система ещё и взаимодействует и влияет на элементы, располагающиеся непосредственно в контакте с мышцами.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788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lev.biz/wp-content/uploads/2018/01/engenharia-biomed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6917" y="1596413"/>
            <a:ext cx="7834874" cy="500133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41342" y="492369"/>
            <a:ext cx="8215532" cy="998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950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219908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чем отличается Вегетативная нервная система от соматической?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get.pxhere.com/photo/hand-music-white-isolated-model-finger-briefcase-illustration-glasses-3d-cartoon-conductor-baton-white-male-3d-model-full-body-free-image-1175222.jpg"/>
          <p:cNvPicPr>
            <a:picLocks noChangeAspect="1" noChangeArrowheads="1"/>
          </p:cNvPicPr>
          <p:nvPr/>
        </p:nvPicPr>
        <p:blipFill>
          <a:blip r:embed="rId2" cstate="print"/>
          <a:srcRect l="18318" r="8638"/>
          <a:stretch>
            <a:fillRect/>
          </a:stretch>
        </p:blipFill>
        <p:spPr bwMode="auto">
          <a:xfrm>
            <a:off x="6569612" y="2757268"/>
            <a:ext cx="3896751" cy="3404381"/>
          </a:xfrm>
          <a:prstGeom prst="rect">
            <a:avLst/>
          </a:prstGeom>
          <a:noFill/>
        </p:spPr>
      </p:pic>
      <p:pic>
        <p:nvPicPr>
          <p:cNvPr id="26628" name="Picture 4" descr="https://vseglisty.ru/wp-content/uploads/e/c/a/ecaee46da5013a5b49ec05c838e0b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5224" y="2771335"/>
            <a:ext cx="4557101" cy="3404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f.ppt-online.org/files/slide/k/KIJvHhuijPs5nGYD6Wqkobx8wORypmNrdVUFgC/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7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73724" y="407964"/>
            <a:ext cx="10094848" cy="1997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Структурно-функциональные особенности вегетативной нервной системы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https://i.pinimg.com/originals/3e/de/5e/3ede5e6b72b13db6a12349e2c03484a1.jpg"/>
          <p:cNvPicPr>
            <a:picLocks noChangeAspect="1" noChangeArrowheads="1"/>
          </p:cNvPicPr>
          <p:nvPr/>
        </p:nvPicPr>
        <p:blipFill>
          <a:blip r:embed="rId2" cstate="print"/>
          <a:srcRect l="32747" t="12324"/>
          <a:stretch>
            <a:fillRect/>
          </a:stretch>
        </p:blipFill>
        <p:spPr bwMode="auto">
          <a:xfrm>
            <a:off x="3066757" y="2419643"/>
            <a:ext cx="5950633" cy="410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520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909" y="751344"/>
            <a:ext cx="110143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роль ВНС: 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Регулирует все внутренние процессы организма: деятельность внутренних органов, желез внутренней секреции, кровеносных и лимфатических сосудов, поддержание трофики всех тканей организма: 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гомеостаз организма — постоянство внутренней среды и устойчивость его основных физиологических функций.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энергетическое обеспечение всех видов деятельности.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Адаптационно-трофическая функция: регуляция обмена веществ, применительно к условиям внешней среды. Сущность этой функции в том, что она должна обеспечить любое отклонение в деятельности внутренних органов в ответ на изменение деятельности организма. Такое сочетание функций обеспечивает адаптацию внутренней среды организма к постоянно меняющимся условиям внешней среды.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552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218" y="681382"/>
            <a:ext cx="1131000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деятельности вегетативной нервной системы лежит рефлекторный принцип. Простейшая дуга вегетативного рефлекса состоит из трех звеньев: чувствительного (афферентного), вставочного и двигательного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эффекторного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Чувствительные нейроны находятся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спинномозговых узлах и в чувствительных узлах черепных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Периферические отростки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вегеточувствительных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нейронов имеются во внутренних органах, коже, стенках сосудов (интерорецепторы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отростки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вегеточувствительных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нейронов в составе задних корешков спинно-мозговых нервов входят в мозг и достигают вегетативных ядер, где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синаптически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контактируют с вставочными нейронами. Второе звено рефлекторной дуги (центральное), представлено вставочными нейронами в вегетативных ядрах спинного и головного мозга. Аксоны центральных нейронов покидают головной или спинной мозг в составе черепных или спинномозговых нервов. Отделившись от них, вегетативные волокна направляются к расположенным на периферии нервным клеткам – третьему звену вегетативной рефлекторной дуги.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690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udref.com/htm/img/14/8851/3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7"/>
          <a:stretch/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498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udref.com/htm/img/14/8851/3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75"/>
          <a:stretch/>
        </p:blipFill>
        <p:spPr bwMode="auto">
          <a:xfrm>
            <a:off x="620525" y="683594"/>
            <a:ext cx="7795055" cy="489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780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120</TotalTime>
  <Words>932</Words>
  <Application>Microsoft Office PowerPoint</Application>
  <PresentationFormat>Произвольный</PresentationFormat>
  <Paragraphs>55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Савон</vt:lpstr>
      <vt:lpstr>Структурно-функциональные особенности ВНС и СНС</vt:lpstr>
      <vt:lpstr>Презентация PowerPoint</vt:lpstr>
      <vt:lpstr>А чем отличается Вегетативная нервная система от соматической?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HP</cp:lastModifiedBy>
  <cp:revision>13</cp:revision>
  <dcterms:created xsi:type="dcterms:W3CDTF">2021-10-08T13:54:46Z</dcterms:created>
  <dcterms:modified xsi:type="dcterms:W3CDTF">2023-03-13T15:28:08Z</dcterms:modified>
</cp:coreProperties>
</file>