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22" r:id="rId3"/>
    <p:sldMasterId id="2147483812" r:id="rId4"/>
  </p:sldMasterIdLst>
  <p:notesMasterIdLst>
    <p:notesMasterId r:id="rId35"/>
  </p:notesMasterIdLst>
  <p:sldIdLst>
    <p:sldId id="332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278" r:id="rId15"/>
    <p:sldId id="275" r:id="rId16"/>
    <p:sldId id="276" r:id="rId17"/>
    <p:sldId id="290" r:id="rId18"/>
    <p:sldId id="277" r:id="rId19"/>
    <p:sldId id="331" r:id="rId20"/>
    <p:sldId id="293" r:id="rId21"/>
    <p:sldId id="294" r:id="rId22"/>
    <p:sldId id="279" r:id="rId23"/>
    <p:sldId id="295" r:id="rId24"/>
    <p:sldId id="281" r:id="rId25"/>
    <p:sldId id="297" r:id="rId26"/>
    <p:sldId id="287" r:id="rId27"/>
    <p:sldId id="288" r:id="rId28"/>
    <p:sldId id="298" r:id="rId29"/>
    <p:sldId id="299" r:id="rId30"/>
    <p:sldId id="300" r:id="rId31"/>
    <p:sldId id="302" r:id="rId32"/>
    <p:sldId id="303" r:id="rId33"/>
    <p:sldId id="304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2E"/>
    <a:srgbClr val="C89800"/>
    <a:srgbClr val="0013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135C59D-116A-4DB5-AC61-780B9BD892E2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A4FBB00-2C0A-4D17-A6D8-38855BAF1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105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8600"/>
            <a:ext cx="7696200" cy="20574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286000"/>
            <a:ext cx="4419600" cy="23622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571BAA-597A-4BB6-8A63-3E8BD551A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22F3E-B899-4912-A9E4-382B728A9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76200"/>
            <a:ext cx="19431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76200"/>
            <a:ext cx="56769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3D3B0-557E-4492-ABAE-8F7A387BB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1F84-6F04-42ED-A22C-40E931E7E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1E52-28B3-4DBF-AED3-F794BCC25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B912-3FF6-4910-A78A-DD38FA44F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E197-C603-4B61-AAE6-6388036C5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14E29-EC76-4B91-8A38-E83AA1A8F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5BA0-AC7B-4A58-B598-B8BBCE946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A23B1-CB40-4D9C-BAEC-454B3602E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DE496-D39B-464A-BA5D-8BFE83426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A0BB-4D65-4D7B-830D-45C5C0A17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6AD9-C8F1-48B1-9C57-E99219624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E616-9B3D-4978-928A-EDDD5E0E0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5CCE9-5FCA-4149-B54B-8E505A333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572000"/>
            <a:ext cx="7848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410200"/>
            <a:ext cx="7848600" cy="457200"/>
          </a:xfrm>
        </p:spPr>
        <p:txBody>
          <a:bodyPr anchor="ctr"/>
          <a:lstStyle>
            <a:lvl1pPr marL="0" indent="0">
              <a:buFontTx/>
              <a:buNone/>
              <a:tabLst>
                <a:tab pos="4919663" algn="l"/>
              </a:tabLst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10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6DAB40-38CB-45E5-842A-CE54FB7E5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DB06E0-50F3-441C-AD2F-E8C523CE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74575F-947A-47CE-B3AD-943EC5322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6700" y="14478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AB7588-9AD4-4D1A-A967-0BEE457B6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2BE2CB-FD0E-4A92-97C8-5FC641035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B8A7F8-7E6D-4C39-B0FD-6835D696C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6A074F-8CC8-4B22-AC30-8728F4B7B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89D2-47B0-4273-8B79-34952D82E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B5BB2F-5113-4469-A926-BDF7C27AD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87EB80-356C-4E63-B338-8EA53C2EB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1B4C0E-E15D-42E9-9E4B-A9872D1E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24550" y="152400"/>
            <a:ext cx="19240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6197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ED127A-2968-47E7-9042-5BD4A6A49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571BAA-597A-4BB6-8A63-3E8BD551A2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4A0BB-4D65-4D7B-830D-45C5C0A17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289D2-47B0-4273-8B79-34952D82E3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00482-08E2-49F3-9E7D-2E47136D4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5AEF4-A16A-41B7-86D6-D6BA82F38E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C4709-58D4-4CF4-A47A-4142D1D707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00482-08E2-49F3-9E7D-2E47136D4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05239-F27A-4487-BCFF-B5F9D9BF63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D9333-B43C-4E1C-BBCA-7630EABCA0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C748-B41C-4E15-A289-C140FBEC90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22F3E-B899-4912-A9E4-382B728A9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3D3B0-557E-4492-ABAE-8F7A387BBC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5AEF4-A16A-41B7-86D6-D6BA82F38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C4709-58D4-4CF4-A47A-4142D1D70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5239-F27A-4487-BCFF-B5F9D9BF6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D9333-B43C-4E1C-BBCA-7630EABCA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C748-B41C-4E15-A289-C140FBEC9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84EC31-9BE6-4717-A9FD-12BE17A269B4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377B92E-4DBA-43C6-9729-24701FD25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529E30-FF56-4BE5-8814-96206FD46110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6E8040-61C4-4CFD-AA73-2E2A2B85B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769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2403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6250BE-89C6-4047-B297-CB3317C71469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87638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0" y="6477000"/>
            <a:ext cx="2171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C03E64-D9E3-4DD9-9DC6-62DF5EB29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F84EC31-9BE6-4717-A9FD-12BE17A269B4}" type="datetimeFigureOut">
              <a:rPr lang="ru-RU" smtClean="0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377B92E-4DBA-43C6-9729-24701FD25E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692696"/>
            <a:ext cx="7467600" cy="297904"/>
          </a:xfrm>
        </p:spPr>
        <p:txBody>
          <a:bodyPr/>
          <a:lstStyle/>
          <a:p>
            <a:r>
              <a:rPr lang="ru-RU" dirty="0" smtClean="0"/>
              <a:t>Презентация на тему: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6600" b="1" u="sng" dirty="0" smtClean="0"/>
              <a:t>«Терминальные состояния. Клиническая смерть»</a:t>
            </a:r>
            <a:endParaRPr lang="ru-RU" sz="6600" b="1" u="sng" dirty="0"/>
          </a:p>
        </p:txBody>
      </p:sp>
    </p:spTree>
    <p:extLst>
      <p:ext uri="{BB962C8B-B14F-4D97-AF65-F5344CB8AC3E}">
        <p14:creationId xmlns:p14="http://schemas.microsoft.com/office/powerpoint/2010/main" xmlns="" val="31224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/>
              <a:t>Симптомокомплекс</a:t>
            </a:r>
            <a:r>
              <a:rPr lang="ru-RU" sz="4000" dirty="0" smtClean="0"/>
              <a:t> клинической смерти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16832"/>
            <a:ext cx="9144000" cy="51411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/>
              <a:t>* отсутствие сознания, кровообращения и дыхания</a:t>
            </a:r>
          </a:p>
          <a:p>
            <a:r>
              <a:rPr lang="ru-RU" sz="2800" b="1" dirty="0"/>
              <a:t>* арефлексия</a:t>
            </a:r>
          </a:p>
          <a:p>
            <a:r>
              <a:rPr lang="ru-RU" sz="2800" b="1" dirty="0"/>
              <a:t>* отсутствие пульсации на крупных артериях</a:t>
            </a:r>
          </a:p>
          <a:p>
            <a:r>
              <a:rPr lang="ru-RU" sz="2800" b="1" dirty="0"/>
              <a:t>* адинамия или </a:t>
            </a:r>
            <a:r>
              <a:rPr lang="ru-RU" sz="2800" b="1" dirty="0" err="1"/>
              <a:t>мелкоамплитудные</a:t>
            </a:r>
            <a:r>
              <a:rPr lang="ru-RU" sz="2800" b="1" dirty="0"/>
              <a:t> судороги</a:t>
            </a:r>
          </a:p>
          <a:p>
            <a:r>
              <a:rPr lang="ru-RU" sz="2800" b="1" dirty="0"/>
              <a:t>* расширенные зрачки, не реагирующие на свет</a:t>
            </a:r>
          </a:p>
          <a:p>
            <a:r>
              <a:rPr lang="ru-RU" sz="2800" b="1" dirty="0"/>
              <a:t>* цианоз кожи и слизистых с землистым оттенком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222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571625"/>
            <a:ext cx="8100392" cy="52863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выведению 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пациента из терминального 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Состояния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Элементарное поддержание жизни.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371600"/>
            <a:ext cx="7772400" cy="5129213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400" dirty="0" smtClean="0"/>
          </a:p>
          <a:p>
            <a:pPr marL="457200" indent="-457200">
              <a:buFontTx/>
              <a:buAutoNum type="arabicPeriod"/>
              <a:defRPr/>
            </a:pPr>
            <a:r>
              <a:rPr lang="ru-RU" sz="2400" b="1" dirty="0" smtClean="0"/>
              <a:t>Восстановление проходимости дыхательных путей.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b="1" dirty="0" smtClean="0"/>
              <a:t> Искусственное поддержание дыхания.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b="1" dirty="0" smtClean="0"/>
              <a:t> Искусственное поддержание кровообращения.</a:t>
            </a:r>
            <a:br>
              <a:rPr lang="ru-RU" sz="2400" b="1" dirty="0" smtClean="0"/>
            </a:br>
            <a:r>
              <a:rPr lang="ru-RU" sz="2400" b="1" dirty="0" smtClean="0"/>
              <a:t>Цель — экстренная </a:t>
            </a:r>
            <a:r>
              <a:rPr lang="ru-RU" sz="2400" b="1" dirty="0" err="1" smtClean="0"/>
              <a:t>оксигенация</a:t>
            </a:r>
            <a:r>
              <a:rPr lang="ru-RU" sz="2400" b="1" dirty="0" smtClean="0"/>
              <a:t>,</a:t>
            </a:r>
            <a:r>
              <a:rPr lang="en-US" sz="2400" b="1" dirty="0" smtClean="0"/>
              <a:t> </a:t>
            </a:r>
            <a:r>
              <a:rPr lang="ru-RU" sz="2400" b="1" dirty="0" smtClean="0"/>
              <a:t>возобновление циркуляции крови, достаточно насыщенной кислородом, прежде всего в бассейнах мозговых и венечных артерий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424936" cy="5159474"/>
          </a:xfrm>
        </p:spPr>
        <p:txBody>
          <a:bodyPr/>
          <a:lstStyle/>
          <a:p>
            <a:r>
              <a:rPr lang="ru-RU" sz="2800" dirty="0" smtClean="0"/>
              <a:t>Обеспечение проходимости верхних дыхательных путей</a:t>
            </a:r>
            <a:endParaRPr lang="en-US" sz="2800" dirty="0" smtClean="0"/>
          </a:p>
          <a:p>
            <a:r>
              <a:rPr lang="ru-RU" sz="2800" dirty="0" smtClean="0"/>
              <a:t>Запрокидывание головы с </a:t>
            </a:r>
            <a:r>
              <a:rPr lang="ru-RU" sz="2800" dirty="0" err="1" smtClean="0"/>
              <a:t>переразгибанием</a:t>
            </a:r>
            <a:r>
              <a:rPr lang="ru-RU" sz="2800" dirty="0" smtClean="0"/>
              <a:t> шеи </a:t>
            </a:r>
            <a:endParaRPr lang="en-US" sz="2800" dirty="0" smtClean="0"/>
          </a:p>
          <a:p>
            <a:r>
              <a:rPr lang="ru-RU" sz="2800" dirty="0" smtClean="0"/>
              <a:t>Выведение вперёд нижней челюсти </a:t>
            </a:r>
            <a:endParaRPr lang="en-US" sz="2800" dirty="0" smtClean="0"/>
          </a:p>
          <a:p>
            <a:r>
              <a:rPr lang="ru-RU" sz="2800" dirty="0" smtClean="0"/>
              <a:t>Использование дыхательной трубки (носового или ротового S-образного воздуховода) </a:t>
            </a:r>
            <a:endParaRPr lang="en-US" sz="2800" dirty="0" smtClean="0"/>
          </a:p>
          <a:p>
            <a:r>
              <a:rPr lang="ru-RU" sz="2800" dirty="0" smtClean="0"/>
              <a:t>Интубация трахеи (в условиях операционной или палаты интенсивной терапии)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143000"/>
            <a:ext cx="5286375" cy="939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45537"/>
            <a:ext cx="29289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0109" y="2060848"/>
            <a:ext cx="29289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5286375"/>
            <a:ext cx="2786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закрытые</a:t>
            </a:r>
            <a:endParaRPr lang="ru-RU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0" hangingPunct="0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дыхательные пути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000375" y="5286375"/>
            <a:ext cx="2643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открытые</a:t>
            </a:r>
            <a:endParaRPr lang="ru-RU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0" hangingPunct="0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дыхательные пути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1447" name="Рисунок 1" descr="http://www.medpunkt-help.com/portal/fileadmin/photo/image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214313"/>
            <a:ext cx="32146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072188" y="3071813"/>
            <a:ext cx="3071812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Положение головы больного при проведении искусственной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вентиляции легких по способу изо рта в рот или изо рта в нос.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132856"/>
            <a:ext cx="2987824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ИВЛ </a:t>
            </a:r>
            <a:endParaRPr lang="en-US" smtClean="0"/>
          </a:p>
          <a:p>
            <a:r>
              <a:rPr lang="ru-RU" smtClean="0"/>
              <a:t>Экспираторными методами: изо рта в рот, изо рта в нос, изо рта в воздуховод </a:t>
            </a:r>
            <a:endParaRPr lang="en-US" smtClean="0"/>
          </a:p>
          <a:p>
            <a:r>
              <a:rPr lang="ru-RU" smtClean="0"/>
              <a:t>Различными дыхательными приборами: мешок Амбу, аппараты ИВЛ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424935" cy="6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20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F2E"/>
            </a:gs>
            <a:gs pos="32001">
              <a:srgbClr val="000F2E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495800"/>
            <a:ext cx="8215313" cy="18573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проведению искусственного дыхания: выдвигают нижнюю челюсть вперед (а), затем переводят пальцы на подбородок и, оттягивая его вниз, раскрывают рот; второй рукой, помещенной на лоб, запрокидывают голову назад (б).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5" name="Рисунок 2" descr="http://www.medpunkt-help.com/portal/fileadmin/photo/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7188"/>
            <a:ext cx="84582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F2E"/>
            </a:gs>
            <a:gs pos="28000">
              <a:srgbClr val="000F2E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4500563"/>
            <a:ext cx="3714750" cy="16716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Искусственная вентиляция легких по способу изо рта в нос.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39" name="Рисунок 4" descr="http://www.medpunkt-help.com/portal/fileadmin/photo/image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714375"/>
            <a:ext cx="41100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Рисунок 3" descr="http://www.medpunkt-help.com/portal/fileadmin/photo/image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75"/>
            <a:ext cx="364331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00688" y="4429125"/>
            <a:ext cx="3071812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Искусственная вентиляция легких по способу изо рта в рот.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Поддержание циркуляции крови </a:t>
            </a:r>
            <a:endParaRPr lang="en-US" smtClean="0"/>
          </a:p>
          <a:p>
            <a:r>
              <a:rPr lang="ru-RU" smtClean="0"/>
              <a:t> Вне операционной — закрытый массаж сердца</a:t>
            </a:r>
            <a:endParaRPr lang="en-US" smtClean="0"/>
          </a:p>
          <a:p>
            <a:r>
              <a:rPr lang="ru-RU" smtClean="0"/>
              <a:t>В условиях операционной, особенно при вскрытой грудной клетке, — открытый массаж сердца </a:t>
            </a:r>
            <a:endParaRPr lang="en-US" smtClean="0"/>
          </a:p>
          <a:p>
            <a:r>
              <a:rPr lang="ru-RU" smtClean="0"/>
              <a:t>Во время лапаротомии — массаж сердца через диафрагму.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b="1" dirty="0" smtClean="0"/>
              <a:t>Терминальное состояние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</a:rPr>
              <a:t>критический уровень расстройства жизнедеятельности с катастрофическим падением АД, глубокими нарушениями газообмена и метаболизма. В ходе оказания хирургической помощи и проведения интенсивной терапии возможно острое развитие расстройств дыхания и кровообращения крайних степеней с тяжёлой быстро прогрессирующей гипоксией головного мозга</a:t>
            </a:r>
            <a:r>
              <a:rPr lang="ru-RU" sz="1800" dirty="0">
                <a:solidFill>
                  <a:srgbClr val="C00000"/>
                </a:solidFill>
              </a:rPr>
              <a:t>.</a:t>
            </a:r>
          </a:p>
        </p:txBody>
      </p:sp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107504" y="5877272"/>
            <a:ext cx="8928992" cy="1051733"/>
            <a:chOff x="0" y="5357826"/>
            <a:chExt cx="9144000" cy="1500174"/>
          </a:xfrm>
        </p:grpSpPr>
        <p:pic>
          <p:nvPicPr>
            <p:cNvPr id="5" name="Picture 2" descr="C:\Documents and Settings\Admin\Рабочий стол\rean\efr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357826"/>
              <a:ext cx="2214546" cy="150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C:\Documents and Settings\Admin\Рабочий стол\rean\efr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4546" y="5357826"/>
              <a:ext cx="2357454" cy="150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:\Documents and Settings\Admin\Рабочий стол\rean\efr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9124" y="5357826"/>
              <a:ext cx="2500330" cy="150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C:\Documents and Settings\Admin\Рабочий стол\rean\efr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15140" y="5357826"/>
              <a:ext cx="2428860" cy="150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5"/>
          <p:cNvGrpSpPr>
            <a:grpSpLocks/>
          </p:cNvGrpSpPr>
          <p:nvPr/>
        </p:nvGrpSpPr>
        <p:grpSpPr bwMode="auto">
          <a:xfrm>
            <a:off x="107504" y="0"/>
            <a:ext cx="8928992" cy="908720"/>
            <a:chOff x="0" y="5357826"/>
            <a:chExt cx="9144000" cy="1500174"/>
          </a:xfrm>
        </p:grpSpPr>
        <p:pic>
          <p:nvPicPr>
            <p:cNvPr id="10" name="Picture 2" descr="C:\Documents and Settings\Admin\Рабочий стол\rean\efr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357826"/>
              <a:ext cx="2214546" cy="150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C:\Documents and Settings\Admin\Рабочий стол\rean\efr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4546" y="5357826"/>
              <a:ext cx="2357454" cy="150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C:\Documents and Settings\Admin\Рабочий стол\rean\efr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9124" y="5357826"/>
              <a:ext cx="2500330" cy="150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 descr="C:\Documents and Settings\Admin\Рабочий стол\rean\efr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15140" y="5357826"/>
              <a:ext cx="2428860" cy="150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753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F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Рисунок 5" descr="http://www.medpunkt-help.com/portal/fileadmin/photo/imag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928938"/>
            <a:ext cx="44291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Место соприкосновения руки и грудины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            </a:t>
            </a:r>
          </a:p>
        </p:txBody>
      </p:sp>
      <p:pic>
        <p:nvPicPr>
          <p:cNvPr id="67588" name="Рисунок 6" descr="http://www.medpunkt-help.com/portal/fileadmin/photo/image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2938"/>
            <a:ext cx="450056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43375" y="0"/>
            <a:ext cx="50006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Положение больного и оказывающего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 помощь при непрямом массаже сердца. </a:t>
            </a:r>
          </a:p>
        </p:txBody>
      </p:sp>
      <p:pic>
        <p:nvPicPr>
          <p:cNvPr id="67590" name="Рисунок 7" descr="http://www.medpunkt-help.com/portal/fileadmin/photo/image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3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714875" y="5159375"/>
            <a:ext cx="4276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Схема непрямого массажа сердца: </a:t>
            </a:r>
            <a:endParaRPr lang="ru-RU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/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    а -наложение рук на грудину</a:t>
            </a:r>
            <a:b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    б -нажатие на грудину </a:t>
            </a:r>
            <a:endParaRPr lang="ru-RU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стадия </a:t>
            </a:r>
            <a:r>
              <a:rPr lang="ru-RU" b="1" dirty="0" smtClean="0"/>
              <a:t>Дальнейшее поддержание жизни. </a:t>
            </a:r>
            <a:endParaRPr lang="ru-RU" dirty="0" smtClean="0"/>
          </a:p>
        </p:txBody>
      </p:sp>
      <p:sp>
        <p:nvSpPr>
          <p:cNvPr id="68611" name="Содержимое 2"/>
          <p:cNvSpPr>
            <a:spLocks noGrp="1"/>
          </p:cNvSpPr>
          <p:nvPr>
            <p:ph idx="1"/>
          </p:nvPr>
        </p:nvSpPr>
        <p:spPr>
          <a:xfrm>
            <a:off x="152400" y="1268760"/>
            <a:ext cx="8020000" cy="4903440"/>
          </a:xfrm>
        </p:spPr>
        <p:txBody>
          <a:bodyPr/>
          <a:lstStyle/>
          <a:p>
            <a:r>
              <a:rPr lang="ru-RU" sz="2800" b="1" dirty="0" smtClean="0"/>
              <a:t>Этапы: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Медикаментозная терапия.</a:t>
            </a:r>
            <a:br>
              <a:rPr lang="ru-RU" sz="2800" dirty="0" smtClean="0"/>
            </a:br>
            <a:r>
              <a:rPr lang="ru-RU" sz="2800" dirty="0" smtClean="0"/>
              <a:t> Электрокардиография или </a:t>
            </a:r>
            <a:r>
              <a:rPr lang="ru-RU" sz="2800" dirty="0" err="1" smtClean="0"/>
              <a:t>электрокардиоскопия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err="1" smtClean="0"/>
              <a:t>Дефибрилляция</a:t>
            </a:r>
            <a:r>
              <a:rPr lang="ru-RU" sz="2800" dirty="0" smtClean="0"/>
              <a:t> </a:t>
            </a:r>
          </a:p>
          <a:p>
            <a:r>
              <a:rPr lang="ru-RU" sz="2800" b="1" dirty="0" smtClean="0"/>
              <a:t>Цель:</a:t>
            </a:r>
            <a:r>
              <a:rPr lang="ru-RU" sz="2800" dirty="0" smtClean="0"/>
              <a:t> восстановление спонтанного кровообращения</a:t>
            </a:r>
            <a:r>
              <a:rPr lang="ru-RU" sz="2800" b="1" dirty="0" smtClean="0"/>
              <a:t>, </a:t>
            </a:r>
            <a:r>
              <a:rPr lang="ru-RU" sz="2800" dirty="0" smtClean="0"/>
              <a:t>закрепление успеха оживления, если он достигнут и самостоятельное кровообращение восстановилось в результате насосной функции миокарда пациента.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Ниже приводится дозировка некоторых лекарственных средств, применяемых при СЛР </a:t>
            </a:r>
          </a:p>
        </p:txBody>
      </p:sp>
      <p:sp>
        <p:nvSpPr>
          <p:cNvPr id="69635" name="Содержимое 2"/>
          <p:cNvSpPr>
            <a:spLocks noGrp="1"/>
          </p:cNvSpPr>
          <p:nvPr>
            <p:ph idx="1"/>
          </p:nvPr>
        </p:nvSpPr>
        <p:spPr>
          <a:xfrm>
            <a:off x="251521" y="1196752"/>
            <a:ext cx="8568952" cy="6840760"/>
          </a:xfrm>
        </p:spPr>
        <p:txBody>
          <a:bodyPr/>
          <a:lstStyle/>
          <a:p>
            <a:r>
              <a:rPr lang="ru-RU" sz="2800" dirty="0" smtClean="0"/>
              <a:t>Адреналин – 1 мл 0.1% р-</a:t>
            </a:r>
            <a:r>
              <a:rPr lang="ru-RU" sz="2800" dirty="0" err="1" smtClean="0"/>
              <a:t>ра</a:t>
            </a:r>
            <a:r>
              <a:rPr lang="ru-RU" sz="2800" dirty="0" smtClean="0"/>
              <a:t> (1 мг) через каждые 3-5 мин. до получения клинического эффекта. Каждую дозу сопровождать введением 20 мл </a:t>
            </a:r>
            <a:r>
              <a:rPr lang="ru-RU" sz="2800" dirty="0" err="1" smtClean="0"/>
              <a:t>физраствора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Норадреналин – 2 мл 0.2% р-</a:t>
            </a:r>
            <a:r>
              <a:rPr lang="ru-RU" sz="2800" dirty="0" err="1" smtClean="0"/>
              <a:t>ра</a:t>
            </a:r>
            <a:r>
              <a:rPr lang="ru-RU" sz="2800" dirty="0" smtClean="0"/>
              <a:t>, разведённого в 400 мл </a:t>
            </a:r>
            <a:r>
              <a:rPr lang="ru-RU" sz="2800" dirty="0" err="1" smtClean="0"/>
              <a:t>физраствора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Атропин – по 1.0 мл 0.1% р-</a:t>
            </a:r>
            <a:r>
              <a:rPr lang="ru-RU" sz="2800" dirty="0" err="1" smtClean="0"/>
              <a:t>ра</a:t>
            </a:r>
            <a:r>
              <a:rPr lang="ru-RU" sz="2800" dirty="0" smtClean="0"/>
              <a:t> каждые 3-5 мин. до получения эффекта, но не более 3 мг. </a:t>
            </a:r>
          </a:p>
          <a:p>
            <a:r>
              <a:rPr lang="ru-RU" sz="2800" dirty="0" err="1" smtClean="0"/>
              <a:t>Лидокаин</a:t>
            </a:r>
            <a:r>
              <a:rPr lang="ru-RU" sz="2800" dirty="0" smtClean="0"/>
              <a:t> (при экстрасистолии) – первоначальная доза 80-120 мг (1-1.5 мг/кг).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52204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ПОКАЗАНИЯ И ПРОТИВОПОКАЗАНИЯ К ПРОВЕДЕНИЮ СЛР</a:t>
            </a:r>
          </a:p>
        </p:txBody>
      </p:sp>
      <p:sp>
        <p:nvSpPr>
          <p:cNvPr id="788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Отсутствие сознания, дыхания, пульса на сонных артериях, расширенные зрачки, отсутствие реакции зрачков на свет;</a:t>
            </a:r>
          </a:p>
          <a:p>
            <a:r>
              <a:rPr lang="ru-RU" dirty="0" smtClean="0"/>
              <a:t>Бессознательное состояние, редкий, слабый, нитевидный пульс, поверхностное, редкое, угасающее дыхание.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Противопоказания к проведению реанимации:</a:t>
            </a:r>
          </a:p>
        </p:txBody>
      </p:sp>
      <p:sp>
        <p:nvSpPr>
          <p:cNvPr id="798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- терминальная стадия неизлечимой болезни</a:t>
            </a:r>
          </a:p>
          <a:p>
            <a:r>
              <a:rPr lang="ru-RU" smtClean="0"/>
              <a:t>- злокачественные новообразования с метастазами</a:t>
            </a:r>
          </a:p>
          <a:p>
            <a:r>
              <a:rPr lang="ru-RU" smtClean="0"/>
              <a:t>- необратимое поражение мозга</a:t>
            </a:r>
          </a:p>
          <a:p>
            <a:r>
              <a:rPr lang="ru-RU" smtClean="0"/>
              <a:t>- олигофрения у детей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Критерии окончания СЛР</a:t>
            </a:r>
            <a:br>
              <a:rPr lang="ru-RU" smtClean="0"/>
            </a:br>
            <a:endParaRPr lang="ru-RU" smtClean="0"/>
          </a:p>
        </p:txBody>
      </p:sp>
      <p:sp>
        <p:nvSpPr>
          <p:cNvPr id="819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/>
              <a:t>установление необратимости повреждения головного мозга</a:t>
            </a:r>
            <a:endParaRPr lang="en-US" sz="2400" smtClean="0"/>
          </a:p>
          <a:p>
            <a:r>
              <a:rPr lang="ru-RU" sz="2400" smtClean="0"/>
              <a:t>Длительное отсутствие восстановления спонтанного кровообращения </a:t>
            </a:r>
            <a:endParaRPr lang="en-US" sz="2400" smtClean="0"/>
          </a:p>
          <a:p>
            <a:r>
              <a:rPr lang="ru-RU" sz="2400" smtClean="0"/>
              <a:t>Клинические показатели эффективности проводимых реанимационных мероприятий · появление пульсации на крупных сосудах - сонной, бедренной и локтевой артерий.</a:t>
            </a:r>
          </a:p>
          <a:p>
            <a:r>
              <a:rPr lang="en-US" sz="2400" smtClean="0"/>
              <a:t>-</a:t>
            </a:r>
            <a:r>
              <a:rPr lang="ru-RU" sz="2400" smtClean="0"/>
              <a:t>· систолическое атериальное давление не ниже 60 мм.рт.ст.</a:t>
            </a:r>
          </a:p>
          <a:p>
            <a:r>
              <a:rPr lang="en-US" sz="2400" smtClean="0"/>
              <a:t>-</a:t>
            </a:r>
            <a:r>
              <a:rPr lang="ru-RU" sz="2400" smtClean="0"/>
              <a:t>· сужение зрачков</a:t>
            </a:r>
          </a:p>
          <a:p>
            <a:r>
              <a:rPr lang="en-US" sz="2400" smtClean="0"/>
              <a:t>-</a:t>
            </a:r>
            <a:r>
              <a:rPr lang="ru-RU" sz="2400" smtClean="0"/>
              <a:t>· порозовение кожи и видимых слизистых</a:t>
            </a:r>
          </a:p>
          <a:p>
            <a:r>
              <a:rPr lang="en-US" sz="2400" smtClean="0"/>
              <a:t>-</a:t>
            </a:r>
            <a:r>
              <a:rPr lang="ru-RU" sz="2400" smtClean="0"/>
              <a:t>· регистрация на ЭКГ сердечных комплексов</a:t>
            </a:r>
          </a:p>
          <a:p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Техника реанимации.</a:t>
            </a:r>
            <a:br>
              <a:rPr lang="ru-RU" smtClean="0"/>
            </a:br>
            <a:r>
              <a:rPr lang="ru-RU" smtClean="0"/>
              <a:t>Детский возраст</a:t>
            </a:r>
          </a:p>
        </p:txBody>
      </p:sp>
      <p:pic>
        <p:nvPicPr>
          <p:cNvPr id="8294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43063"/>
            <a:ext cx="23876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7625" y="1785938"/>
            <a:ext cx="22145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Как проверить сознание ребенка? </a:t>
            </a:r>
          </a:p>
        </p:txBody>
      </p:sp>
      <p:pic>
        <p:nvPicPr>
          <p:cNvPr id="82949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2071688"/>
            <a:ext cx="28575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4000500"/>
            <a:ext cx="3416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14438" y="4714875"/>
            <a:ext cx="35004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Как проверить дыхание у ребенка?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Прямоугольник 3"/>
          <p:cNvSpPr>
            <a:spLocks noChangeArrowheads="1"/>
          </p:cNvSpPr>
          <p:nvPr/>
        </p:nvSpPr>
        <p:spPr bwMode="auto">
          <a:xfrm>
            <a:off x="2714625" y="5000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Как проверить наличие сердцебиения у ребенка?</a:t>
            </a:r>
          </a:p>
        </p:txBody>
      </p:sp>
      <p:pic>
        <p:nvPicPr>
          <p:cNvPr id="83971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785938"/>
            <a:ext cx="364331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785938"/>
            <a:ext cx="37147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152400" y="260648"/>
            <a:ext cx="7467600" cy="864096"/>
          </a:xfrm>
        </p:spPr>
        <p:txBody>
          <a:bodyPr/>
          <a:lstStyle/>
          <a:p>
            <a:r>
              <a:rPr lang="ru-RU" sz="3200" dirty="0" smtClean="0"/>
              <a:t>Массаж сердца грудному ребенку.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84995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357313"/>
            <a:ext cx="34290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357313"/>
            <a:ext cx="38877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4286250"/>
            <a:ext cx="37861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Массаж сердца  ребенку старше 2-х лет.</a:t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86019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500188"/>
            <a:ext cx="37861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500188"/>
            <a:ext cx="37861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особенностью процесса умирания является общий патофизиологический механизм, возникающий независимо от причины умирания - та или иная форма гипоксии, которая по ходу умирания приобретает характер смешанной с преобладанием циркуляторных нарушений, часто сочетаясь с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гиперкапнией.Причина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болезни в значительной степени определяет течение процесса умирания и последовательность угасания функций органов и систем (дыхание, кровообращение, ЦНС). Если первоначально поражается сердце, то в процессе умирания превалируют явления сердечной недостаточности с последующим поражением функции внешнего дыхания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ЦНС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endParaRPr lang="ru-RU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grpSp>
        <p:nvGrpSpPr>
          <p:cNvPr id="10" name="Группа 5"/>
          <p:cNvGrpSpPr>
            <a:grpSpLocks/>
          </p:cNvGrpSpPr>
          <p:nvPr/>
        </p:nvGrpSpPr>
        <p:grpSpPr bwMode="auto">
          <a:xfrm>
            <a:off x="107504" y="0"/>
            <a:ext cx="8928992" cy="1124744"/>
            <a:chOff x="0" y="5357826"/>
            <a:chExt cx="9144000" cy="1500174"/>
          </a:xfrm>
        </p:grpSpPr>
        <p:pic>
          <p:nvPicPr>
            <p:cNvPr id="11" name="Picture 2" descr="C:\Documents and Settings\Admin\Рабочий стол\rean\efr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357826"/>
              <a:ext cx="2214546" cy="150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C:\Documents and Settings\Admin\Рабочий стол\rean\efr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4546" y="5357826"/>
              <a:ext cx="2357454" cy="150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 descr="C:\Documents and Settings\Admin\Рабочий стол\rean\efr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9124" y="5357826"/>
              <a:ext cx="2500330" cy="150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C:\Documents and Settings\Admin\Рабочий стол\rean\efr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15140" y="5357826"/>
              <a:ext cx="2428860" cy="150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8522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3794" y="2643182"/>
            <a:ext cx="60654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Будьте здоровы!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 err="1" smtClean="0"/>
              <a:t>Преагональное</a:t>
            </a:r>
            <a:r>
              <a:rPr lang="ru-RU" sz="4400" b="1" dirty="0" smtClean="0"/>
              <a:t> состояние</a:t>
            </a:r>
          </a:p>
          <a:p>
            <a:r>
              <a:rPr lang="ru-RU" sz="4400" b="1" dirty="0" smtClean="0"/>
              <a:t>Терминальная пауза</a:t>
            </a:r>
          </a:p>
          <a:p>
            <a:r>
              <a:rPr lang="ru-RU" sz="4400" b="1" dirty="0" smtClean="0"/>
              <a:t>Агония</a:t>
            </a:r>
          </a:p>
          <a:p>
            <a:r>
              <a:rPr lang="ru-RU" sz="4400" b="1" dirty="0" smtClean="0"/>
              <a:t>Клиническая смерть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34313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6786902" cy="1512168"/>
          </a:xfrm>
        </p:spPr>
        <p:txBody>
          <a:bodyPr/>
          <a:lstStyle/>
          <a:p>
            <a:r>
              <a:rPr lang="ru-RU" sz="4800" dirty="0" smtClean="0"/>
              <a:t>Клиническая картина</a:t>
            </a:r>
            <a:br>
              <a:rPr lang="ru-RU" sz="4800" dirty="0" smtClean="0"/>
            </a:br>
            <a:r>
              <a:rPr lang="ru-RU" sz="3200" dirty="0" err="1" smtClean="0"/>
              <a:t>предагональное</a:t>
            </a:r>
            <a:r>
              <a:rPr lang="ru-RU" sz="3200" dirty="0" smtClean="0"/>
              <a:t> состояние</a:t>
            </a:r>
            <a:endParaRPr lang="ru-RU" sz="4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5" y="1484784"/>
            <a:ext cx="9035248" cy="405675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b="1" dirty="0"/>
              <a:t>Общая заторможённость </a:t>
            </a:r>
          </a:p>
          <a:p>
            <a:pPr>
              <a:defRPr/>
            </a:pPr>
            <a:r>
              <a:rPr lang="ru-RU" b="1" dirty="0" smtClean="0"/>
              <a:t>Нарушение </a:t>
            </a:r>
            <a:r>
              <a:rPr lang="ru-RU" b="1" dirty="0"/>
              <a:t>сознания вплоть до сопора или комы </a:t>
            </a:r>
          </a:p>
          <a:p>
            <a:pPr>
              <a:defRPr/>
            </a:pPr>
            <a:r>
              <a:rPr lang="ru-RU" b="1" dirty="0" smtClean="0"/>
              <a:t> </a:t>
            </a:r>
            <a:r>
              <a:rPr lang="ru-RU" b="1" dirty="0" err="1"/>
              <a:t>Гипорефлексия</a:t>
            </a:r>
            <a:r>
              <a:rPr lang="ru-RU" b="1" dirty="0"/>
              <a:t> </a:t>
            </a:r>
          </a:p>
          <a:p>
            <a:pPr>
              <a:defRPr/>
            </a:pPr>
            <a:r>
              <a:rPr lang="ru-RU" b="1" dirty="0" smtClean="0"/>
              <a:t> </a:t>
            </a:r>
            <a:r>
              <a:rPr lang="ru-RU" b="1" dirty="0"/>
              <a:t>Снижение систолического АД ниже 50 мм </a:t>
            </a:r>
            <a:r>
              <a:rPr lang="ru-RU" b="1" dirty="0" err="1"/>
              <a:t>рт.ст</a:t>
            </a:r>
            <a:r>
              <a:rPr lang="ru-RU" b="1" dirty="0"/>
              <a:t> </a:t>
            </a:r>
          </a:p>
          <a:p>
            <a:pPr>
              <a:defRPr/>
            </a:pPr>
            <a:r>
              <a:rPr lang="ru-RU" b="1" dirty="0" smtClean="0"/>
              <a:t> </a:t>
            </a:r>
            <a:r>
              <a:rPr lang="ru-RU" b="1" dirty="0"/>
              <a:t>Пульс на периферических артериях отсутствует, но пальпируется на сонных и бедренных артериях </a:t>
            </a:r>
          </a:p>
          <a:p>
            <a:pPr>
              <a:defRPr/>
            </a:pPr>
            <a:r>
              <a:rPr lang="ru-RU" b="1" dirty="0" smtClean="0"/>
              <a:t> </a:t>
            </a:r>
            <a:r>
              <a:rPr lang="ru-RU" b="1" dirty="0"/>
              <a:t>Выраженная одышка </a:t>
            </a:r>
            <a:endParaRPr lang="ru-RU" b="1" dirty="0" smtClean="0"/>
          </a:p>
          <a:p>
            <a:pPr>
              <a:defRPr/>
            </a:pPr>
            <a:r>
              <a:rPr lang="ru-RU" b="1" dirty="0" smtClean="0"/>
              <a:t> </a:t>
            </a:r>
            <a:r>
              <a:rPr lang="ru-RU" b="1" dirty="0"/>
              <a:t>Цианоз или бледность </a:t>
            </a:r>
            <a:r>
              <a:rPr lang="ru-RU" b="1" dirty="0" smtClean="0"/>
              <a:t>кож-</a:t>
            </a:r>
          </a:p>
          <a:p>
            <a:pPr marL="0" indent="0">
              <a:buNone/>
              <a:defRPr/>
            </a:pPr>
            <a:r>
              <a:rPr lang="ru-RU" b="1" dirty="0" err="1"/>
              <a:t>н</a:t>
            </a:r>
            <a:r>
              <a:rPr lang="ru-RU" b="1" dirty="0" err="1" smtClean="0"/>
              <a:t>ых</a:t>
            </a:r>
            <a:r>
              <a:rPr lang="ru-RU" b="1" dirty="0" smtClean="0"/>
              <a:t> покровов</a:t>
            </a:r>
            <a:endParaRPr lang="ru-RU" b="1" dirty="0"/>
          </a:p>
        </p:txBody>
      </p:sp>
      <p:pic>
        <p:nvPicPr>
          <p:cNvPr id="8" name="Picture 2" descr="C:\Documents and Settings\Admin\Рабочий стол\rean\41134-450e60fa0c1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6566" y="4077072"/>
            <a:ext cx="37861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405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Терминальная пауза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9046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/>
              <a:t>Этот переходный период продолжается от 5-10 сек до 3-4 мин и характеризуется тем, что у больного после </a:t>
            </a:r>
            <a:r>
              <a:rPr lang="ru-RU" sz="3200" dirty="0" err="1"/>
              <a:t>тахипноэ</a:t>
            </a:r>
            <a:r>
              <a:rPr lang="ru-RU" sz="3200" dirty="0"/>
              <a:t> наступает апноэ, резко ухудшается сердечно-сосудистая деятельность, исчезают конъюнктивальные и роговичные рефлексы. Считается, что терминальная пауза возникает в результате преобладания парасимпатической нервной системы над симпатической в условиях гипоксии.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6628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Агония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/>
              <a:t>Сознание утрачено (глубокая кома) </a:t>
            </a:r>
          </a:p>
          <a:p>
            <a:r>
              <a:rPr lang="ru-RU" sz="3600" b="1" dirty="0" smtClean="0"/>
              <a:t> </a:t>
            </a:r>
            <a:r>
              <a:rPr lang="ru-RU" sz="3600" b="1" dirty="0"/>
              <a:t>Пульс и АД не определяются </a:t>
            </a:r>
          </a:p>
          <a:p>
            <a:r>
              <a:rPr lang="ru-RU" sz="3600" b="1" dirty="0" smtClean="0"/>
              <a:t> </a:t>
            </a:r>
            <a:r>
              <a:rPr lang="ru-RU" sz="3600" b="1" dirty="0"/>
              <a:t>Тоны сердца глухие </a:t>
            </a:r>
          </a:p>
          <a:p>
            <a:r>
              <a:rPr lang="ru-RU" sz="3600" b="1" dirty="0" smtClean="0"/>
              <a:t> Дыхание по-</a:t>
            </a:r>
          </a:p>
          <a:p>
            <a:pPr marL="0" indent="0">
              <a:buNone/>
            </a:pPr>
            <a:r>
              <a:rPr lang="ru-RU" sz="3600" b="1" dirty="0" err="1"/>
              <a:t>в</a:t>
            </a:r>
            <a:r>
              <a:rPr lang="ru-RU" sz="3600" b="1" dirty="0" err="1" smtClean="0"/>
              <a:t>ерхностное</a:t>
            </a:r>
            <a:r>
              <a:rPr lang="ru-RU" sz="3600" b="1" dirty="0" smtClean="0"/>
              <a:t>,</a:t>
            </a:r>
          </a:p>
          <a:p>
            <a:pPr marL="0" indent="0">
              <a:buNone/>
            </a:pPr>
            <a:r>
              <a:rPr lang="ru-RU" sz="3600" b="1" dirty="0" err="1"/>
              <a:t>а</a:t>
            </a:r>
            <a:r>
              <a:rPr lang="ru-RU" sz="3600" b="1" dirty="0" err="1" smtClean="0"/>
              <a:t>гональное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endParaRPr lang="ru-RU" sz="3600" b="1" dirty="0"/>
          </a:p>
          <a:p>
            <a:endParaRPr lang="ru-RU" dirty="0"/>
          </a:p>
        </p:txBody>
      </p:sp>
      <p:pic>
        <p:nvPicPr>
          <p:cNvPr id="7" name="Picture 2" descr="C:\Documents and Settings\Admin\Рабочий стол\rean\341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2411" y="3152725"/>
            <a:ext cx="5471589" cy="37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53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/>
              <a:t>Клиническая смерть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Фиксируют с момента полной остановки дыхания и прекращения сердечной </a:t>
            </a:r>
            <a:r>
              <a:rPr lang="ru-RU" sz="3200" b="1" dirty="0" smtClean="0">
                <a:solidFill>
                  <a:srgbClr val="FF0000"/>
                </a:solidFill>
              </a:rPr>
              <a:t>деятельности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Если не удаётся восстановить и стабилизировать жизненные функции в течение 5–7 мин, то наступает гибель наиболее чувствительных к гипоксии клеток коры головного мозга, а затем — биологическая смерть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737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dirty="0"/>
              <a:t>Первичные клинические признаки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2983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Чётко </a:t>
            </a:r>
            <a:r>
              <a:rPr lang="ru-RU" sz="3600" b="1" dirty="0"/>
              <a:t>выявляются в первые 10–15 </a:t>
            </a:r>
            <a:r>
              <a:rPr lang="ru-RU" sz="3600" b="1" dirty="0" smtClean="0"/>
              <a:t>секунд с </a:t>
            </a:r>
            <a:r>
              <a:rPr lang="ru-RU" sz="3600" b="1" dirty="0"/>
              <a:t>момента остановки кровообращения </a:t>
            </a:r>
          </a:p>
          <a:p>
            <a:r>
              <a:rPr lang="ru-RU" sz="3600" b="1" dirty="0" smtClean="0"/>
              <a:t> </a:t>
            </a:r>
            <a:r>
              <a:rPr lang="ru-RU" sz="3600" b="1" dirty="0"/>
              <a:t>Внезапная утрата сознания </a:t>
            </a:r>
          </a:p>
          <a:p>
            <a:r>
              <a:rPr lang="ru-RU" sz="3600" b="1" dirty="0" smtClean="0"/>
              <a:t> </a:t>
            </a:r>
            <a:r>
              <a:rPr lang="ru-RU" sz="3600" b="1" dirty="0"/>
              <a:t>Исчезновение пульса на магистральных артериях </a:t>
            </a:r>
          </a:p>
          <a:p>
            <a:r>
              <a:rPr lang="ru-RU" sz="3600" b="1" dirty="0" smtClean="0"/>
              <a:t> </a:t>
            </a:r>
            <a:r>
              <a:rPr lang="ru-RU" sz="3600" b="1" dirty="0"/>
              <a:t>Клонические и тонические судороги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5878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13">
  <a:themeElements>
    <a:clrScheme name="PPP_SBUSC_PRT_Keyboard_Help 16">
      <a:dk1>
        <a:srgbClr val="808080"/>
      </a:dk1>
      <a:lt1>
        <a:srgbClr val="FFFFFF"/>
      </a:lt1>
      <a:dk2>
        <a:srgbClr val="B2B2B2"/>
      </a:dk2>
      <a:lt2>
        <a:srgbClr val="FFFFFF"/>
      </a:lt2>
      <a:accent1>
        <a:srgbClr val="BBE0E3"/>
      </a:accent1>
      <a:accent2>
        <a:srgbClr val="333399"/>
      </a:accent2>
      <a:accent3>
        <a:srgbClr val="D5D5D5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BUSC_PRT_Keyboard_Hel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BUSC_PRT_Keyboard_Hel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3">
        <a:dk1>
          <a:srgbClr val="000000"/>
        </a:dk1>
        <a:lt1>
          <a:srgbClr val="B2B2B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4">
        <a:dk1>
          <a:srgbClr val="000000"/>
        </a:dk1>
        <a:lt1>
          <a:srgbClr val="B2B2B2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5">
        <a:dk1>
          <a:srgbClr val="000000"/>
        </a:dk1>
        <a:lt1>
          <a:srgbClr val="B2B2B2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6">
        <a:dk1>
          <a:srgbClr val="808080"/>
        </a:dk1>
        <a:lt1>
          <a:srgbClr val="FFFFFF"/>
        </a:lt1>
        <a:dk2>
          <a:srgbClr val="B2B2B2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1">
  <a:themeElements>
    <a:clrScheme name="">
      <a:dk1>
        <a:srgbClr val="000066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NATU_TXT_New_Lif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P_SNATU_TXT_New_Lif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NATU_TXT_New_Life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14">
        <a:dk1>
          <a:srgbClr val="0000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NATU_TXT_New_Life 16">
        <a:dk1>
          <a:srgbClr val="FFFFFF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586</TotalTime>
  <Words>838</Words>
  <Application>Microsoft Office PowerPoint</Application>
  <PresentationFormat>Экран (4:3)</PresentationFormat>
  <Paragraphs>109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Тема13</vt:lpstr>
      <vt:lpstr>Тема Office</vt:lpstr>
      <vt:lpstr>Тема11</vt:lpstr>
      <vt:lpstr>Исполнительная</vt:lpstr>
      <vt:lpstr>Презентация на тему:</vt:lpstr>
      <vt:lpstr>Терминальное состояние</vt:lpstr>
      <vt:lpstr>Слайд 3</vt:lpstr>
      <vt:lpstr>Классификация</vt:lpstr>
      <vt:lpstr>Клиническая картина предагональное состояние</vt:lpstr>
      <vt:lpstr>   Терминальная пауза </vt:lpstr>
      <vt:lpstr>Агония </vt:lpstr>
      <vt:lpstr>Клиническая смерть</vt:lpstr>
      <vt:lpstr>Первичные клинические признаки </vt:lpstr>
      <vt:lpstr>Симптомокомплекс клинической смерти</vt:lpstr>
      <vt:lpstr>ЛЕЧЕНИЕ </vt:lpstr>
      <vt:lpstr> Элементарное поддержание жизни.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2 стадия Дальнейшее поддержание жизни. </vt:lpstr>
      <vt:lpstr>Ниже приводится дозировка некоторых лекарственных средств, применяемых при СЛР </vt:lpstr>
      <vt:lpstr>ПОКАЗАНИЯ И ПРОТИВОПОКАЗАНИЯ К ПРОВЕДЕНИЮ СЛР</vt:lpstr>
      <vt:lpstr>Противопоказания к проведению реанимации:</vt:lpstr>
      <vt:lpstr>Критерии окончания СЛР </vt:lpstr>
      <vt:lpstr>Техника реанимации. Детский возраст</vt:lpstr>
      <vt:lpstr>Слайд 27</vt:lpstr>
      <vt:lpstr>Массаж сердца грудному ребенку. </vt:lpstr>
      <vt:lpstr>Массаж сердца  ребенку старше 2-х лет. 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Терминальные состояния. Клиническая смерть. Основные  и специализированные приемы сердечно-легочной реанимации.</dc:title>
  <dc:creator>Admin</dc:creator>
  <cp:lastModifiedBy>User</cp:lastModifiedBy>
  <cp:revision>60</cp:revision>
  <dcterms:created xsi:type="dcterms:W3CDTF">2009-09-23T10:44:50Z</dcterms:created>
  <dcterms:modified xsi:type="dcterms:W3CDTF">2013-11-02T08:54:22Z</dcterms:modified>
</cp:coreProperties>
</file>