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3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28205A-BD63-4B08-9740-5CC35336D78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0C8544-73D6-4420-B7CB-CCD328F7BF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elix.ru/kb/item/08-089" TargetMode="External"/><Relationship Id="rId2" Type="http://schemas.openxmlformats.org/officeDocument/2006/relationships/hyperlink" Target="https://helix.ru/kb/item/08-1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elix.ru/kb/item/08-112" TargetMode="External"/><Relationship Id="rId2" Type="http://schemas.openxmlformats.org/officeDocument/2006/relationships/hyperlink" Target="https://helix.ru/kb/item/08-12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3234" y="297418"/>
            <a:ext cx="6925189" cy="42117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ФГБОУ ВО Астраханский ГМУ Минздрава </a:t>
            </a:r>
            <a:r>
              <a:rPr lang="ru-RU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  <a:br>
              <a:rPr lang="ru-RU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Фолликулостимулирующий гормон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/>
              <a:t/>
            </a:r>
            <a:br>
              <a:rPr lang="ru-RU" b="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5517232"/>
            <a:ext cx="3419872" cy="1340768"/>
          </a:xfrm>
        </p:spPr>
        <p:txBody>
          <a:bodyPr>
            <a:noAutofit/>
          </a:bodyPr>
          <a:lstStyle/>
          <a:p>
            <a:r>
              <a:rPr lang="ru-RU" sz="2000" b="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-RU" sz="20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выполнил:</a:t>
            </a:r>
            <a:endParaRPr lang="ru-RU" sz="2000" b="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</a:t>
            </a:r>
            <a:br>
              <a:rPr lang="ru-RU" sz="20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6146" name="Picture 2" descr="https://lh6.googleusercontent.com/s6wigdIAMQmnua8RM1h_8PtbxdupVush9ttowPxwT914nU4IWJwfti-yEfdnqREYFLDTkzv-CzYkdd3_0TZLNiLzBxUeZsxn-uNpqEJDBLAU33QRATWakbbVZIXTSrqE1mNrRgPpa0d7n1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460799"/>
            <a:ext cx="26098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4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 descr="https://ovulyacion.ru/wp-content/uploads/2018/09/fsg-mi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 descr="C:\Users\Елена\Desktop\fsg-m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67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Елена\Desktop\slid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80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cf.ppt-online.org/files/slide/9/9AQN7ZebGnOmh4lf63vJLju5Ir0MzwoHBTPYRV/slide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61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147248" cy="56166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                 Общая </a:t>
            </a:r>
            <a:r>
              <a:rPr lang="ru-RU" b="1" dirty="0"/>
              <a:t>информация об исследовании</a:t>
            </a:r>
            <a:endParaRPr lang="ru-RU" dirty="0"/>
          </a:p>
          <a:p>
            <a:r>
              <a:rPr lang="ru-RU" dirty="0"/>
              <a:t>Фолликулостимулирующий гормон (ФСГ) совместно с </a:t>
            </a:r>
            <a:r>
              <a:rPr lang="ru-RU" dirty="0" err="1">
                <a:hlinkClick r:id="rId2"/>
              </a:rPr>
              <a:t>лютеинизирующим</a:t>
            </a:r>
            <a:r>
              <a:rPr lang="ru-RU" dirty="0">
                <a:hlinkClick r:id="rId2"/>
              </a:rPr>
              <a:t> гормоном (ЛГ)</a:t>
            </a:r>
            <a:r>
              <a:rPr lang="ru-RU" dirty="0"/>
              <a:t> вырабатывается в передней доле гипофиза под воздействием гипоталамического гонадотропин-</a:t>
            </a:r>
            <a:r>
              <a:rPr lang="ru-RU" dirty="0" err="1"/>
              <a:t>либерирующего</a:t>
            </a:r>
            <a:r>
              <a:rPr lang="ru-RU" dirty="0"/>
              <a:t> гормона. Секреция ФСГ происходит в импульсном режиме с интервалами в 1-4 часа. Во время выброса длительностью около 15 минут концентрация ФСГ превышает средний показатель в 1,5-2,5 раза и регулируется уровнем половых гормонов по принципу отрицательной обратной связи. Низкие уровни половых гормонов стимулируют выделение ФСГ в кровь, а высокие – угнетают. Подавляет производство ФСГ также белок </a:t>
            </a:r>
            <a:r>
              <a:rPr lang="ru-RU" dirty="0" err="1">
                <a:hlinkClick r:id="rId3"/>
              </a:rPr>
              <a:t>ингибин</a:t>
            </a:r>
            <a:r>
              <a:rPr lang="ru-RU" dirty="0">
                <a:hlinkClick r:id="rId3"/>
              </a:rPr>
              <a:t> В</a:t>
            </a:r>
            <a:r>
              <a:rPr lang="ru-RU" dirty="0"/>
              <a:t>, синтезирующийся в клетках яичников у женщин и клетках, выстилающих семенные канальцы (клетки </a:t>
            </a:r>
            <a:r>
              <a:rPr lang="ru-RU" dirty="0" err="1"/>
              <a:t>Сертоли</a:t>
            </a:r>
            <a:r>
              <a:rPr lang="ru-RU" dirty="0"/>
              <a:t>), у мужчин.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0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13304"/>
          </a:xfrm>
        </p:spPr>
        <p:txBody>
          <a:bodyPr>
            <a:normAutofit fontScale="92500"/>
          </a:bodyPr>
          <a:lstStyle/>
          <a:p>
            <a:r>
              <a:rPr lang="ru-RU" dirty="0"/>
              <a:t>У детей уровень ФСГ кратковременно увеличивается после рождения и очень сильно падает в 6 месяцев у мальчиков и в 1-2 года у девочек. Затем уже он повышается перед началом полового созревания и возникновением вторичных половых признаков. Одним из первых лабораторных показателей начала периода </a:t>
            </a:r>
            <a:r>
              <a:rPr lang="ru-RU" dirty="0" err="1"/>
              <a:t>пубертата</a:t>
            </a:r>
            <a:r>
              <a:rPr lang="ru-RU" dirty="0"/>
              <a:t> (полового созревания) у детей является увеличение концентрации ФСГ ночью. Вместе с этим усиливается ответ половых желез и повышается уровень половых гормонов</a:t>
            </a:r>
            <a:r>
              <a:rPr lang="ru-RU" dirty="0" smtClean="0"/>
              <a:t>.</a:t>
            </a:r>
          </a:p>
          <a:p>
            <a:r>
              <a:rPr lang="ru-RU" dirty="0"/>
              <a:t>У мужчин ФСГ влияет на развитие семенных канальцев, увеличивает концентрацию тестостерона, стимулирует образование и созревание спермы в яичках и способствует продукции </a:t>
            </a:r>
            <a:r>
              <a:rPr lang="ru-RU" dirty="0" err="1"/>
              <a:t>андрогенсвязывающего</a:t>
            </a:r>
            <a:r>
              <a:rPr lang="ru-RU" dirty="0"/>
              <a:t> белка. После полового созревания уровень ФСГ у мужчин относительно постоянный. К увеличению его количества приводит первичная недостаточность яичек.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09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136904" cy="6597352"/>
          </a:xfrm>
        </p:spPr>
        <p:txBody>
          <a:bodyPr>
            <a:normAutofit fontScale="92500"/>
          </a:bodyPr>
          <a:lstStyle/>
          <a:p>
            <a:r>
              <a:rPr lang="ru-RU" dirty="0"/>
              <a:t>У женщин ФСГ стимулирует созревание фолликулов яичников, готовит их к воздействию </a:t>
            </a:r>
            <a:r>
              <a:rPr lang="ru-RU" dirty="0" err="1"/>
              <a:t>лютеинизирующего</a:t>
            </a:r>
            <a:r>
              <a:rPr lang="ru-RU" dirty="0"/>
              <a:t> гормона и усиливает высвобождение эстрогенов. Менструальный цикл состоит из </a:t>
            </a:r>
            <a:r>
              <a:rPr lang="ru-RU" dirty="0" err="1"/>
              <a:t>фолликулиновой</a:t>
            </a:r>
            <a:r>
              <a:rPr lang="ru-RU" dirty="0"/>
              <a:t> и лютеиновой фаз. Первая фаза цикла проходит под воздействием ФСГ: фолликул увеличивается и вырабатывает </a:t>
            </a:r>
            <a:r>
              <a:rPr lang="ru-RU" dirty="0" err="1">
                <a:hlinkClick r:id="rId2"/>
              </a:rPr>
              <a:t>эстрадиол</a:t>
            </a:r>
            <a:r>
              <a:rPr lang="ru-RU" dirty="0"/>
              <a:t>, а в конце резкое повышение уровней фолликулостимулирующего и </a:t>
            </a:r>
            <a:r>
              <a:rPr lang="ru-RU" dirty="0" err="1"/>
              <a:t>лютеинизирующего</a:t>
            </a:r>
            <a:r>
              <a:rPr lang="ru-RU" dirty="0"/>
              <a:t> гормонов провоцирует овуляцию – разрыв созревшего фолликула и выход яйцеклетки. Затем наступает лютеиновая фаза, во время которой ФСГ способствует выработке </a:t>
            </a:r>
            <a:r>
              <a:rPr lang="ru-RU" dirty="0">
                <a:hlinkClick r:id="rId3"/>
              </a:rPr>
              <a:t>прогестерона</a:t>
            </a:r>
            <a:r>
              <a:rPr lang="ru-RU" dirty="0"/>
              <a:t>. </a:t>
            </a:r>
            <a:r>
              <a:rPr lang="ru-RU" dirty="0" err="1"/>
              <a:t>Эстрадиол</a:t>
            </a:r>
            <a:r>
              <a:rPr lang="ru-RU" dirty="0"/>
              <a:t> и прогестерон по принципу обратной связи регулируют синтез ФСГ гипофизом. Во время менопаузы яичники прекращают функционировать и сниженная секреция </a:t>
            </a:r>
            <a:r>
              <a:rPr lang="ru-RU" dirty="0" err="1"/>
              <a:t>эстрадиола</a:t>
            </a:r>
            <a:r>
              <a:rPr lang="ru-RU" dirty="0"/>
              <a:t> приводит к увеличению концентраций фолликулостимулирующего и </a:t>
            </a:r>
            <a:r>
              <a:rPr lang="ru-RU" dirty="0" err="1"/>
              <a:t>лютеинизирующего</a:t>
            </a:r>
            <a:r>
              <a:rPr lang="ru-RU" dirty="0"/>
              <a:t> гормонов.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312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50379"/>
            <a:ext cx="8640960" cy="3538661"/>
          </a:xfrm>
        </p:spPr>
        <p:txBody>
          <a:bodyPr>
            <a:normAutofit/>
          </a:bodyPr>
          <a:lstStyle/>
          <a:p>
            <a:r>
              <a:rPr lang="ru-RU" dirty="0"/>
              <a:t>Анализ на гонадотропные гормоны позволяет определить уровень нарушений гормональной регуляции – первичный (зависимый от самих половых желез) или вторичный (связанный с гипоталамо-гипофизарной осью). У пациентов с расстройством функции яичек (или яичников) низкие показатели ФСГ свидетельствуют о дисфункции гипоталамуса или гипофиза. Повышение же ФСГ указывает на первичную патологию половых желез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Гематолог рассказала, о каких проблемах со здоровьем говорит анализ крови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45024"/>
            <a:ext cx="439248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44008" y="3825699"/>
            <a:ext cx="439248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Одновременное проведение тестов на фолликулостимулирующий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лютеинизирующий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гормоны используется для диагностики мужского и женского бесплодия и определения тактики лечения.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8049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mypresentation.ru/documents_6/df0b3d4f1cb57a0c46c4443fe83a9d66/img1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498166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556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</TotalTime>
  <Words>209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ФГБОУ ВО Астраханский ГМУ Минздрава России     Фолликулостимулирующий гормон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Doctor</cp:lastModifiedBy>
  <cp:revision>8</cp:revision>
  <dcterms:created xsi:type="dcterms:W3CDTF">2022-06-02T16:30:59Z</dcterms:created>
  <dcterms:modified xsi:type="dcterms:W3CDTF">2023-02-08T11:47:04Z</dcterms:modified>
</cp:coreProperties>
</file>