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83" r:id="rId5"/>
    <p:sldId id="284" r:id="rId6"/>
    <p:sldId id="285" r:id="rId7"/>
    <p:sldId id="258" r:id="rId8"/>
    <p:sldId id="259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2" r:id="rId19"/>
    <p:sldId id="270" r:id="rId20"/>
    <p:sldId id="273" r:id="rId21"/>
    <p:sldId id="274" r:id="rId22"/>
    <p:sldId id="275" r:id="rId23"/>
    <p:sldId id="276" r:id="rId24"/>
    <p:sldId id="278" r:id="rId25"/>
    <p:sldId id="277" r:id="rId26"/>
    <p:sldId id="279" r:id="rId27"/>
    <p:sldId id="280" r:id="rId28"/>
    <p:sldId id="281" r:id="rId29"/>
    <p:sldId id="282" r:id="rId30"/>
    <p:sldId id="286" r:id="rId3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3/22/2019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coolnew.ru/samobitnaya-drevnyaya-kuletura-tadjikistana.html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coolnew.ru/kontrolenaya-rabota-po-discipline-osnovi-sovremennih-tehnologi.html" TargetMode="External"/><Relationship Id="rId2" Type="http://schemas.openxmlformats.org/officeDocument/2006/relationships/hyperlink" Target="http://coolnew.ru/teplovie-effekti-himicheskih-reakcij-termohimiya.html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Фармакогностический</a:t>
            </a: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анализ лекарственного растительного сырья, оказывающего действие на ЦНС</a:t>
            </a:r>
            <a:endParaRPr lang="ru-RU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Салтереева Хава Р\Desktop\лекарственные растения для иммунитет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3276601"/>
            <a:ext cx="655320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051560"/>
          </a:xfrm>
        </p:spPr>
        <p:txBody>
          <a:bodyPr/>
          <a:lstStyle/>
          <a:p>
            <a:pPr algn="ctr"/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Микроскопический анализ</a:t>
            </a:r>
            <a:endParaRPr lang="ru-RU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5689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Микроскопический анализ предполагает выборку анатомических признаков лекарственного растительного сырья различной степени </a:t>
            </a:r>
            <a:r>
              <a:rPr lang="ru-RU" dirty="0" err="1" smtClean="0"/>
              <a:t>измельченности</a:t>
            </a:r>
            <a:r>
              <a:rPr lang="ru-RU" dirty="0" smtClean="0"/>
              <a:t>, отличающих </a:t>
            </a:r>
            <a:r>
              <a:rPr lang="ru-RU" dirty="0" smtClean="0"/>
              <a:t>данное ЛРС от других видов при диагностике его подлинности и проведение качественных микрохимических реакций. </a:t>
            </a:r>
            <a:endParaRPr lang="ru-RU" dirty="0" smtClean="0"/>
          </a:p>
          <a:p>
            <a:r>
              <a:rPr lang="ru-RU" dirty="0" smtClean="0"/>
              <a:t>Анатомические </a:t>
            </a:r>
            <a:r>
              <a:rPr lang="ru-RU" dirty="0" smtClean="0"/>
              <a:t>признаки подразделяют на: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Анатомо-диагностические 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Диагностически</a:t>
            </a:r>
            <a:r>
              <a:rPr lang="ru-RU" dirty="0" smtClean="0"/>
              <a:t> </a:t>
            </a:r>
            <a:r>
              <a:rPr lang="ru-RU" dirty="0" smtClean="0"/>
              <a:t>значимые признаки </a:t>
            </a:r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>
            <a:normAutofit/>
          </a:bodyPr>
          <a:lstStyle/>
          <a:p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ОПРЕДЕЛЕНИЕ ДОБРОКАЧЕСТВЕННОСТИ ЛЕКАРСТВЕННОГО РАСТИТЕЛЬНОГО СЫРЬЯ 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83880" cy="464515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проводится в соответствии с требованиями </a:t>
            </a:r>
            <a:r>
              <a:rPr lang="ru-RU" dirty="0" err="1" smtClean="0"/>
              <a:t>ГОСТа</a:t>
            </a:r>
            <a:r>
              <a:rPr lang="ru-RU" dirty="0" smtClean="0"/>
              <a:t> 24027. 2 -80 и ГФ XI, </a:t>
            </a:r>
            <a:r>
              <a:rPr lang="ru-RU" dirty="0" err="1" smtClean="0"/>
              <a:t>вып</a:t>
            </a:r>
            <a:r>
              <a:rPr lang="ru-RU" dirty="0" smtClean="0"/>
              <a:t>. 1. Метод определения степени зараженности сырья амбарными вредителями изложен в ГФ СССР XI издания (</a:t>
            </a:r>
            <a:r>
              <a:rPr lang="ru-RU" dirty="0" err="1" smtClean="0"/>
              <a:t>вып</a:t>
            </a:r>
            <a:r>
              <a:rPr lang="ru-RU" dirty="0" smtClean="0"/>
              <a:t>. 1, стр. 276) и ГОСТ 24027. 1 -80. </a:t>
            </a:r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 smtClean="0"/>
              <a:t>обнаружено заражение сырья амбарными вредителями, в первую очередь определяется степень зараженности, а затем </a:t>
            </a:r>
            <a:r>
              <a:rPr lang="ru-RU" dirty="0" err="1" smtClean="0"/>
              <a:t>измельченности</a:t>
            </a:r>
            <a:r>
              <a:rPr lang="ru-RU" dirty="0" smtClean="0"/>
              <a:t> и содержание примесей.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/>
          <a:lstStyle/>
          <a:p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Товароведческий анализ</a:t>
            </a:r>
            <a:endParaRPr lang="ru-RU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28800"/>
            <a:ext cx="8183880" cy="4187952"/>
          </a:xfrm>
        </p:spPr>
        <p:txBody>
          <a:bodyPr/>
          <a:lstStyle/>
          <a:p>
            <a:r>
              <a:rPr lang="ru-RU" dirty="0" smtClean="0"/>
              <a:t>Цель </a:t>
            </a:r>
            <a:r>
              <a:rPr lang="ru-RU" dirty="0" smtClean="0"/>
              <a:t>товароведческого анализа - определить подлинность, чистоту и доброкачественность лекарственного сырья. Проводится на складе в контрольно-аналитической лаборатории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>
            <a:normAutofit/>
          </a:bodyPr>
          <a:lstStyle/>
          <a:p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Первый этап товароведческого анализа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981200"/>
            <a:ext cx="8183880" cy="4187952"/>
          </a:xfrm>
        </p:spPr>
        <p:txBody>
          <a:bodyPr/>
          <a:lstStyle/>
          <a:p>
            <a:r>
              <a:rPr lang="ru-RU" dirty="0" smtClean="0"/>
              <a:t>прием и проверка документов партии сырья производится в приемном отделении склада. 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>
            <a:normAutofit/>
          </a:bodyPr>
          <a:lstStyle/>
          <a:p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Второй этап товароведческого анализа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2133600"/>
            <a:ext cx="8183880" cy="4187952"/>
          </a:xfrm>
        </p:spPr>
        <p:txBody>
          <a:bodyPr/>
          <a:lstStyle/>
          <a:p>
            <a:r>
              <a:rPr lang="ru-RU" dirty="0" smtClean="0"/>
              <a:t>взятие средней пробы и пробы на поврежденность амбарными вредителями производится в приемном отделении склада. 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>
            <a:normAutofit/>
          </a:bodyPr>
          <a:lstStyle/>
          <a:p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Третий этап товароведческого анализа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752600"/>
            <a:ext cx="8183880" cy="4187952"/>
          </a:xfrm>
        </p:spPr>
        <p:txBody>
          <a:bodyPr/>
          <a:lstStyle/>
          <a:p>
            <a:r>
              <a:rPr lang="ru-RU" dirty="0" smtClean="0"/>
              <a:t>При получении средней пробы она взвешивается, затем методом </a:t>
            </a:r>
            <a:r>
              <a:rPr lang="ru-RU" dirty="0" err="1" smtClean="0"/>
              <a:t>квартования</a:t>
            </a:r>
            <a:r>
              <a:rPr lang="ru-RU" dirty="0" smtClean="0"/>
              <a:t> берутся три аналитические пробы, вес которых также указан в ГФ XI, том 1. Вес аналитических проб разный.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Четвертый этап товароведческого анализа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52600"/>
            <a:ext cx="8183880" cy="41879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По результатам анализа в контрольно-аналитической лаборатории оформляется документ о </a:t>
            </a:r>
            <a:r>
              <a:rPr lang="ru-RU" dirty="0" smtClean="0"/>
              <a:t>качестве. </a:t>
            </a:r>
            <a:r>
              <a:rPr lang="ru-RU" dirty="0" smtClean="0"/>
              <a:t>аналитический паспорт, куда заносятся все данные о сырье при его поступлении и результаты анализа, которые говорят о подлинности и доброкачественности сырья. Далее делается заключение о возможности применять и реализовывать данное сырье и на основании какого </a:t>
            </a:r>
            <a:r>
              <a:rPr lang="ru-RU" dirty="0" smtClean="0"/>
              <a:t>нормативно-технического </a:t>
            </a:r>
            <a:r>
              <a:rPr lang="ru-RU" dirty="0" smtClean="0"/>
              <a:t>документа проведен анализ.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1524000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Лекарственное растительное сырье, оказывающее </a:t>
            </a: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действие на ЦНС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0" dirty="0" smtClean="0">
                <a:latin typeface="Times New Roman" pitchFamily="18" charset="0"/>
                <a:cs typeface="Times New Roman" pitchFamily="18" charset="0"/>
              </a:rPr>
            </a:b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52600"/>
            <a:ext cx="8183880" cy="47244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Валериана лекарственная (</a:t>
            </a:r>
            <a:r>
              <a:rPr lang="ru-RU" dirty="0" err="1" smtClean="0"/>
              <a:t>Valeriana</a:t>
            </a:r>
            <a:r>
              <a:rPr lang="ru-RU" dirty="0" smtClean="0"/>
              <a:t> </a:t>
            </a:r>
            <a:r>
              <a:rPr lang="ru-RU" dirty="0" err="1" smtClean="0"/>
              <a:t>officinalis</a:t>
            </a:r>
            <a:r>
              <a:rPr lang="ru-RU" dirty="0" smtClean="0"/>
              <a:t> L. ). </a:t>
            </a:r>
          </a:p>
          <a:p>
            <a:r>
              <a:rPr lang="ru-RU" dirty="0" smtClean="0"/>
              <a:t>Пион уклоняющийся (</a:t>
            </a:r>
            <a:r>
              <a:rPr lang="en-US" dirty="0" err="1" smtClean="0"/>
              <a:t>Paeonia</a:t>
            </a:r>
            <a:r>
              <a:rPr lang="en-US" dirty="0" smtClean="0"/>
              <a:t> </a:t>
            </a:r>
            <a:r>
              <a:rPr lang="en-US" dirty="0" err="1" smtClean="0"/>
              <a:t>anomala</a:t>
            </a:r>
            <a:r>
              <a:rPr lang="en-US" dirty="0" smtClean="0"/>
              <a:t> L)</a:t>
            </a:r>
            <a:endParaRPr lang="ru-RU" dirty="0" smtClean="0"/>
          </a:p>
          <a:p>
            <a:r>
              <a:rPr lang="ru-RU" dirty="0" smtClean="0"/>
              <a:t>Синюха </a:t>
            </a:r>
            <a:r>
              <a:rPr lang="ru-RU" dirty="0" err="1" smtClean="0"/>
              <a:t>голубая</a:t>
            </a:r>
            <a:r>
              <a:rPr lang="ru-RU" dirty="0" smtClean="0"/>
              <a:t> (</a:t>
            </a:r>
            <a:r>
              <a:rPr lang="en-US" dirty="0" err="1" smtClean="0"/>
              <a:t>Polemonium</a:t>
            </a:r>
            <a:r>
              <a:rPr lang="en-US" dirty="0" smtClean="0"/>
              <a:t> </a:t>
            </a:r>
            <a:r>
              <a:rPr lang="en-US" dirty="0" err="1" smtClean="0"/>
              <a:t>coeruleum</a:t>
            </a:r>
            <a:r>
              <a:rPr lang="en-US" dirty="0" smtClean="0"/>
              <a:t> L. , </a:t>
            </a:r>
            <a:r>
              <a:rPr lang="ru-RU" dirty="0" smtClean="0"/>
              <a:t>синюха лазоревая)</a:t>
            </a:r>
          </a:p>
          <a:p>
            <a:r>
              <a:rPr lang="ru-RU" dirty="0" smtClean="0"/>
              <a:t>Хмель обыкновенный (</a:t>
            </a:r>
            <a:r>
              <a:rPr lang="ru-RU" dirty="0" err="1" smtClean="0"/>
              <a:t>Humulus</a:t>
            </a:r>
            <a:r>
              <a:rPr lang="ru-RU" dirty="0" smtClean="0"/>
              <a:t> </a:t>
            </a:r>
            <a:r>
              <a:rPr lang="ru-RU" dirty="0" err="1" smtClean="0"/>
              <a:t>lupulus</a:t>
            </a:r>
            <a:r>
              <a:rPr lang="ru-RU" dirty="0" smtClean="0"/>
              <a:t> L.)</a:t>
            </a:r>
          </a:p>
          <a:p>
            <a:r>
              <a:rPr lang="ru-RU" dirty="0" smtClean="0"/>
              <a:t>Аралия маньчжурская (</a:t>
            </a:r>
            <a:r>
              <a:rPr lang="en-US" dirty="0" err="1" smtClean="0"/>
              <a:t>Aralia</a:t>
            </a:r>
            <a:r>
              <a:rPr lang="en-US" dirty="0" smtClean="0"/>
              <a:t> </a:t>
            </a:r>
            <a:r>
              <a:rPr lang="en-US" dirty="0" err="1" smtClean="0"/>
              <a:t>mandshurica</a:t>
            </a:r>
            <a:r>
              <a:rPr lang="en-US" dirty="0" smtClean="0"/>
              <a:t> L. ).</a:t>
            </a:r>
            <a:endParaRPr lang="ru-RU" dirty="0" smtClean="0"/>
          </a:p>
          <a:p>
            <a:r>
              <a:rPr lang="ru-RU" dirty="0" smtClean="0"/>
              <a:t>Женьшень обыкновенный (</a:t>
            </a:r>
            <a:r>
              <a:rPr lang="en-US" dirty="0" err="1" smtClean="0"/>
              <a:t>Panax</a:t>
            </a:r>
            <a:r>
              <a:rPr lang="en-US" dirty="0" smtClean="0"/>
              <a:t> ginseng).</a:t>
            </a:r>
            <a:endParaRPr lang="ru-RU" dirty="0" smtClean="0"/>
          </a:p>
          <a:p>
            <a:r>
              <a:rPr lang="ru-RU" dirty="0" err="1" smtClean="0"/>
              <a:t>Левзея</a:t>
            </a:r>
            <a:r>
              <a:rPr lang="ru-RU" dirty="0" smtClean="0"/>
              <a:t> </a:t>
            </a:r>
            <a:r>
              <a:rPr lang="ru-RU" dirty="0" err="1" smtClean="0"/>
              <a:t>сафлоровидная</a:t>
            </a:r>
            <a:r>
              <a:rPr lang="ru-RU" dirty="0" smtClean="0"/>
              <a:t> (</a:t>
            </a:r>
            <a:r>
              <a:rPr lang="en-US" dirty="0" err="1" smtClean="0"/>
              <a:t>Rhaponticum</a:t>
            </a:r>
            <a:r>
              <a:rPr lang="en-US" dirty="0" smtClean="0"/>
              <a:t> </a:t>
            </a:r>
            <a:r>
              <a:rPr lang="en-US" dirty="0" err="1" smtClean="0"/>
              <a:t>carthamoides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Эфедра </a:t>
            </a:r>
            <a:r>
              <a:rPr lang="ru-RU" dirty="0" err="1" smtClean="0"/>
              <a:t>хвощевая</a:t>
            </a:r>
            <a:r>
              <a:rPr lang="ru-RU" dirty="0" smtClean="0"/>
              <a:t> (</a:t>
            </a:r>
            <a:r>
              <a:rPr lang="en-US" dirty="0" err="1" smtClean="0"/>
              <a:t>Ephedra</a:t>
            </a:r>
            <a:r>
              <a:rPr lang="en-US" dirty="0" smtClean="0"/>
              <a:t> </a:t>
            </a:r>
            <a:r>
              <a:rPr lang="en-US" dirty="0" err="1" smtClean="0"/>
              <a:t>equisetina</a:t>
            </a:r>
            <a:r>
              <a:rPr lang="en-US" dirty="0" smtClean="0"/>
              <a:t>).</a:t>
            </a:r>
            <a:endParaRPr lang="ru-RU" dirty="0" smtClean="0"/>
          </a:p>
          <a:p>
            <a:r>
              <a:rPr lang="ru-RU" dirty="0" err="1" smtClean="0"/>
              <a:t>Эхинопанакс</a:t>
            </a:r>
            <a:r>
              <a:rPr lang="ru-RU" dirty="0" smtClean="0"/>
              <a:t> высокий (</a:t>
            </a:r>
            <a:r>
              <a:rPr lang="en-US" dirty="0" err="1" smtClean="0"/>
              <a:t>Echinopanax</a:t>
            </a:r>
            <a:r>
              <a:rPr lang="en-US" dirty="0" smtClean="0"/>
              <a:t> </a:t>
            </a:r>
            <a:r>
              <a:rPr lang="en-US" dirty="0" err="1" smtClean="0"/>
              <a:t>elatum</a:t>
            </a:r>
            <a:r>
              <a:rPr lang="en-US" dirty="0" smtClean="0"/>
              <a:t>, </a:t>
            </a:r>
            <a:r>
              <a:rPr lang="ru-RU" dirty="0" smtClean="0"/>
              <a:t>заманиха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Валериана лекарственная (</a:t>
            </a:r>
            <a:r>
              <a:rPr lang="ru-RU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Valeriana</a:t>
            </a: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officinalis</a:t>
            </a: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L. ). </a:t>
            </a: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Макроскопический анализ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8" name="Содержимое 7" descr="63e5fbe8b630f852e399d753f473ad9f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762000" y="2133600"/>
            <a:ext cx="2703927" cy="3489325"/>
          </a:xfrm>
        </p:spPr>
      </p:pic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10000" y="1752600"/>
            <a:ext cx="4774089" cy="4724400"/>
          </a:xfrm>
        </p:spPr>
        <p:txBody>
          <a:bodyPr>
            <a:normAutofit/>
          </a:bodyPr>
          <a:lstStyle/>
          <a:p>
            <a:r>
              <a:rPr lang="ru-RU" dirty="0" smtClean="0"/>
              <a:t>Многолетнее травянистое растение с прямостоячими стеблями высотой до 135 см. Растет по долинам рек, на лесных опушках, в пойменных еловых и смешанных лесах, на лугах. Стебли цилиндрические, ребристые, полые.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94248"/>
          </a:xfrm>
        </p:spPr>
        <p:txBody>
          <a:bodyPr>
            <a:normAutofit/>
          </a:bodyPr>
          <a:lstStyle/>
          <a:p>
            <a:r>
              <a:rPr lang="ru-RU" dirty="0" smtClean="0"/>
              <a:t>Цветки - </a:t>
            </a:r>
            <a:r>
              <a:rPr lang="ru-RU" dirty="0" smtClean="0"/>
              <a:t>мелкие, до 4 мм в диаметре, зигоморфные. Венчик спайнолепестный, трубчатый, 5-надрезным отгибом. В основании трубки венчика имеется </a:t>
            </a:r>
            <a:r>
              <a:rPr lang="ru-RU" dirty="0" err="1" smtClean="0"/>
              <a:t>мешковидный</a:t>
            </a:r>
            <a:r>
              <a:rPr lang="ru-RU" dirty="0" smtClean="0"/>
              <a:t> вырост, в котором располагаются нектарники </a:t>
            </a:r>
            <a:r>
              <a:rPr lang="ru-RU" dirty="0" err="1" smtClean="0"/>
              <a:t>трихоматозного</a:t>
            </a:r>
            <a:r>
              <a:rPr lang="ru-RU" dirty="0" smtClean="0"/>
              <a:t> типа, встречаются как гермафродитные, так и однополые цветки. </a:t>
            </a:r>
            <a:r>
              <a:rPr lang="ru-RU" dirty="0" smtClean="0"/>
              <a:t>Цветки </a:t>
            </a:r>
            <a:r>
              <a:rPr lang="ru-RU" dirty="0" smtClean="0"/>
              <a:t>бледно-розовые </a:t>
            </a:r>
            <a:r>
              <a:rPr lang="ru-RU" dirty="0" smtClean="0"/>
              <a:t>собраны </a:t>
            </a:r>
            <a:r>
              <a:rPr lang="ru-RU" dirty="0" smtClean="0"/>
              <a:t>в полузонтики, образующие щитковидное соцветие.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219200"/>
          </a:xfrm>
        </p:spPr>
        <p:txBody>
          <a:bodyPr/>
          <a:lstStyle/>
          <a:p>
            <a:r>
              <a:rPr lang="ru-RU" dirty="0" smtClean="0"/>
              <a:t>Введение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86740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Фармакогностический</a:t>
            </a:r>
            <a:r>
              <a:rPr lang="ru-RU" dirty="0" smtClean="0"/>
              <a:t> анализ представляет </a:t>
            </a:r>
            <a:r>
              <a:rPr lang="ru-RU" dirty="0" smtClean="0"/>
              <a:t>собой комплекс </a:t>
            </a:r>
            <a:r>
              <a:rPr lang="ru-RU" dirty="0" smtClean="0"/>
              <a:t>методов анализа лекарственного сырья растительного и животного происхождения, позволяющих определить его подлинность и доброкачественность. Подлинность - это соответствие исследуемого объекта наименованию, под которым он поступил на анализ. Доброкачественность - это соответствие лекарственного сырья требованиям нормативной документации (НД</a:t>
            </a:r>
            <a:r>
              <a:rPr lang="ru-RU" dirty="0" smtClean="0"/>
              <a:t>). </a:t>
            </a:r>
          </a:p>
          <a:p>
            <a:r>
              <a:rPr lang="ru-RU" dirty="0" err="1" smtClean="0"/>
              <a:t>Фармакогностический</a:t>
            </a:r>
            <a:r>
              <a:rPr lang="ru-RU" dirty="0" smtClean="0"/>
              <a:t> </a:t>
            </a:r>
            <a:r>
              <a:rPr lang="ru-RU" dirty="0" smtClean="0"/>
              <a:t>анализ складывается из ряда последовательно проводимых анализов: макроскопического, микроскопического, товароведческого и фитохимического.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1051560"/>
          </a:xfrm>
        </p:spPr>
        <p:txBody>
          <a:bodyPr/>
          <a:lstStyle/>
          <a:p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Микроскопический анализ</a:t>
            </a:r>
            <a:endParaRPr lang="ru-RU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4958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При рассмотрении листа с поверхности видны клетки эпидермиса верхней стороны с извилистыми стенками и более мелкие клетки эпидермиса с нижней стороны с сильно извилистыми стенками. На нижней стороне листа многочисленные крупные устьица </a:t>
            </a:r>
            <a:r>
              <a:rPr lang="ru-RU" dirty="0" err="1" smtClean="0"/>
              <a:t>аномоцитного</a:t>
            </a:r>
            <a:r>
              <a:rPr lang="ru-RU" dirty="0" smtClean="0"/>
              <a:t> типа, окруженные 3−5 клетками. На верхней стороне устьица редки. С обеих сторон пластинки листа, чаще по жилкам, встречаются простые, одноклеточные бородавчатые толстостенные волоски, а так же железистые волоски. С бурым содержимым, состоящие из многоклеточной </a:t>
            </a:r>
            <a:r>
              <a:rPr lang="ru-RU" dirty="0" smtClean="0"/>
              <a:t>головки </a:t>
            </a:r>
            <a:r>
              <a:rPr lang="ru-RU" dirty="0" smtClean="0"/>
              <a:t>и одноклеточной ножки. По краю листа располагаются только простые волоски. </a:t>
            </a:r>
          </a:p>
          <a:p>
            <a:r>
              <a:rPr lang="ru-RU" dirty="0" smtClean="0"/>
              <a:t>На</a:t>
            </a:r>
            <a:r>
              <a:rPr lang="ru-RU" dirty="0" smtClean="0"/>
              <a:t> микроскопии цветков хорошо видны многочисленные простые тонкостенные волоски, так же встречаются головчатые — аналогичные по своему строению волоскам листьев.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Товароведческие показатели травы </a:t>
            </a: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валерианы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183564" cy="4419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91782"/>
                <a:gridCol w="4091782"/>
              </a:tblGrid>
              <a:tr h="883920">
                <a:tc>
                  <a:txBody>
                    <a:bodyPr/>
                    <a:lstStyle/>
                    <a:p>
                      <a:r>
                        <a:rPr kumimoji="0" lang="ru-RU" kern="1200" dirty="0" smtClean="0"/>
                        <a:t>Показатели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kern="1200" dirty="0" smtClean="0"/>
                        <a:t>Содержание, %</a:t>
                      </a:r>
                      <a:endParaRPr lang="ru-RU" dirty="0"/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Влажность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7,19±0,11</a:t>
                      </a:r>
                      <a:endParaRPr lang="ru-RU" dirty="0"/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Зола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8,65±0,23</a:t>
                      </a:r>
                      <a:endParaRPr lang="ru-RU" dirty="0"/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Зола, нерастворимая в 10%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HCl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0,3±0,11</a:t>
                      </a:r>
                      <a:endParaRPr lang="ru-RU" dirty="0"/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Примеси других частей растения (стеблей)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21,87±1,03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/>
          <a:lstStyle/>
          <a:p>
            <a:pPr algn="ctr"/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Экстрактивные вещества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81000" y="1752600"/>
          <a:ext cx="8183564" cy="411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91782"/>
                <a:gridCol w="4091782"/>
              </a:tblGrid>
              <a:tr h="822960"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Экстрагент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Содержание, %</a:t>
                      </a:r>
                      <a:endParaRPr lang="ru-RU" dirty="0"/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41,12±0,4</a:t>
                      </a:r>
                      <a:endParaRPr lang="ru-RU" dirty="0"/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20% раствор этилового спирта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39,14±0,27</a:t>
                      </a:r>
                      <a:endParaRPr lang="ru-RU" dirty="0"/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50% раствор этилового спирта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37,9±1,05</a:t>
                      </a:r>
                      <a:endParaRPr lang="ru-RU" dirty="0"/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70% раствор этилового спирта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33,45±0,73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83880" cy="1051560"/>
          </a:xfrm>
        </p:spPr>
        <p:txBody>
          <a:bodyPr/>
          <a:lstStyle/>
          <a:p>
            <a:pPr algn="ctr"/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Качественный анализ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28800"/>
          <a:ext cx="8001000" cy="41670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0500"/>
                <a:gridCol w="4000500"/>
              </a:tblGrid>
              <a:tr h="587829"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БАВ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Наличие</a:t>
                      </a:r>
                      <a:r>
                        <a:rPr lang="ru-RU" baseline="0" dirty="0" smtClean="0"/>
                        <a:t> </a:t>
                      </a: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Алкалоиды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</a:t>
                      </a:r>
                    </a:p>
                  </a:txBody>
                  <a:tcPr marL="47625" marR="47625" marT="47625" marB="47625"/>
                </a:tc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Дубильные вещества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+</a:t>
                      </a:r>
                    </a:p>
                  </a:txBody>
                  <a:tcPr marL="47625" marR="47625" marT="47625" marB="47625"/>
                </a:tc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Полисахариды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+</a:t>
                      </a:r>
                    </a:p>
                  </a:txBody>
                  <a:tcPr marL="47625" marR="47625" marT="47625" marB="47625"/>
                </a:tc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Сапонины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+</a:t>
                      </a:r>
                    </a:p>
                  </a:txBody>
                  <a:tcPr marL="47625" marR="47625" marT="47625" marB="47625"/>
                </a:tc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Флавоноиды</a:t>
                      </a:r>
                      <a:endParaRPr lang="ru-RU" dirty="0"/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+</a:t>
                      </a:r>
                    </a:p>
                  </a:txBody>
                  <a:tcPr marL="47625" marR="47625" marT="47625" marB="47625"/>
                </a:tc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Эфирные масла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Аралия маньчжурская (</a:t>
            </a:r>
            <a:r>
              <a:rPr lang="en-US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Aralia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mandshurica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L. 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Rhaponticum-small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5800" y="1828800"/>
            <a:ext cx="3581400" cy="396240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931920" cy="438912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Для качественного анализа корней аралии маньчжурской </a:t>
            </a:r>
            <a:r>
              <a:rPr lang="ru-RU" dirty="0" smtClean="0"/>
              <a:t> </a:t>
            </a:r>
            <a:r>
              <a:rPr lang="ru-RU" dirty="0" smtClean="0"/>
              <a:t>предлагается метод тонкослойной хроматографии в системе </a:t>
            </a:r>
            <a:r>
              <a:rPr lang="ru-RU" dirty="0" err="1" smtClean="0"/>
              <a:t>н-бутанол</a:t>
            </a:r>
            <a:r>
              <a:rPr lang="ru-RU" dirty="0" smtClean="0"/>
              <a:t> - уксусная кислота - вода (4:1:2). Для обнаружения зон </a:t>
            </a:r>
            <a:r>
              <a:rPr lang="ru-RU" dirty="0" err="1" smtClean="0"/>
              <a:t>аралозидов</a:t>
            </a:r>
            <a:r>
              <a:rPr lang="ru-RU" dirty="0" smtClean="0"/>
              <a:t> </a:t>
            </a:r>
            <a:r>
              <a:rPr lang="ru-RU" dirty="0" err="1" smtClean="0"/>
              <a:t>хроматограммы</a:t>
            </a:r>
            <a:r>
              <a:rPr lang="ru-RU" dirty="0" smtClean="0"/>
              <a:t> </a:t>
            </a:r>
            <a:r>
              <a:rPr lang="ru-RU" dirty="0" smtClean="0"/>
              <a:t>обрабатывают </a:t>
            </a:r>
            <a:r>
              <a:rPr lang="ru-RU" dirty="0" smtClean="0"/>
              <a:t>20% раствором серной кислоты и </a:t>
            </a:r>
            <a:r>
              <a:rPr lang="ru-RU" dirty="0" smtClean="0"/>
              <a:t>нагревают </a:t>
            </a:r>
            <a:r>
              <a:rPr lang="ru-RU" dirty="0" smtClean="0"/>
              <a:t>при температуре 105°С в течение 10 мин. Подлинность подтверждали по наличию трех основных пятен вишневого цвета на уровне пятен </a:t>
            </a:r>
            <a:r>
              <a:rPr lang="ru-RU" dirty="0" err="1" smtClean="0"/>
              <a:t>аралозидов</a:t>
            </a:r>
            <a:r>
              <a:rPr lang="ru-RU" dirty="0" smtClean="0"/>
              <a:t> в </a:t>
            </a:r>
            <a:r>
              <a:rPr lang="ru-RU" dirty="0" err="1" smtClean="0"/>
              <a:t>сапарале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533400"/>
            <a:ext cx="8183880" cy="56388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Изучение </a:t>
            </a:r>
            <a:r>
              <a:rPr lang="ru-RU" dirty="0" smtClean="0"/>
              <a:t>исходных спектров </a:t>
            </a:r>
            <a:r>
              <a:rPr lang="ru-RU" dirty="0" err="1" smtClean="0"/>
              <a:t>сапарала</a:t>
            </a:r>
            <a:r>
              <a:rPr lang="ru-RU" dirty="0" smtClean="0"/>
              <a:t> и извлечения из корней аралии маньчжурской показало, что они поглощают в диапазоне от 290 до 330 </a:t>
            </a:r>
            <a:r>
              <a:rPr lang="ru-RU" dirty="0" smtClean="0"/>
              <a:t>нм, что </a:t>
            </a:r>
            <a:r>
              <a:rPr lang="ru-RU" dirty="0" smtClean="0"/>
              <a:t>характерно для </a:t>
            </a:r>
            <a:r>
              <a:rPr lang="ru-RU" dirty="0" err="1" smtClean="0"/>
              <a:t>гидроксикоричных</a:t>
            </a:r>
            <a:r>
              <a:rPr lang="ru-RU" dirty="0" smtClean="0"/>
              <a:t> кислот. Поглощение при этих длинах волн может оказать влияние на количественное определение сапонинов в коротковолновой области. В связи с этим для методики количественного определения сапонинов нами была выбрана более специфичная аналитическая длина волны 510 </a:t>
            </a:r>
            <a:r>
              <a:rPr lang="ru-RU" dirty="0" smtClean="0"/>
              <a:t>нм. Расчет </a:t>
            </a:r>
            <a:r>
              <a:rPr lang="ru-RU" dirty="0" smtClean="0"/>
              <a:t>содержания </a:t>
            </a:r>
            <a:r>
              <a:rPr lang="ru-RU" dirty="0" smtClean="0"/>
              <a:t>проводим </a:t>
            </a:r>
            <a:r>
              <a:rPr lang="ru-RU" dirty="0" smtClean="0"/>
              <a:t>с использованием удельного показателя поглощения </a:t>
            </a:r>
            <a:r>
              <a:rPr lang="ru-RU" dirty="0" err="1" smtClean="0"/>
              <a:t>аралозида</a:t>
            </a:r>
            <a:r>
              <a:rPr lang="ru-RU" dirty="0" smtClean="0"/>
              <a:t> А (40,0).  В ходе </a:t>
            </a:r>
            <a:r>
              <a:rPr lang="ru-RU" dirty="0" smtClean="0"/>
              <a:t>исследования определяется </a:t>
            </a:r>
            <a:r>
              <a:rPr lang="ru-RU" dirty="0" smtClean="0"/>
              <a:t>экстракционная способность воды и различных водно-спиртовых смесей с содержанием спирта этилового 30%, 40%, 50%, 60%, 70% и 95%, влияние времени экстракции </a:t>
            </a:r>
            <a:r>
              <a:rPr lang="ru-RU" dirty="0" smtClean="0"/>
              <a:t>и </a:t>
            </a:r>
            <a:r>
              <a:rPr lang="ru-RU" dirty="0" smtClean="0"/>
              <a:t>соотношения «</a:t>
            </a:r>
            <a:r>
              <a:rPr lang="ru-RU" dirty="0" err="1" smtClean="0"/>
              <a:t>сырье:экстрагент</a:t>
            </a:r>
            <a:r>
              <a:rPr lang="ru-RU" dirty="0" smtClean="0"/>
              <a:t>» (1:30; 1:50 и 1:100).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022848"/>
          </a:xfrm>
        </p:spPr>
        <p:txBody>
          <a:bodyPr>
            <a:normAutofit/>
          </a:bodyPr>
          <a:lstStyle/>
          <a:p>
            <a:r>
              <a:rPr lang="ru-RU" dirty="0" smtClean="0"/>
              <a:t>Определено, что оптимальные условия для экстракции: </a:t>
            </a:r>
            <a:r>
              <a:rPr lang="ru-RU" dirty="0" err="1" smtClean="0"/>
              <a:t>экстрагент</a:t>
            </a:r>
            <a:r>
              <a:rPr lang="ru-RU" dirty="0" smtClean="0"/>
              <a:t> – 60% этиловый спирт, время экстракции – 120 мин, соотношение «сырье : </a:t>
            </a:r>
            <a:r>
              <a:rPr lang="ru-RU" dirty="0" err="1" smtClean="0"/>
              <a:t>экстрагент</a:t>
            </a:r>
            <a:r>
              <a:rPr lang="ru-RU" dirty="0" smtClean="0"/>
              <a:t>» - 1:50. Л</a:t>
            </a:r>
            <a:r>
              <a:rPr lang="ru-RU" dirty="0" smtClean="0"/>
              <a:t>екарственная </a:t>
            </a:r>
            <a:r>
              <a:rPr lang="ru-RU" dirty="0" smtClean="0"/>
              <a:t>форма оказывает определенное психологическое воздействие на пациентов, которое может повлиять на эффективность лекарственной </a:t>
            </a:r>
            <a:r>
              <a:rPr lang="ru-RU" dirty="0" smtClean="0"/>
              <a:t>терапии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Женьшень обыкновенный (</a:t>
            </a:r>
            <a:r>
              <a:rPr lang="en-US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Panax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ginseng).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panax ginseng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2000" y="1752600"/>
            <a:ext cx="3281823" cy="438943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8600" y="1600200"/>
            <a:ext cx="4617720" cy="50292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Семейство </a:t>
            </a:r>
            <a:r>
              <a:rPr lang="ru-RU" dirty="0" err="1" smtClean="0"/>
              <a:t>аралиевые</a:t>
            </a:r>
            <a:r>
              <a:rPr lang="ru-RU" dirty="0" smtClean="0"/>
              <a:t> – </a:t>
            </a:r>
            <a:r>
              <a:rPr lang="ru-RU" dirty="0" err="1" smtClean="0"/>
              <a:t>AraliaceaeЛекарственное</a:t>
            </a:r>
            <a:r>
              <a:rPr lang="ru-RU" dirty="0" smtClean="0"/>
              <a:t> сырье: заготавливают корневища с </a:t>
            </a:r>
            <a:r>
              <a:rPr lang="ru-RU" dirty="0" smtClean="0">
                <a:hlinkClick r:id="rId3"/>
              </a:rPr>
              <a:t>корнями женьшеня</a:t>
            </a:r>
            <a:r>
              <a:rPr lang="ru-RU" dirty="0" smtClean="0"/>
              <a:t>, которые по традиции называют «корнями женьшеня».</a:t>
            </a:r>
          </a:p>
          <a:p>
            <a:r>
              <a:rPr lang="ru-RU" dirty="0" smtClean="0"/>
              <a:t>Многолетнее </a:t>
            </a:r>
            <a:r>
              <a:rPr lang="ru-RU" dirty="0" smtClean="0"/>
              <a:t>травянистое растение, достигающее возраста 70-100 лет и более. Имеет сочный стержневой корень, дающий, как правило, один надземный стебель, на верхушке которого расположена мутовка из 4-5 листьев. 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381000"/>
            <a:ext cx="8305800" cy="64770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 Заготовка дикорастущего женьшеня производится специалистами или «искателями женьшеня» в период, когда его легче обнаружить среди других растений. Корни в </a:t>
            </a:r>
            <a:r>
              <a:rPr lang="ru-RU" dirty="0" smtClean="0">
                <a:hlinkClick r:id="rId2"/>
              </a:rPr>
              <a:t>свежем виде сдают на заготовительные</a:t>
            </a:r>
            <a:r>
              <a:rPr lang="ru-RU" dirty="0" smtClean="0"/>
              <a:t> пункты, где их сортируют по величине, форме, степени повреждения при копке на 4 класса, а каждый класс - на несколько сортов [14, с.427</a:t>
            </a:r>
            <a:r>
              <a:rPr lang="ru-RU" dirty="0" smtClean="0"/>
              <a:t>].</a:t>
            </a:r>
          </a:p>
          <a:p>
            <a:r>
              <a:rPr lang="ru-RU" dirty="0" smtClean="0"/>
              <a:t>В </a:t>
            </a:r>
            <a:r>
              <a:rPr lang="ru-RU" dirty="0" smtClean="0"/>
              <a:t>зависимости от использования корни сохраняют в свежем </a:t>
            </a:r>
            <a:r>
              <a:rPr lang="ru-RU" dirty="0" smtClean="0"/>
              <a:t>виде </a:t>
            </a:r>
            <a:r>
              <a:rPr lang="ru-RU" dirty="0" smtClean="0"/>
              <a:t>или высушивают и хранят для использования в </a:t>
            </a:r>
            <a:r>
              <a:rPr lang="ru-RU" dirty="0" smtClean="0">
                <a:hlinkClick r:id="rId3"/>
              </a:rPr>
              <a:t>народном хозяйстве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</a:t>
            </a:r>
            <a:r>
              <a:rPr lang="ru-RU" dirty="0" smtClean="0"/>
              <a:t>орень </a:t>
            </a:r>
            <a:r>
              <a:rPr lang="ru-RU" dirty="0" smtClean="0"/>
              <a:t>содержит </a:t>
            </a:r>
            <a:r>
              <a:rPr lang="ru-RU" dirty="0" err="1" smtClean="0"/>
              <a:t>тритерпеновые</a:t>
            </a:r>
            <a:r>
              <a:rPr lang="ru-RU" dirty="0" smtClean="0"/>
              <a:t> сапонины, </a:t>
            </a:r>
            <a:r>
              <a:rPr lang="ru-RU" dirty="0" err="1" smtClean="0"/>
              <a:t>панаксозиды</a:t>
            </a:r>
            <a:r>
              <a:rPr lang="ru-RU" dirty="0" smtClean="0"/>
              <a:t>. Кроме того, содержатся следы эфирного масла, жирное масло, </a:t>
            </a:r>
            <a:r>
              <a:rPr lang="ru-RU" dirty="0" err="1" smtClean="0"/>
              <a:t>фитостерины</a:t>
            </a:r>
            <a:r>
              <a:rPr lang="ru-RU" dirty="0" smtClean="0"/>
              <a:t>, смолы, пектиновые вещества, крахмал, витамины, жирные кислоты, смесь которых называют </a:t>
            </a:r>
            <a:r>
              <a:rPr lang="ru-RU" dirty="0" err="1" smtClean="0"/>
              <a:t>панаксовой</a:t>
            </a:r>
            <a:r>
              <a:rPr lang="ru-RU" dirty="0" smtClean="0"/>
              <a:t> кислотой, много микроэлементов - железа, марганца и др.</a:t>
            </a:r>
          </a:p>
          <a:p>
            <a:r>
              <a:rPr lang="ru-RU" dirty="0" smtClean="0"/>
              <a:t>Зола корня более чем наполовину состоит из фосфатов.</a:t>
            </a:r>
          </a:p>
          <a:p>
            <a:r>
              <a:rPr lang="ru-RU" dirty="0" smtClean="0"/>
              <a:t>Применение</a:t>
            </a:r>
            <a:r>
              <a:rPr lang="ru-RU" dirty="0" smtClean="0"/>
              <a:t>. На протяжении многих веков корень женьшеня применяют во всех странах Дальнего Востока. Ему приписывают </a:t>
            </a:r>
            <a:r>
              <a:rPr lang="ru-RU" dirty="0" err="1" smtClean="0"/>
              <a:t>всеисцеляющие</a:t>
            </a:r>
            <a:r>
              <a:rPr lang="ru-RU" dirty="0" smtClean="0"/>
              <a:t> свойства. Во всех странах мира корень женьшеня также широко используется.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685800"/>
          </a:xfrm>
        </p:spPr>
        <p:txBody>
          <a:bodyPr/>
          <a:lstStyle/>
          <a:p>
            <a:pPr algn="ctr"/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Заключение:</a:t>
            </a:r>
            <a:endParaRPr lang="ru-RU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183880" cy="5254752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ru-RU" dirty="0" smtClean="0"/>
              <a:t>Лекарственные растения оставались и остаются актуальной темой среди разных народов и в наши дни. Несмотря на бурное развитие химии и создание новых высокоэффективных синтетических лекарственных препаратов, лекарственные растения продолжают занимать видное место в арсенале лечебных средств.  </a:t>
            </a:r>
          </a:p>
          <a:p>
            <a:pPr fontAlgn="base"/>
            <a:r>
              <a:rPr lang="ru-RU" dirty="0" smtClean="0"/>
              <a:t>Итак, цель работы можно считать достигнутой. Мы выявили особенности методов </a:t>
            </a:r>
            <a:r>
              <a:rPr lang="ru-RU" dirty="0" err="1" smtClean="0"/>
              <a:t>фармакогностического</a:t>
            </a:r>
            <a:r>
              <a:rPr lang="ru-RU" dirty="0" smtClean="0"/>
              <a:t> анализа и </a:t>
            </a:r>
            <a:r>
              <a:rPr lang="ru-RU" dirty="0" smtClean="0"/>
              <a:t>провели анализ растительного сырья, оказывающих действие на ЦНС</a:t>
            </a:r>
            <a:endParaRPr lang="ru-RU" dirty="0" smtClean="0"/>
          </a:p>
          <a:p>
            <a:pPr fontAlgn="base"/>
            <a:r>
              <a:rPr lang="ru-RU" dirty="0" smtClean="0"/>
              <a:t>Для достижения цели  мы изучили литературу по данной теме. В работе мы опирались на труды   </a:t>
            </a:r>
            <a:r>
              <a:rPr lang="ru-RU" dirty="0" err="1" smtClean="0"/>
              <a:t>К.Ф.Блиновой</a:t>
            </a:r>
            <a:r>
              <a:rPr lang="ru-RU" dirty="0" smtClean="0"/>
              <a:t>, Г.П.Яковлевой, Н.И </a:t>
            </a:r>
            <a:r>
              <a:rPr lang="ru-RU" dirty="0" err="1" smtClean="0"/>
              <a:t>Гринкевич</a:t>
            </a:r>
            <a:r>
              <a:rPr lang="ru-RU" dirty="0" smtClean="0"/>
              <a:t>, </a:t>
            </a:r>
            <a:r>
              <a:rPr lang="ru-RU" dirty="0" smtClean="0"/>
              <a:t>Е.Я.Лодыгиной, </a:t>
            </a:r>
            <a:r>
              <a:rPr lang="ru-RU" dirty="0" smtClean="0"/>
              <a:t>Куркин В.А</a:t>
            </a:r>
            <a:r>
              <a:rPr lang="ru-RU" dirty="0" smtClean="0"/>
              <a:t>.</a:t>
            </a:r>
            <a:endParaRPr lang="ru-RU" dirty="0" smtClean="0"/>
          </a:p>
          <a:p>
            <a:pPr fontAlgn="base"/>
            <a:r>
              <a:rPr lang="ru-RU" dirty="0" smtClean="0"/>
              <a:t>Мы провели </a:t>
            </a:r>
            <a:r>
              <a:rPr lang="ru-RU" dirty="0" err="1" smtClean="0"/>
              <a:t>фармакогностический</a:t>
            </a:r>
            <a:r>
              <a:rPr lang="ru-RU" dirty="0" smtClean="0"/>
              <a:t> анализ (</a:t>
            </a:r>
            <a:r>
              <a:rPr lang="ru-RU" dirty="0" err="1" smtClean="0"/>
              <a:t>макродиагностику</a:t>
            </a:r>
            <a:r>
              <a:rPr lang="ru-RU" dirty="0" smtClean="0"/>
              <a:t> и </a:t>
            </a:r>
            <a:r>
              <a:rPr lang="ru-RU" dirty="0" err="1" smtClean="0"/>
              <a:t>микродиагностику</a:t>
            </a:r>
            <a:r>
              <a:rPr lang="ru-RU" dirty="0" smtClean="0"/>
              <a:t>), с помощью которого можно определить подлинность и доброкачественность растительного сырья. При заготовке лекарственного сырья необходимо учитывать правила сбора и биологические особенности растений, а также соблюдать принципы охраны природы.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работы: провести </a:t>
            </a:r>
            <a:r>
              <a:rPr lang="ru-RU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фармакогностический</a:t>
            </a: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анализ лекарственного растительного сырья, оказывающего действие на ЦНС.</a:t>
            </a:r>
            <a:endParaRPr lang="ru-RU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cvet-lip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667000"/>
            <a:ext cx="8183563" cy="2880694"/>
          </a:xfr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Салтереева Хава Р\Desktop\167996-mavr_300x2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533400"/>
            <a:ext cx="8229600" cy="58674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3657600"/>
          </a:xfrm>
        </p:spPr>
        <p:txBody>
          <a:bodyPr>
            <a:normAutofit/>
          </a:bodyPr>
          <a:lstStyle/>
          <a:p>
            <a:pPr algn="l"/>
            <a:r>
              <a:rPr lang="ru-RU" sz="36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  <a:endParaRPr lang="ru-RU" sz="3600" b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183563" cy="1295400"/>
          </a:xfrm>
        </p:spPr>
        <p:txBody>
          <a:bodyPr/>
          <a:lstStyle/>
          <a:p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 исследования: качество лекарственного сырья</a:t>
            </a:r>
            <a:endParaRPr lang="ru-RU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Салтереева Хава Р\Desktop\hqdefaul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157413"/>
            <a:ext cx="7924800" cy="40909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81000"/>
            <a:ext cx="8183880" cy="3048000"/>
          </a:xfrm>
        </p:spPr>
        <p:txBody>
          <a:bodyPr>
            <a:normAutofit/>
          </a:bodyPr>
          <a:lstStyle/>
          <a:p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 исследования</a:t>
            </a: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 макроскопические и микроскопические особенности  плодов лекарственных растений, </a:t>
            </a: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оказывающих действие на ЦНС</a:t>
            </a:r>
            <a:endParaRPr lang="ru-RU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5257800"/>
          </a:xfrm>
        </p:spPr>
        <p:txBody>
          <a:bodyPr>
            <a:normAutofit/>
          </a:bodyPr>
          <a:lstStyle/>
          <a:p>
            <a:pPr fontAlgn="base"/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работы:</a:t>
            </a:r>
            <a:b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изучить литературу по данной теме;</a:t>
            </a:r>
            <a:b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провести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фармакогностический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анализ растительного сырья;</a:t>
            </a:r>
            <a:b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дать 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характеристику 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лекарственного сырья, 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оказывающего действие на ЦНС;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lide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457200"/>
            <a:ext cx="8305800" cy="60198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Определение подлинности лекарственного растительного сырья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3400" y="2670048"/>
            <a:ext cx="8183880" cy="4187952"/>
          </a:xfrm>
        </p:spPr>
        <p:txBody>
          <a:bodyPr>
            <a:normAutofit/>
          </a:bodyPr>
          <a:lstStyle/>
          <a:p>
            <a:r>
              <a:rPr lang="ru-RU" dirty="0" smtClean="0"/>
              <a:t>Подлинность </a:t>
            </a:r>
            <a:r>
              <a:rPr lang="ru-RU" dirty="0" smtClean="0"/>
              <a:t>сырья устанавливается </a:t>
            </a:r>
            <a:r>
              <a:rPr lang="ru-RU" dirty="0" smtClean="0"/>
              <a:t>путем макроскопического и микроскопического </a:t>
            </a:r>
            <a:r>
              <a:rPr lang="ru-RU" dirty="0" smtClean="0"/>
              <a:t>анализа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83880" cy="105156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Макроскопический анализ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800600"/>
          </a:xfrm>
        </p:spPr>
        <p:txBody>
          <a:bodyPr>
            <a:normAutofit/>
          </a:bodyPr>
          <a:lstStyle/>
          <a:p>
            <a:r>
              <a:rPr lang="ru-RU" dirty="0" smtClean="0"/>
              <a:t>Макроскопический анализ состоит в определении </a:t>
            </a:r>
            <a:r>
              <a:rPr lang="ru-RU" dirty="0" smtClean="0"/>
              <a:t>морфологических </a:t>
            </a:r>
            <a:r>
              <a:rPr lang="ru-RU" dirty="0" smtClean="0"/>
              <a:t>признаков испытуемого сырья </a:t>
            </a:r>
            <a:r>
              <a:rPr lang="ru-RU" dirty="0" smtClean="0"/>
              <a:t>визуально, </a:t>
            </a:r>
            <a:r>
              <a:rPr lang="ru-RU" dirty="0" smtClean="0"/>
              <a:t>с помощью лупы (х10) или </a:t>
            </a:r>
            <a:r>
              <a:rPr lang="ru-RU" dirty="0" smtClean="0"/>
              <a:t>стереомикроскопа.</a:t>
            </a:r>
          </a:p>
          <a:p>
            <a:r>
              <a:rPr lang="ru-RU" dirty="0" smtClean="0"/>
              <a:t>Макроскопический </a:t>
            </a:r>
            <a:r>
              <a:rPr lang="ru-RU" dirty="0" smtClean="0"/>
              <a:t>анализ наиболее надежен при определении подлинности цельного сырья.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280</TotalTime>
  <Words>719</Words>
  <PresentationFormat>Экран (4:3)</PresentationFormat>
  <Paragraphs>105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Аспект</vt:lpstr>
      <vt:lpstr>Фармакогностический анализ лекарственного растительного сырья, оказывающего действие на ЦНС</vt:lpstr>
      <vt:lpstr>Введение </vt:lpstr>
      <vt:lpstr>Цель работы: провести фармакогностический анализ лекарственного растительного сырья, оказывающего действие на ЦНС.</vt:lpstr>
      <vt:lpstr>Объект исследования: качество лекарственного сырья</vt:lpstr>
      <vt:lpstr>Предмет исследования: макроскопические и микроскопические особенности  плодов лекарственных растений, оказывающих действие на ЦНС</vt:lpstr>
      <vt:lpstr>Задачи работы: изучить литературу по данной теме; провести фармакогностический анализ растительного сырья; дать характеристику лекарственного сырья, оказывающего действие на ЦНС;  </vt:lpstr>
      <vt:lpstr>Слайд 7</vt:lpstr>
      <vt:lpstr>Определение подлинности лекарственного растительного сырья</vt:lpstr>
      <vt:lpstr>Макроскопический анализ</vt:lpstr>
      <vt:lpstr>Микроскопический анализ</vt:lpstr>
      <vt:lpstr>ОПРЕДЕЛЕНИЕ ДОБРОКАЧЕСТВЕННОСТИ ЛЕКАРСТВЕННОГО РАСТИТЕЛЬНОГО СЫРЬЯ </vt:lpstr>
      <vt:lpstr>Товароведческий анализ</vt:lpstr>
      <vt:lpstr>Первый этап товароведческого анализа</vt:lpstr>
      <vt:lpstr>Второй этап товароведческого анализа</vt:lpstr>
      <vt:lpstr>Третий этап товароведческого анализа</vt:lpstr>
      <vt:lpstr>Четвертый этап товароведческого анализа</vt:lpstr>
      <vt:lpstr>Лекарственное растительное сырье, оказывающее действие на ЦНС </vt:lpstr>
      <vt:lpstr>Валериана лекарственная (Valeriana officinalis L. ). Макроскопический анализ </vt:lpstr>
      <vt:lpstr>Слайд 19</vt:lpstr>
      <vt:lpstr>Микроскопический анализ</vt:lpstr>
      <vt:lpstr>Товароведческие показатели травы валерианы</vt:lpstr>
      <vt:lpstr>Экстрактивные вещества</vt:lpstr>
      <vt:lpstr>Качественный анализ</vt:lpstr>
      <vt:lpstr>Аралия маньчжурская (Aralia mandshurica L. )</vt:lpstr>
      <vt:lpstr>Слайд 25</vt:lpstr>
      <vt:lpstr>Слайд 26</vt:lpstr>
      <vt:lpstr>Женьшень обыкновенный (Panax ginseng).</vt:lpstr>
      <vt:lpstr>Слайд 28</vt:lpstr>
      <vt:lpstr>Заключение: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SALTEREEVA KHAVA</dc:creator>
  <cp:lastModifiedBy>Салтереева Хава Р</cp:lastModifiedBy>
  <cp:revision>29</cp:revision>
  <dcterms:created xsi:type="dcterms:W3CDTF">2019-03-22T07:47:03Z</dcterms:created>
  <dcterms:modified xsi:type="dcterms:W3CDTF">2019-03-22T14:26:22Z</dcterms:modified>
</cp:coreProperties>
</file>