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6" r:id="rId4"/>
    <p:sldId id="260" r:id="rId5"/>
    <p:sldId id="258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1" autoAdjust="0"/>
    <p:restoredTop sz="94660"/>
  </p:normalViewPr>
  <p:slideViewPr>
    <p:cSldViewPr>
      <p:cViewPr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6858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Федерация психологов-консультантов России</a:t>
            </a:r>
            <a:endParaRPr lang="ru-RU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s://firebasestorage.googleapis.com/v0/b/workeduc-694f4.appspot.com/o/blog%2F6ukd7cgndiw4w6kvz8gfc6.jpeg?alt=media&amp;token=7cce8e39-8a77-46ea-b608-468f671f62f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447800"/>
            <a:ext cx="5544098" cy="3600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524000" y="0"/>
            <a:ext cx="6400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Астраханский Государственный Университет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52600" y="5257800"/>
            <a:ext cx="68746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Выполнила: Студентка ЗПО 11 </a:t>
            </a:r>
          </a:p>
          <a:p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8200" y="990600"/>
            <a:ext cx="5867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Федерация психологов-консультантов России.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71800" y="5638800"/>
            <a:ext cx="53383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https://www.b17.ru/community/fpkr</a:t>
            </a:r>
            <a:r>
              <a:rPr lang="ru-RU" b="1" u="sng" dirty="0" smtClean="0">
                <a:solidFill>
                  <a:srgbClr val="00B0F0"/>
                </a:solidFill>
              </a:rPr>
              <a:t>/</a:t>
            </a:r>
            <a:endParaRPr lang="ru-RU" b="1" u="sng" dirty="0">
              <a:solidFill>
                <a:srgbClr val="00B0F0"/>
              </a:solidFill>
            </a:endParaRPr>
          </a:p>
        </p:txBody>
      </p:sp>
      <p:pic>
        <p:nvPicPr>
          <p:cNvPr id="22530" name="Picture 2" descr="https://kartinkin.net/uploads/posts/2022-03/1648003348_29-kartinkin-net-p-ofisnie-kartinki-dlya-prezentatsii-3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2057400"/>
            <a:ext cx="5522728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2000" y="1066800"/>
            <a:ext cx="7391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-развитие теории и практики профессионального психологического консультирования (</a:t>
            </a:r>
            <a:r>
              <a:rPr lang="ru-RU" sz="24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психокоррекции</a:t>
            </a:r>
            <a:r>
              <a:rPr lang="ru-RU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психотерапии);</a:t>
            </a:r>
          </a:p>
          <a:p>
            <a:pPr algn="just"/>
            <a:r>
              <a:rPr lang="ru-RU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-поддержка научных исследований и стандартов в области психологического консультирования (</a:t>
            </a:r>
            <a:r>
              <a:rPr lang="ru-RU" sz="24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психокоррекции</a:t>
            </a:r>
            <a:r>
              <a:rPr lang="ru-RU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психотерапии).</a:t>
            </a:r>
            <a:endParaRPr lang="ru-RU" sz="2400" dirty="0">
              <a:solidFill>
                <a:schemeClr val="tx2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AutoShape 6" descr="https://www.pngkey.com/png/detail/355-3551151_share-your-requirement-with-us-marketing-plan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https://4.bp.blogspot.com/-1rVWrcJPQUs/V7WGHcUL1bI/AAAAAAAAAI8/-pPzCi1DhQQz0oO_YhaU7t3ul_scrlgwQCK4B/s1600/stock-vector-young-beautiful-elegant-politician-woman-giving-a-speech-18842646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https://4.bp.blogspot.com/-1rVWrcJPQUs/V7WGHcUL1bI/AAAAAAAAAI8/-pPzCi1DhQQz0oO_YhaU7t3ul_scrlgwQCK4B/s1600/stock-vector-young-beautiful-elegant-politician-woman-giving-a-speech-18842646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https://sun9-78.userapi.com/impg/lVfFIw3Ur1cGB18lzj2lw56-93sDXEpYxczfXg/mVfHpeaGl2A.jpg?size=1000x1080&amp;quality=96&amp;sign=292878e894a9f36251c11df9ec0124ab&amp;c_uniq_tag=4SleqQE3gpKNjOxtB4Q5dKUYYetU1C9FlSgOKg69xfI&amp;type=album"/>
          <p:cNvPicPr>
            <a:picLocks noChangeAspect="1" noChangeArrowheads="1"/>
          </p:cNvPicPr>
          <p:nvPr/>
        </p:nvPicPr>
        <p:blipFill>
          <a:blip r:embed="rId2"/>
          <a:srcRect l="4572" t="11289" r="16180" b="5456"/>
          <a:stretch>
            <a:fillRect/>
          </a:stretch>
        </p:blipFill>
        <p:spPr bwMode="auto">
          <a:xfrm>
            <a:off x="3276600" y="3352800"/>
            <a:ext cx="5486400" cy="3124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2057400" y="457200"/>
            <a:ext cx="449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Цели объединения: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2600" y="381000"/>
            <a:ext cx="5486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Федерация психологов-консультантов России включает в себя: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s://avatars.mds.yandex.net/i?id=49b9b0f32cdedf5e2542852710a95551_l-4249213-images-thumbs&amp;ref=rim&amp;n=13&amp;w=1080&amp;h=1080"/>
          <p:cNvPicPr>
            <a:picLocks noChangeAspect="1" noChangeArrowheads="1"/>
          </p:cNvPicPr>
          <p:nvPr/>
        </p:nvPicPr>
        <p:blipFill>
          <a:blip r:embed="rId2"/>
          <a:srcRect t="4559" r="8163" b="6534"/>
          <a:stretch>
            <a:fillRect/>
          </a:stretch>
        </p:blipFill>
        <p:spPr bwMode="auto">
          <a:xfrm>
            <a:off x="381000" y="3505200"/>
            <a:ext cx="3505200" cy="2971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2895600" y="1219200"/>
            <a:ext cx="3116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EEB500"/>
                </a:solidFill>
                <a:latin typeface="Times New Roman" pitchFamily="18" charset="0"/>
                <a:cs typeface="Times New Roman" pitchFamily="18" charset="0"/>
              </a:rPr>
              <a:t>Институт консультативной психологии и консалтинга</a:t>
            </a:r>
            <a:endParaRPr lang="ru-RU" b="1" dirty="0">
              <a:solidFill>
                <a:srgbClr val="EEB5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5400" y="2667000"/>
            <a:ext cx="281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EEB500"/>
                </a:solidFill>
                <a:latin typeface="Times New Roman" pitchFamily="18" charset="0"/>
                <a:cs typeface="Times New Roman" pitchFamily="18" charset="0"/>
              </a:rPr>
              <a:t>Региональные программы подготовки</a:t>
            </a:r>
            <a:endParaRPr lang="ru-RU" b="1" dirty="0">
              <a:solidFill>
                <a:srgbClr val="EEB5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86200" y="2514600"/>
            <a:ext cx="304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EEB500"/>
                </a:solidFill>
                <a:latin typeface="Times New Roman" pitchFamily="18" charset="0"/>
                <a:cs typeface="Times New Roman" pitchFamily="18" charset="0"/>
              </a:rPr>
              <a:t>Издание журнала «Психологическое консультирование </a:t>
            </a:r>
            <a:r>
              <a:rPr lang="ru-RU" b="1" dirty="0" err="1" smtClean="0">
                <a:solidFill>
                  <a:srgbClr val="EEB500"/>
                </a:solidFill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b="1" dirty="0" smtClean="0">
                <a:solidFill>
                  <a:srgbClr val="EEB5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dirty="0">
              <a:solidFill>
                <a:srgbClr val="EEB5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9600" y="2209800"/>
            <a:ext cx="1712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solidFill>
                  <a:srgbClr val="EEB500"/>
                </a:solidFill>
                <a:latin typeface="Times New Roman" pitchFamily="18" charset="0"/>
                <a:cs typeface="Times New Roman" pitchFamily="18" charset="0"/>
              </a:rPr>
              <a:t>Видеопроекты</a:t>
            </a:r>
            <a:endParaRPr lang="ru-RU" b="1" dirty="0">
              <a:solidFill>
                <a:srgbClr val="EEB5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81800" y="2057400"/>
            <a:ext cx="2057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EEB500"/>
                </a:solidFill>
                <a:latin typeface="Times New Roman" pitchFamily="18" charset="0"/>
                <a:cs typeface="Times New Roman" pitchFamily="18" charset="0"/>
              </a:rPr>
              <a:t>Тренинги и курсы повышения квалификации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1905000" y="1676400"/>
            <a:ext cx="914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2590800" y="20574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</p:cNvCxnSpPr>
          <p:nvPr/>
        </p:nvCxnSpPr>
        <p:spPr>
          <a:xfrm rot="16200000" flipH="1">
            <a:off x="4378933" y="1940532"/>
            <a:ext cx="649069" cy="499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096000" y="1447800"/>
            <a:ext cx="990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676400" y="533400"/>
            <a:ext cx="563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аправления деятельности: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57200" y="1066800"/>
            <a:ext cx="8001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-распространение информации, установление критериев оценки практической деятельности психологов-консультантов и контроль за их соблюдением;</a:t>
            </a:r>
          </a:p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-представительство в государственных учреждениях и связи с общественностью в целях продвижения научных и творческих работ по психологическому консультированию на отечественных и международных конференциях, симпозиумах, семинарах и съездах;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57200" y="609600"/>
            <a:ext cx="8382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-научные исследования и разработки в области психологического консультирования, в т.ч. изучение общественного мнения, отношения потребителей и провайдеров консультативных услуг;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-разработка, утверждение и реализация стандартов профессиональной подготовки, переподготовки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супервизия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области психологического консультирования;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-установление контактов и сотрудничество с государственными и негосударственными российскими и международными организациями, обществами психологического консультирования и других консультативно-психотерапевтических направлений;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609600"/>
            <a:ext cx="8001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-издание книг, брошюр, буклетов, журналов и аналогичных публикаций в области психологического консультирования (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психокоррекции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психотерапии) и их распространение;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-предоставление консультативных, социальных услуг с целью экспериментальной проверки эффективности психологического консультирования и психотерапии;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-разработка программного обеспечения для психологов-консультантов и обучающих организаций, а также консультирование в этой области;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s://static.tildacdn.com/tild3537-3666-4335-b433-343332643035/collaboration-clipa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505200"/>
            <a:ext cx="7924800" cy="288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533400"/>
            <a:ext cx="81534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EEB500"/>
                </a:solidFill>
                <a:latin typeface="Times New Roman" pitchFamily="18" charset="0"/>
                <a:cs typeface="Times New Roman" pitchFamily="18" charset="0"/>
              </a:rPr>
              <a:t>Партнеры Федерации:</a:t>
            </a:r>
          </a:p>
          <a:p>
            <a:pPr algn="just"/>
            <a:endParaRPr lang="ru-RU" sz="20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Московский институт консультативной психологии и консалтинга (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ФПК-Институт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Московский городской психолого-педагогический университет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Московская служба психологической помощи населению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Московский дом общественных организаций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Интернет-портал «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Профессионалы.ру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17410" name="Picture 2" descr="https://i.pinimg.com/originals/78/4e/19/784e19cfdcd14f2a313b7f2307e52f97.jpg"/>
          <p:cNvPicPr>
            <a:picLocks noChangeAspect="1" noChangeArrowheads="1"/>
          </p:cNvPicPr>
          <p:nvPr/>
        </p:nvPicPr>
        <p:blipFill>
          <a:blip r:embed="rId2"/>
          <a:srcRect l="11111" r="12698"/>
          <a:stretch>
            <a:fillRect/>
          </a:stretch>
        </p:blipFill>
        <p:spPr bwMode="auto">
          <a:xfrm>
            <a:off x="4343400" y="3124200"/>
            <a:ext cx="4419600" cy="341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kartinkin.net/uploads/posts/2022-03/1648003337_55-kartinkin-net-p-ofisnie-kartinki-dlya-prezentatsii-62.jpg"/>
          <p:cNvPicPr>
            <a:picLocks noChangeAspect="1" noChangeArrowheads="1"/>
          </p:cNvPicPr>
          <p:nvPr/>
        </p:nvPicPr>
        <p:blipFill>
          <a:blip r:embed="rId2"/>
          <a:srcRect t="12935" b="14157"/>
          <a:stretch>
            <a:fillRect/>
          </a:stretch>
        </p:blipFill>
        <p:spPr bwMode="auto">
          <a:xfrm>
            <a:off x="1295400" y="1447800"/>
            <a:ext cx="6632400" cy="47244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47800" y="685800"/>
            <a:ext cx="64668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81</TotalTime>
  <Words>278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SALTEREEVA KHAVA</dc:creator>
  <cp:lastModifiedBy>HP</cp:lastModifiedBy>
  <cp:revision>11</cp:revision>
  <dcterms:created xsi:type="dcterms:W3CDTF">2023-02-28T19:10:14Z</dcterms:created>
  <dcterms:modified xsi:type="dcterms:W3CDTF">2023-04-08T10:14:31Z</dcterms:modified>
</cp:coreProperties>
</file>