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7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EBA4EED-28FB-4310-8E58-60D7E8E5A9E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184310-ADA0-42CA-8BC3-D23D4EF0B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Хронические </a:t>
            </a:r>
            <a:r>
              <a:rPr lang="ru-RU" dirty="0" err="1" smtClean="0"/>
              <a:t>лимфопролиферативные</a:t>
            </a:r>
            <a:r>
              <a:rPr lang="ru-RU" dirty="0" smtClean="0"/>
              <a:t> заболевания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Лечение</a:t>
            </a: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400600"/>
          </a:xfrm>
        </p:spPr>
        <p:txBody>
          <a:bodyPr>
            <a:normAutofit fontScale="85000" lnSpcReduction="20000"/>
          </a:bodyPr>
          <a:lstStyle/>
          <a:p>
            <a:pPr marL="550926" indent="-514350">
              <a:buAutoNum type="arabicPeriod"/>
            </a:pPr>
            <a:r>
              <a:rPr lang="ru-RU" dirty="0" err="1" smtClean="0"/>
              <a:t>Полихимиотерапия</a:t>
            </a:r>
            <a:endParaRPr lang="ru-RU" dirty="0" smtClean="0"/>
          </a:p>
          <a:p>
            <a:pPr marL="550926" indent="-514350">
              <a:buAutoNum type="arabicPeriod"/>
            </a:pPr>
            <a:r>
              <a:rPr lang="ru-RU" dirty="0" smtClean="0"/>
              <a:t>Лучевая терапия</a:t>
            </a:r>
          </a:p>
          <a:p>
            <a:pPr marL="550926" indent="-514350">
              <a:buAutoNum type="arabicPeriod"/>
            </a:pPr>
            <a:r>
              <a:rPr lang="ru-RU" dirty="0" err="1" smtClean="0"/>
              <a:t>Цитостатики:циклофосфан</a:t>
            </a:r>
            <a:r>
              <a:rPr lang="ru-RU" dirty="0" smtClean="0"/>
              <a:t>, </a:t>
            </a:r>
            <a:r>
              <a:rPr lang="ru-RU" dirty="0" err="1" smtClean="0"/>
              <a:t>рубомицин</a:t>
            </a:r>
            <a:r>
              <a:rPr lang="ru-RU" dirty="0" smtClean="0"/>
              <a:t>, </a:t>
            </a:r>
            <a:r>
              <a:rPr lang="ru-RU" dirty="0" err="1" smtClean="0"/>
              <a:t>винкристин</a:t>
            </a:r>
            <a:r>
              <a:rPr lang="ru-RU" dirty="0" smtClean="0"/>
              <a:t>, </a:t>
            </a:r>
            <a:r>
              <a:rPr lang="ru-RU" dirty="0" err="1" smtClean="0"/>
              <a:t>преднизолон</a:t>
            </a:r>
            <a:r>
              <a:rPr lang="ru-RU" dirty="0" smtClean="0"/>
              <a:t> (программа CHOP) и некоторые другие препараты.</a:t>
            </a:r>
          </a:p>
          <a:p>
            <a:pPr marL="550926" indent="-514350">
              <a:buNone/>
            </a:pPr>
            <a:r>
              <a:rPr lang="ru-RU" dirty="0" smtClean="0"/>
              <a:t>При отсутствии </a:t>
            </a:r>
            <a:r>
              <a:rPr lang="ru-RU" dirty="0" err="1" smtClean="0"/>
              <a:t>лейкемизации</a:t>
            </a:r>
            <a:r>
              <a:rPr lang="ru-RU" dirty="0" smtClean="0"/>
              <a:t> заболевания проводится: интенсивная химиотерапия с последующей трансплантацией </a:t>
            </a:r>
            <a:r>
              <a:rPr lang="ru-RU" dirty="0" err="1" smtClean="0"/>
              <a:t>аутологичного</a:t>
            </a:r>
            <a:r>
              <a:rPr lang="ru-RU" dirty="0" smtClean="0"/>
              <a:t> костного мозга, заготовленного у больного до проведения интенсивного лечения. </a:t>
            </a:r>
          </a:p>
          <a:p>
            <a:pPr marL="550926" indent="-514350">
              <a:buNone/>
            </a:pPr>
            <a:r>
              <a:rPr lang="ru-RU" dirty="0" smtClean="0"/>
              <a:t>Кроме аутотрансплантации, при наличии соответствующих условий, для лечения </a:t>
            </a:r>
            <a:r>
              <a:rPr lang="ru-RU" dirty="0" err="1" smtClean="0"/>
              <a:t>лимфом</a:t>
            </a:r>
            <a:r>
              <a:rPr lang="ru-RU" dirty="0" smtClean="0"/>
              <a:t> применяется </a:t>
            </a:r>
            <a:r>
              <a:rPr lang="ru-RU" dirty="0" err="1" smtClean="0"/>
              <a:t>аллогенная</a:t>
            </a:r>
            <a:r>
              <a:rPr lang="ru-RU" dirty="0" smtClean="0"/>
              <a:t> трансплантация костного мозга.</a:t>
            </a:r>
          </a:p>
          <a:p>
            <a:pPr marL="550926" indent="-51435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Хронический </a:t>
            </a:r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лимфолейкоз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</a:t>
            </a:r>
            <a:r>
              <a:rPr lang="ru-RU" sz="1800" dirty="0" smtClean="0"/>
              <a:t>это злокачественная опухоль системы крови , состоящая из лимфоцитов.</a:t>
            </a:r>
          </a:p>
          <a:p>
            <a:pPr>
              <a:buNone/>
            </a:pPr>
            <a:r>
              <a:rPr lang="ru-RU" sz="1800" dirty="0" smtClean="0"/>
              <a:t>Симптомы: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</a:rPr>
              <a:t>1. Гиперпластический или пролиферативный(рост опухоли</a:t>
            </a:r>
            <a:r>
              <a:rPr lang="ru-RU" sz="1800" dirty="0" smtClean="0"/>
              <a:t>)</a:t>
            </a:r>
          </a:p>
          <a:p>
            <a:pPr>
              <a:buFontTx/>
              <a:buChar char="-"/>
            </a:pPr>
            <a:r>
              <a:rPr lang="ru-RU" sz="1800" dirty="0" smtClean="0"/>
              <a:t>Увеличение </a:t>
            </a:r>
            <a:r>
              <a:rPr lang="ru-RU" sz="1800" dirty="0" err="1" smtClean="0"/>
              <a:t>лимфоузлов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smtClean="0"/>
              <a:t>Боль и тяжесть в левом подреберье</a:t>
            </a:r>
          </a:p>
          <a:p>
            <a:pPr>
              <a:buFontTx/>
              <a:buChar char="-"/>
            </a:pPr>
            <a:r>
              <a:rPr lang="ru-RU" sz="1800" dirty="0" smtClean="0"/>
              <a:t>Отёки шеи </a:t>
            </a:r>
            <a:r>
              <a:rPr lang="ru-RU" sz="1800" dirty="0" err="1" smtClean="0"/>
              <a:t>лица,рук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</a:rPr>
              <a:t>2. Интоксикационный</a:t>
            </a:r>
          </a:p>
          <a:p>
            <a:pPr>
              <a:buFontTx/>
              <a:buChar char="-"/>
            </a:pPr>
            <a:r>
              <a:rPr lang="ru-RU" sz="1800" dirty="0" err="1" smtClean="0"/>
              <a:t>общ.слабость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smtClean="0"/>
              <a:t>утомляемость</a:t>
            </a:r>
          </a:p>
          <a:p>
            <a:pPr>
              <a:buFontTx/>
              <a:buChar char="-"/>
            </a:pPr>
            <a:r>
              <a:rPr lang="ru-RU" sz="1800" dirty="0" smtClean="0"/>
              <a:t>снижение массы тела</a:t>
            </a:r>
          </a:p>
          <a:p>
            <a:pPr>
              <a:buFontTx/>
              <a:buChar char="-"/>
            </a:pPr>
            <a:r>
              <a:rPr lang="ru-RU" sz="1800" dirty="0" smtClean="0"/>
              <a:t>потливость</a:t>
            </a:r>
          </a:p>
          <a:p>
            <a:pPr>
              <a:buFontTx/>
              <a:buChar char="-"/>
            </a:pPr>
            <a:r>
              <a:rPr lang="ru-RU" sz="1800" dirty="0" smtClean="0"/>
              <a:t>повышение температуры тела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</a:rPr>
              <a:t>3. Анемический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-обморочные состояния</a:t>
            </a:r>
          </a:p>
          <a:p>
            <a:pPr>
              <a:buNone/>
            </a:pPr>
            <a:r>
              <a:rPr lang="ru-RU" sz="1800" dirty="0" smtClean="0"/>
              <a:t>-шум в </a:t>
            </a:r>
            <a:r>
              <a:rPr lang="ru-RU" sz="1800" dirty="0" err="1" smtClean="0"/>
              <a:t>ушах,мелькание</a:t>
            </a:r>
            <a:r>
              <a:rPr lang="ru-RU" sz="1800" dirty="0" smtClean="0"/>
              <a:t> «мушек» перед глазами</a:t>
            </a:r>
          </a:p>
          <a:p>
            <a:pPr>
              <a:buNone/>
            </a:pPr>
            <a:r>
              <a:rPr lang="ru-RU" sz="1800" dirty="0" smtClean="0"/>
              <a:t>-одышка и сердцебиение при незначительной нагрузке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</a:rPr>
              <a:t>4. </a:t>
            </a:r>
            <a:r>
              <a:rPr lang="ru-RU" sz="1800" dirty="0" err="1" smtClean="0">
                <a:solidFill>
                  <a:schemeClr val="accent2"/>
                </a:solidFill>
              </a:rPr>
              <a:t>Гемморагический</a:t>
            </a:r>
            <a:r>
              <a:rPr lang="ru-RU" sz="1800" dirty="0" smtClean="0">
                <a:solidFill>
                  <a:schemeClr val="accent2"/>
                </a:solidFill>
              </a:rPr>
              <a:t> (слабо выражен)</a:t>
            </a:r>
          </a:p>
          <a:p>
            <a:pPr>
              <a:buNone/>
            </a:pPr>
            <a:r>
              <a:rPr lang="ru-RU" sz="1800" dirty="0" smtClean="0"/>
              <a:t>-Возможны </a:t>
            </a:r>
            <a:r>
              <a:rPr lang="ru-RU" sz="1800" dirty="0" err="1" smtClean="0"/>
              <a:t>десневые,носовые,маточные</a:t>
            </a:r>
            <a:r>
              <a:rPr lang="ru-RU" sz="1800" dirty="0" smtClean="0"/>
              <a:t> кровотечения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/>
                </a:solidFill>
              </a:rPr>
              <a:t>5.Иммунодефицитный (синдром инфекционных осложнений)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Больной с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хр.лимфолейкозом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202_prizna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340768"/>
            <a:ext cx="5040560" cy="511256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5892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-Слабость</a:t>
            </a:r>
          </a:p>
          <a:p>
            <a:pPr>
              <a:buNone/>
            </a:pPr>
            <a:r>
              <a:rPr lang="ru-RU" dirty="0" smtClean="0"/>
              <a:t>-Увеличение лимфатических узлов</a:t>
            </a:r>
          </a:p>
          <a:p>
            <a:pPr>
              <a:buNone/>
            </a:pPr>
            <a:r>
              <a:rPr lang="ru-RU" dirty="0" smtClean="0"/>
              <a:t>-тяжесть в животе(в левом подреберье)</a:t>
            </a:r>
          </a:p>
          <a:p>
            <a:pPr>
              <a:buNone/>
            </a:pPr>
            <a:r>
              <a:rPr lang="ru-RU" dirty="0" smtClean="0"/>
              <a:t>-склонность к инфекциям</a:t>
            </a:r>
          </a:p>
          <a:p>
            <a:pPr>
              <a:buNone/>
            </a:pPr>
            <a:r>
              <a:rPr lang="ru-RU" dirty="0" smtClean="0"/>
              <a:t>-потливость</a:t>
            </a:r>
          </a:p>
          <a:p>
            <a:pPr>
              <a:buNone/>
            </a:pPr>
            <a:r>
              <a:rPr lang="ru-RU" dirty="0" smtClean="0"/>
              <a:t>-снижение массы тела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Формы </a:t>
            </a:r>
            <a:r>
              <a:rPr lang="ru-RU" dirty="0" err="1" smtClean="0"/>
              <a:t>хр.лимфолейкоза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352928" cy="55446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*</a:t>
            </a:r>
            <a:r>
              <a:rPr lang="ru-RU" dirty="0" smtClean="0">
                <a:solidFill>
                  <a:schemeClr val="accent2"/>
                </a:solidFill>
              </a:rPr>
              <a:t>Доброкачественная</a:t>
            </a:r>
            <a:r>
              <a:rPr lang="ru-RU" dirty="0" smtClean="0"/>
              <a:t> (медленное увеличение </a:t>
            </a:r>
            <a:r>
              <a:rPr lang="ru-RU" dirty="0" err="1" smtClean="0"/>
              <a:t>лимфоузлов</a:t>
            </a:r>
            <a:r>
              <a:rPr lang="ru-RU" dirty="0" smtClean="0"/>
              <a:t> и селезёнки)</a:t>
            </a:r>
          </a:p>
          <a:p>
            <a:r>
              <a:rPr lang="ru-RU" dirty="0" smtClean="0"/>
              <a:t>*</a:t>
            </a:r>
            <a:r>
              <a:rPr lang="ru-RU" dirty="0" smtClean="0">
                <a:solidFill>
                  <a:schemeClr val="accent2"/>
                </a:solidFill>
              </a:rPr>
              <a:t>Прогрессирующая</a:t>
            </a:r>
            <a:r>
              <a:rPr lang="ru-RU" dirty="0" smtClean="0"/>
              <a:t>(лейкоцитоз и размеры </a:t>
            </a:r>
            <a:r>
              <a:rPr lang="ru-RU" dirty="0" err="1" smtClean="0"/>
              <a:t>лимфоузлов</a:t>
            </a:r>
            <a:r>
              <a:rPr lang="ru-RU" dirty="0" smtClean="0"/>
              <a:t> и селезёнки увеличиваются быстрее).</a:t>
            </a:r>
          </a:p>
          <a:p>
            <a:r>
              <a:rPr lang="ru-RU" dirty="0" smtClean="0"/>
              <a:t>*</a:t>
            </a:r>
            <a:r>
              <a:rPr lang="ru-RU" dirty="0" smtClean="0">
                <a:solidFill>
                  <a:schemeClr val="accent2"/>
                </a:solidFill>
              </a:rPr>
              <a:t>Опухолевая</a:t>
            </a:r>
          </a:p>
          <a:p>
            <a:r>
              <a:rPr lang="ru-RU" dirty="0" smtClean="0"/>
              <a:t>*</a:t>
            </a:r>
            <a:r>
              <a:rPr lang="ru-RU" dirty="0" err="1" smtClean="0">
                <a:solidFill>
                  <a:schemeClr val="accent2"/>
                </a:solidFill>
              </a:rPr>
              <a:t>Спленомегалическая</a:t>
            </a:r>
            <a:endParaRPr lang="ru-RU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*</a:t>
            </a:r>
            <a:r>
              <a:rPr lang="ru-RU" dirty="0" smtClean="0">
                <a:solidFill>
                  <a:schemeClr val="accent2"/>
                </a:solidFill>
              </a:rPr>
              <a:t>Костномозговая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*</a:t>
            </a:r>
            <a:r>
              <a:rPr lang="ru-RU" dirty="0" err="1" smtClean="0">
                <a:solidFill>
                  <a:schemeClr val="accent2"/>
                </a:solidFill>
              </a:rPr>
              <a:t>Хр.лимфолейкоз,осложнённый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цитолитическим</a:t>
            </a:r>
            <a:r>
              <a:rPr lang="ru-RU" dirty="0" smtClean="0">
                <a:solidFill>
                  <a:schemeClr val="accent2"/>
                </a:solidFill>
              </a:rPr>
              <a:t> синдромом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*</a:t>
            </a:r>
            <a:r>
              <a:rPr lang="ru-RU" dirty="0" err="1" smtClean="0">
                <a:solidFill>
                  <a:schemeClr val="accent2"/>
                </a:solidFill>
              </a:rPr>
              <a:t>Хр.лимфолейкоз,протекающий</a:t>
            </a:r>
            <a:r>
              <a:rPr lang="ru-RU" dirty="0" smtClean="0">
                <a:solidFill>
                  <a:schemeClr val="accent2"/>
                </a:solidFill>
              </a:rPr>
              <a:t> с </a:t>
            </a:r>
            <a:r>
              <a:rPr lang="ru-RU" dirty="0" err="1" smtClean="0">
                <a:solidFill>
                  <a:schemeClr val="accent2"/>
                </a:solidFill>
              </a:rPr>
              <a:t>парапротеинемией</a:t>
            </a:r>
            <a:endParaRPr lang="ru-RU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*</a:t>
            </a:r>
            <a:r>
              <a:rPr lang="ru-RU" dirty="0" err="1" smtClean="0">
                <a:solidFill>
                  <a:schemeClr val="accent2"/>
                </a:solidFill>
              </a:rPr>
              <a:t>Волосатоклеточный</a:t>
            </a:r>
            <a:r>
              <a:rPr lang="ru-RU" dirty="0" smtClean="0">
                <a:solidFill>
                  <a:schemeClr val="accent2"/>
                </a:solidFill>
              </a:rPr>
              <a:t> лейкоз</a:t>
            </a:r>
          </a:p>
          <a:p>
            <a:r>
              <a:rPr lang="ru-RU" dirty="0" smtClean="0"/>
              <a:t>* </a:t>
            </a:r>
            <a:r>
              <a:rPr lang="ru-RU" dirty="0" smtClean="0">
                <a:solidFill>
                  <a:schemeClr val="accent2"/>
                </a:solidFill>
              </a:rPr>
              <a:t>Т-форма</a:t>
            </a:r>
            <a:r>
              <a:rPr lang="ru-RU" dirty="0" smtClean="0"/>
              <a:t>( встречается в Японии, в молодом </a:t>
            </a:r>
            <a:r>
              <a:rPr lang="ru-RU" dirty="0" err="1" smtClean="0"/>
              <a:t>возрасте,поражается</a:t>
            </a:r>
            <a:r>
              <a:rPr lang="ru-RU" dirty="0" smtClean="0"/>
              <a:t> кожа)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182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Стадии: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1.Начальная</a:t>
            </a:r>
            <a:br>
              <a:rPr lang="ru-RU" dirty="0" smtClean="0"/>
            </a:br>
            <a:r>
              <a:rPr lang="ru-RU" dirty="0" smtClean="0"/>
              <a:t>2Развёрнутая</a:t>
            </a:r>
            <a:br>
              <a:rPr lang="ru-RU" dirty="0" smtClean="0"/>
            </a:br>
            <a:r>
              <a:rPr lang="ru-RU" dirty="0" smtClean="0"/>
              <a:t>3.Терминальная</a:t>
            </a:r>
            <a:endParaRPr lang="ru-RU" dirty="0"/>
          </a:p>
        </p:txBody>
      </p:sp>
      <p:pic>
        <p:nvPicPr>
          <p:cNvPr id="4" name="Содержимое 3" descr="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3501008"/>
            <a:ext cx="7416824" cy="316835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>
                <a:solidFill>
                  <a:schemeClr val="accent2"/>
                </a:solidFill>
              </a:rPr>
              <a:t>          Диагностика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492941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ОАК:</a:t>
            </a:r>
          </a:p>
          <a:p>
            <a:r>
              <a:rPr lang="ru-RU" dirty="0" smtClean="0"/>
              <a:t>-повышенный уровень лимфоцитов</a:t>
            </a:r>
          </a:p>
          <a:p>
            <a:r>
              <a:rPr lang="ru-RU" dirty="0" smtClean="0"/>
              <a:t>-тени </a:t>
            </a:r>
            <a:r>
              <a:rPr lang="ru-RU" dirty="0" err="1" smtClean="0"/>
              <a:t>Боткина-Гумпрехта</a:t>
            </a:r>
            <a:r>
              <a:rPr lang="ru-RU" dirty="0" smtClean="0"/>
              <a:t>(ядра раздавленных стеклом лимфоцитов)</a:t>
            </a:r>
          </a:p>
          <a:p>
            <a:r>
              <a:rPr lang="ru-RU" dirty="0" smtClean="0"/>
              <a:t>-кол-во тромбоцитов </a:t>
            </a:r>
            <a:r>
              <a:rPr lang="ru-RU" dirty="0" err="1" smtClean="0"/>
              <a:t>норм.или</a:t>
            </a:r>
            <a:r>
              <a:rPr lang="ru-RU" dirty="0" smtClean="0"/>
              <a:t> снижено</a:t>
            </a:r>
          </a:p>
          <a:p>
            <a:r>
              <a:rPr lang="ru-RU" dirty="0" smtClean="0"/>
              <a:t>-Пункция костного мозга(оценить кроветворение)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Трепанобиопсия</a:t>
            </a:r>
            <a:r>
              <a:rPr lang="ru-RU" dirty="0" smtClean="0"/>
              <a:t> крыла </a:t>
            </a:r>
            <a:r>
              <a:rPr lang="ru-RU" dirty="0" err="1" smtClean="0"/>
              <a:t>подвздощной</a:t>
            </a:r>
            <a:r>
              <a:rPr lang="ru-RU" dirty="0" smtClean="0"/>
              <a:t> кости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65293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>
                <a:solidFill>
                  <a:schemeClr val="accent2"/>
                </a:solidFill>
              </a:rPr>
              <a:t>             Лечение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-Трансплантация костного мозга</a:t>
            </a:r>
          </a:p>
          <a:p>
            <a:r>
              <a:rPr lang="ru-RU" dirty="0" smtClean="0"/>
              <a:t>-Химиотерапия: </a:t>
            </a:r>
            <a:r>
              <a:rPr lang="ru-RU" dirty="0" err="1" smtClean="0"/>
              <a:t>цитостатики</a:t>
            </a:r>
            <a:endParaRPr lang="ru-RU" dirty="0" smtClean="0"/>
          </a:p>
          <a:p>
            <a:r>
              <a:rPr lang="ru-RU" dirty="0" smtClean="0"/>
              <a:t>-Применение </a:t>
            </a:r>
            <a:r>
              <a:rPr lang="ru-RU" dirty="0" err="1" smtClean="0"/>
              <a:t>моноклональных</a:t>
            </a:r>
            <a:r>
              <a:rPr lang="ru-RU" dirty="0" smtClean="0"/>
              <a:t> АТ </a:t>
            </a:r>
          </a:p>
          <a:p>
            <a:r>
              <a:rPr lang="ru-RU" dirty="0" smtClean="0"/>
              <a:t>-Интерфероны</a:t>
            </a:r>
          </a:p>
          <a:p>
            <a:r>
              <a:rPr lang="ru-RU" dirty="0" smtClean="0"/>
              <a:t>-Лучевая терапия</a:t>
            </a:r>
          </a:p>
          <a:p>
            <a:r>
              <a:rPr lang="ru-RU" dirty="0" smtClean="0"/>
              <a:t>-Хирургическое удаление </a:t>
            </a:r>
            <a:r>
              <a:rPr lang="ru-RU" dirty="0" err="1" smtClean="0"/>
              <a:t>лимфоузлов</a:t>
            </a:r>
            <a:r>
              <a:rPr lang="ru-RU" dirty="0" smtClean="0"/>
              <a:t> и </a:t>
            </a:r>
            <a:r>
              <a:rPr lang="ru-RU" dirty="0" err="1" smtClean="0"/>
              <a:t>селезёки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 err="1" smtClean="0"/>
              <a:t>Переливаие</a:t>
            </a:r>
            <a:r>
              <a:rPr lang="ru-RU" dirty="0" smtClean="0"/>
              <a:t> </a:t>
            </a:r>
            <a:r>
              <a:rPr lang="ru-RU" dirty="0" err="1" smtClean="0"/>
              <a:t>эритроцитарной</a:t>
            </a:r>
            <a:r>
              <a:rPr lang="ru-RU" dirty="0" smtClean="0"/>
              <a:t> массы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904656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Лимфогранулематоз</a:t>
            </a:r>
            <a:r>
              <a:rPr lang="ru-RU" dirty="0" smtClean="0"/>
              <a:t> (болезнь </a:t>
            </a:r>
            <a:r>
              <a:rPr lang="ru-RU" dirty="0" err="1" smtClean="0"/>
              <a:t>Ходжкина</a:t>
            </a:r>
            <a:r>
              <a:rPr lang="ru-RU" dirty="0" smtClean="0"/>
              <a:t>)-это злокачественное заболевание </a:t>
            </a:r>
            <a:r>
              <a:rPr lang="ru-RU" dirty="0" err="1" smtClean="0"/>
              <a:t>лимфойдной</a:t>
            </a:r>
            <a:r>
              <a:rPr lang="ru-RU" dirty="0" smtClean="0"/>
              <a:t> </a:t>
            </a:r>
            <a:r>
              <a:rPr lang="ru-RU" dirty="0" err="1" smtClean="0"/>
              <a:t>ткани,характерным</a:t>
            </a:r>
            <a:r>
              <a:rPr lang="ru-RU" dirty="0" smtClean="0"/>
              <a:t> признаком которого является наличие гигантских клеток </a:t>
            </a:r>
            <a:r>
              <a:rPr lang="ru-RU" dirty="0" err="1" smtClean="0"/>
              <a:t>Рид-Березовксого-Штернберга,обнаруживаемых</a:t>
            </a:r>
            <a:r>
              <a:rPr lang="ru-RU" dirty="0" smtClean="0"/>
              <a:t> при микроскопии поражённых </a:t>
            </a:r>
            <a:r>
              <a:rPr lang="ru-RU" dirty="0" err="1" smtClean="0"/>
              <a:t>лимфоузлов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dirty="0" smtClean="0">
                <a:solidFill>
                  <a:schemeClr val="accent2"/>
                </a:solidFill>
              </a:rPr>
              <a:t>Клиника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280920" cy="5256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-Увеличение шейных и надключичных </a:t>
            </a:r>
            <a:r>
              <a:rPr lang="ru-RU" dirty="0" err="1" smtClean="0"/>
              <a:t>лимфоузлов</a:t>
            </a:r>
            <a:r>
              <a:rPr lang="ru-RU" dirty="0" smtClean="0"/>
              <a:t>. Л/узлы безболезненны и эластичны.</a:t>
            </a:r>
          </a:p>
          <a:p>
            <a:pPr>
              <a:buNone/>
            </a:pPr>
            <a:r>
              <a:rPr lang="ru-RU" dirty="0" smtClean="0"/>
              <a:t>-Затрудненное дыхание или кашель(вследствие давления на бронхи и лёгкие)</a:t>
            </a:r>
          </a:p>
          <a:p>
            <a:pPr>
              <a:buNone/>
            </a:pPr>
            <a:r>
              <a:rPr lang="ru-RU" dirty="0" smtClean="0"/>
              <a:t>Общие симптомы:</a:t>
            </a:r>
          </a:p>
          <a:p>
            <a:pPr>
              <a:buNone/>
            </a:pPr>
            <a:r>
              <a:rPr lang="ru-RU" dirty="0" smtClean="0"/>
              <a:t>-температура</a:t>
            </a:r>
          </a:p>
          <a:p>
            <a:pPr>
              <a:buNone/>
            </a:pPr>
            <a:r>
              <a:rPr lang="ru-RU" dirty="0" smtClean="0"/>
              <a:t>-ночной проливной пот</a:t>
            </a:r>
          </a:p>
          <a:p>
            <a:pPr>
              <a:buNone/>
            </a:pPr>
            <a:r>
              <a:rPr lang="ru-RU" dirty="0" smtClean="0"/>
              <a:t>-потеря веса и аппетита</a:t>
            </a:r>
          </a:p>
          <a:p>
            <a:pPr>
              <a:buNone/>
            </a:pPr>
            <a:r>
              <a:rPr lang="ru-RU" dirty="0" smtClean="0"/>
              <a:t>-возможен </a:t>
            </a:r>
            <a:r>
              <a:rPr lang="ru-RU" dirty="0" err="1" smtClean="0"/>
              <a:t>генерализованный</a:t>
            </a:r>
            <a:r>
              <a:rPr lang="ru-RU" dirty="0" smtClean="0"/>
              <a:t> зуд и боль в поражённом л/у.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147248" cy="5865515"/>
          </a:xfrm>
        </p:spPr>
        <p:txBody>
          <a:bodyPr/>
          <a:lstStyle/>
          <a:p>
            <a:pPr algn="ctr"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Лимфопролиферативные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заболевания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это опухоли лимфатической </a:t>
            </a:r>
            <a:r>
              <a:rPr lang="ru-RU" dirty="0" err="1" smtClean="0"/>
              <a:t>системы,происходящие</a:t>
            </a:r>
            <a:r>
              <a:rPr lang="ru-RU" dirty="0" smtClean="0"/>
              <a:t> из Т- и В-лимфоцитов.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548680"/>
            <a:ext cx="4896544" cy="5616624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Поражаются: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280920" cy="3528392"/>
          </a:xfrm>
        </p:spPr>
        <p:txBody>
          <a:bodyPr/>
          <a:lstStyle/>
          <a:p>
            <a:r>
              <a:rPr lang="ru-RU" dirty="0" smtClean="0"/>
              <a:t>1.Л/у средостения 45% случаев</a:t>
            </a:r>
          </a:p>
          <a:p>
            <a:r>
              <a:rPr lang="ru-RU" dirty="0" smtClean="0"/>
              <a:t>2.Селезёнка в 35%</a:t>
            </a:r>
          </a:p>
          <a:p>
            <a:r>
              <a:rPr lang="ru-RU" dirty="0" smtClean="0"/>
              <a:t>3.Печень </a:t>
            </a:r>
            <a:r>
              <a:rPr lang="ru-RU" dirty="0" smtClean="0"/>
              <a:t>5%</a:t>
            </a:r>
            <a:endParaRPr lang="ru-RU" dirty="0" smtClean="0"/>
          </a:p>
          <a:p>
            <a:r>
              <a:rPr lang="ru-RU" dirty="0" smtClean="0"/>
              <a:t>4.Лёгкие 10-15%</a:t>
            </a:r>
          </a:p>
          <a:p>
            <a:r>
              <a:rPr lang="ru-RU" dirty="0" smtClean="0"/>
              <a:t>5.Костный мозг 25-45% в 4стадии</a:t>
            </a:r>
          </a:p>
          <a:p>
            <a:r>
              <a:rPr lang="ru-RU" dirty="0" smtClean="0"/>
              <a:t>6.Почки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</a:t>
            </a:r>
            <a:r>
              <a:rPr lang="ru-RU" dirty="0" smtClean="0">
                <a:solidFill>
                  <a:schemeClr val="accent2"/>
                </a:solidFill>
              </a:rPr>
              <a:t>Диагностика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3285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Основной критерий- обнаружение гигантских клеток Березовского в </a:t>
            </a:r>
            <a:r>
              <a:rPr lang="ru-RU" dirty="0" err="1" smtClean="0"/>
              <a:t>биоптате</a:t>
            </a:r>
            <a:r>
              <a:rPr lang="ru-RU" dirty="0" smtClean="0"/>
              <a:t> из л/уз.</a:t>
            </a:r>
          </a:p>
          <a:p>
            <a:r>
              <a:rPr lang="ru-RU" dirty="0" smtClean="0"/>
              <a:t>Хирургическая биопсия</a:t>
            </a:r>
          </a:p>
          <a:p>
            <a:r>
              <a:rPr lang="ru-RU" dirty="0" smtClean="0"/>
              <a:t>Оценка </a:t>
            </a:r>
            <a:r>
              <a:rPr lang="ru-RU" dirty="0" err="1" smtClean="0"/>
              <a:t>лимфаденопатии</a:t>
            </a:r>
            <a:endParaRPr lang="ru-RU" dirty="0" smtClean="0"/>
          </a:p>
          <a:p>
            <a:r>
              <a:rPr lang="ru-RU" dirty="0" err="1" smtClean="0"/>
              <a:t>Лабор.исследование</a:t>
            </a:r>
            <a:r>
              <a:rPr lang="ru-RU" dirty="0" smtClean="0"/>
              <a:t>(</a:t>
            </a:r>
            <a:r>
              <a:rPr lang="ru-RU" dirty="0" err="1" smtClean="0"/>
              <a:t>гематокрит,эритроциты,СОЭ,лейкоциты,глобулины,проба</a:t>
            </a:r>
            <a:r>
              <a:rPr lang="ru-RU" dirty="0" smtClean="0"/>
              <a:t> </a:t>
            </a:r>
            <a:r>
              <a:rPr lang="ru-RU" dirty="0" err="1" smtClean="0"/>
              <a:t>Кумбса,функциональные</a:t>
            </a:r>
            <a:r>
              <a:rPr lang="ru-RU" dirty="0" smtClean="0"/>
              <a:t> пробы печени)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лимфоцитопения,тромбоцитопения,высокое</a:t>
            </a:r>
            <a:r>
              <a:rPr lang="ru-RU" dirty="0" smtClean="0"/>
              <a:t> СОЭ</a:t>
            </a:r>
          </a:p>
          <a:p>
            <a:r>
              <a:rPr lang="ru-RU" dirty="0" smtClean="0"/>
              <a:t>-Рентгенография грудной </a:t>
            </a:r>
            <a:r>
              <a:rPr lang="ru-RU" dirty="0" err="1" smtClean="0"/>
              <a:t>кл.в</a:t>
            </a:r>
            <a:r>
              <a:rPr lang="ru-RU" dirty="0" smtClean="0"/>
              <a:t> 2 проекциях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Миелограмма</a:t>
            </a:r>
            <a:r>
              <a:rPr lang="ru-RU" dirty="0" smtClean="0"/>
              <a:t> и биопсия костного мозга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Гигантская </a:t>
            </a:r>
            <a:r>
              <a:rPr lang="ru-RU" sz="2000" dirty="0" smtClean="0">
                <a:solidFill>
                  <a:schemeClr val="accent2"/>
                </a:solidFill>
              </a:rPr>
              <a:t>клетка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ru-RU" sz="2800" dirty="0" err="1" smtClean="0">
                <a:solidFill>
                  <a:schemeClr val="accent2"/>
                </a:solidFill>
              </a:rPr>
              <a:t>Рид-Березовского</a:t>
            </a:r>
            <a:r>
              <a:rPr lang="ru-RU" sz="2800" dirty="0" smtClean="0">
                <a:solidFill>
                  <a:schemeClr val="accent2"/>
                </a:solidFill>
              </a:rPr>
              <a:t>- </a:t>
            </a:r>
            <a:r>
              <a:rPr lang="ru-RU" sz="2800" dirty="0" err="1" smtClean="0">
                <a:solidFill>
                  <a:schemeClr val="accent2"/>
                </a:solidFill>
              </a:rPr>
              <a:t>Штернберга</a:t>
            </a:r>
            <a:endParaRPr lang="ru-RU" sz="2800" dirty="0">
              <a:solidFill>
                <a:schemeClr val="accent2"/>
              </a:solidFill>
            </a:endParaRPr>
          </a:p>
        </p:txBody>
      </p:sp>
      <p:pic>
        <p:nvPicPr>
          <p:cNvPr id="4" name="Содержимое 3" descr="cb0856954cc7a7bdd9e04f4135efde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556792"/>
            <a:ext cx="7272808" cy="5112568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dirty="0" smtClean="0">
                <a:solidFill>
                  <a:schemeClr val="accent2"/>
                </a:solidFill>
              </a:rPr>
              <a:t>Лечение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752528"/>
          </a:xfrm>
        </p:spPr>
        <p:txBody>
          <a:bodyPr/>
          <a:lstStyle/>
          <a:p>
            <a:r>
              <a:rPr lang="ru-RU" dirty="0" smtClean="0"/>
              <a:t>-Лучевая терапия</a:t>
            </a:r>
          </a:p>
          <a:p>
            <a:r>
              <a:rPr lang="ru-RU" dirty="0" smtClean="0"/>
              <a:t>-Химиотерапия(</a:t>
            </a:r>
            <a:r>
              <a:rPr lang="ru-RU" dirty="0" err="1" smtClean="0"/>
              <a:t>винкристин,циклофосамид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-Их комбинации</a:t>
            </a:r>
          </a:p>
          <a:p>
            <a:r>
              <a:rPr lang="ru-RU" dirty="0" smtClean="0"/>
              <a:t>-Химиотерапия высокими дозами с последующей пересадкой костного мозга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850106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Классификация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571184" cy="478539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Основными</a:t>
            </a:r>
            <a:r>
              <a:rPr lang="ru-RU" dirty="0" smtClean="0"/>
              <a:t> группами </a:t>
            </a:r>
            <a:r>
              <a:rPr lang="ru-RU" dirty="0" err="1" smtClean="0"/>
              <a:t>лимфопролиферативных</a:t>
            </a:r>
            <a:r>
              <a:rPr lang="ru-RU" dirty="0" smtClean="0"/>
              <a:t> заболеваний являются:</a:t>
            </a:r>
          </a:p>
          <a:p>
            <a:r>
              <a:rPr lang="ru-RU" dirty="0" smtClean="0"/>
              <a:t>-- </a:t>
            </a:r>
            <a:r>
              <a:rPr lang="ru-RU" dirty="0" err="1" smtClean="0"/>
              <a:t>В-клеточные</a:t>
            </a:r>
            <a:r>
              <a:rPr lang="ru-RU" dirty="0" smtClean="0"/>
              <a:t> </a:t>
            </a:r>
            <a:r>
              <a:rPr lang="ru-RU" dirty="0" err="1" smtClean="0"/>
              <a:t>лимфопролиферативные</a:t>
            </a:r>
            <a:r>
              <a:rPr lang="ru-RU" dirty="0" smtClean="0"/>
              <a:t> заболевания,</a:t>
            </a:r>
          </a:p>
          <a:p>
            <a:r>
              <a:rPr lang="ru-RU" dirty="0" smtClean="0"/>
              <a:t>-- </a:t>
            </a:r>
            <a:r>
              <a:rPr lang="ru-RU" dirty="0" err="1" smtClean="0"/>
              <a:t>Т-клеточные</a:t>
            </a:r>
            <a:r>
              <a:rPr lang="ru-RU" dirty="0" smtClean="0"/>
              <a:t> </a:t>
            </a:r>
            <a:r>
              <a:rPr lang="ru-RU" dirty="0" err="1" smtClean="0"/>
              <a:t>лимфопролиферативные</a:t>
            </a:r>
            <a:r>
              <a:rPr lang="ru-RU" dirty="0" smtClean="0"/>
              <a:t> заболевания,</a:t>
            </a:r>
          </a:p>
          <a:p>
            <a:r>
              <a:rPr lang="ru-RU" dirty="0" smtClean="0"/>
              <a:t>лимфогранулематоз (болезнь </a:t>
            </a:r>
            <a:r>
              <a:rPr lang="ru-RU" dirty="0" err="1" smtClean="0"/>
              <a:t>Ходжкина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В-- и </a:t>
            </a:r>
            <a:r>
              <a:rPr lang="ru-RU" dirty="0" err="1" smtClean="0"/>
              <a:t>Т-клеточные</a:t>
            </a:r>
            <a:r>
              <a:rPr lang="ru-RU" dirty="0" smtClean="0"/>
              <a:t> </a:t>
            </a:r>
            <a:r>
              <a:rPr lang="ru-RU" dirty="0" err="1" smtClean="0"/>
              <a:t>лимфопролиферативные</a:t>
            </a:r>
            <a:r>
              <a:rPr lang="ru-RU" dirty="0" smtClean="0"/>
              <a:t> заболевания (исключая В-- и </a:t>
            </a:r>
            <a:r>
              <a:rPr lang="ru-RU" dirty="0" err="1" smtClean="0"/>
              <a:t>Т-клеточные</a:t>
            </a:r>
            <a:r>
              <a:rPr lang="ru-RU" dirty="0" smtClean="0"/>
              <a:t> лейкозы) объединяют в общую группу обозначаемую термином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"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неходжкинские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лимфомы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".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129614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лимфопролиферативных</a:t>
            </a:r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заболеваний (по </a:t>
            </a:r>
            <a:r>
              <a:rPr lang="ru-RU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N.L.Harris</a:t>
            </a:r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., 1994).</a:t>
            </a:r>
            <a:endParaRPr lang="ru-RU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4973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4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Клеточные опухоли.</a:t>
            </a:r>
            <a:endParaRPr lang="ru-RU" sz="14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Опухоли из ранних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предшествеников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В-лимфоцитов: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-- лейкемия/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из предшественников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В-лимфобластов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Периферические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В-клеточные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опухоли.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В-клеточный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хронический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лимфолейкоз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пролимфоцитарный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лейкоз 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из малых лимфоцитов.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Лимфоплазмоцитарная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иммуноцитома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из мантийных клеток.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фоликулярного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центра, фолликулярная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предварительные цитологические категории:</a:t>
            </a:r>
          </a:p>
          <a:p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-- мелкоклеточная; </a:t>
            </a:r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смешанная мелкие и крупные клетки;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III</a:t>
            </a:r>
            <a:r>
              <a:rPr lang="ru-RU" sz="1400" dirty="0" smtClean="0"/>
              <a:t>-- Крупноклеточная;</a:t>
            </a:r>
          </a:p>
          <a:p>
            <a:r>
              <a:rPr lang="ru-RU" sz="1400" dirty="0" smtClean="0"/>
              <a:t>предварительные </a:t>
            </a:r>
            <a:r>
              <a:rPr lang="ru-RU" sz="1400" dirty="0" err="1" smtClean="0"/>
              <a:t>субтипы</a:t>
            </a:r>
            <a:r>
              <a:rPr lang="ru-RU" sz="1400" dirty="0" smtClean="0"/>
              <a:t>: диффузная, преимущественно мелкоклеточная.</a:t>
            </a:r>
          </a:p>
          <a:p>
            <a:r>
              <a:rPr lang="ru-RU" sz="1400" dirty="0" smtClean="0"/>
              <a:t>5. </a:t>
            </a:r>
            <a:r>
              <a:rPr lang="ru-RU" sz="1400" dirty="0" err="1" smtClean="0"/>
              <a:t>В-клеточная</a:t>
            </a:r>
            <a:r>
              <a:rPr lang="ru-RU" sz="1400" dirty="0" smtClean="0"/>
              <a:t> </a:t>
            </a:r>
            <a:r>
              <a:rPr lang="ru-RU" sz="1400" dirty="0" err="1" smtClean="0"/>
              <a:t>лимфома</a:t>
            </a:r>
            <a:r>
              <a:rPr lang="ru-RU" sz="1400" dirty="0" smtClean="0"/>
              <a:t> маргинальной зоны.</a:t>
            </a:r>
          </a:p>
          <a:p>
            <a:r>
              <a:rPr lang="ru-RU" sz="1400" dirty="0" err="1" smtClean="0"/>
              <a:t>Экстранодальная</a:t>
            </a:r>
            <a:r>
              <a:rPr lang="ru-RU" sz="1400" dirty="0" smtClean="0"/>
              <a:t> (MALT -- типа +/- </a:t>
            </a:r>
            <a:r>
              <a:rPr lang="ru-RU" sz="1400" dirty="0" err="1" smtClean="0"/>
              <a:t>моноцитоидные</a:t>
            </a:r>
            <a:r>
              <a:rPr lang="ru-RU" sz="1400" dirty="0" smtClean="0"/>
              <a:t> В-клетки).</a:t>
            </a:r>
          </a:p>
          <a:p>
            <a:r>
              <a:rPr lang="ru-RU" sz="1400" dirty="0" smtClean="0"/>
              <a:t>Предварительный </a:t>
            </a:r>
            <a:r>
              <a:rPr lang="ru-RU" sz="1400" dirty="0" err="1" smtClean="0"/>
              <a:t>субтип</a:t>
            </a:r>
            <a:r>
              <a:rPr lang="ru-RU" sz="1400" dirty="0" smtClean="0"/>
              <a:t>: узловая (+/- </a:t>
            </a:r>
            <a:r>
              <a:rPr lang="ru-RU" sz="1400" dirty="0" err="1" smtClean="0"/>
              <a:t>моноцитоидные</a:t>
            </a:r>
            <a:r>
              <a:rPr lang="ru-RU" sz="1400" dirty="0" smtClean="0"/>
              <a:t> В-клетки).</a:t>
            </a:r>
          </a:p>
          <a:p>
            <a:r>
              <a:rPr lang="ru-RU" sz="1400" dirty="0" smtClean="0"/>
              <a:t>6. Предварительный тип: </a:t>
            </a:r>
            <a:r>
              <a:rPr lang="ru-RU" sz="1400" dirty="0" err="1" smtClean="0"/>
              <a:t>Лимфома</a:t>
            </a:r>
            <a:r>
              <a:rPr lang="ru-RU" sz="1400" dirty="0" smtClean="0"/>
              <a:t> селезенки, происходящая из маргинальной зоны</a:t>
            </a:r>
          </a:p>
          <a:p>
            <a:r>
              <a:rPr lang="ru-RU" sz="1400" dirty="0" smtClean="0"/>
              <a:t>7. </a:t>
            </a:r>
            <a:r>
              <a:rPr lang="ru-RU" sz="1400" dirty="0" err="1" smtClean="0"/>
              <a:t>Волосковоклеточный</a:t>
            </a:r>
            <a:r>
              <a:rPr lang="ru-RU" sz="1400" dirty="0" smtClean="0"/>
              <a:t> лейкоз.</a:t>
            </a:r>
          </a:p>
          <a:p>
            <a:r>
              <a:rPr lang="ru-RU" sz="1400" dirty="0" smtClean="0"/>
              <a:t>8. </a:t>
            </a:r>
            <a:r>
              <a:rPr lang="ru-RU" sz="1400" dirty="0" err="1" smtClean="0"/>
              <a:t>Плазмоцитома</a:t>
            </a:r>
            <a:r>
              <a:rPr lang="ru-RU" sz="1400" dirty="0" smtClean="0"/>
              <a:t> /плазмоклеточная миелома.</a:t>
            </a:r>
          </a:p>
          <a:p>
            <a:r>
              <a:rPr lang="ru-RU" sz="1400" dirty="0" smtClean="0"/>
              <a:t>9. Диффузная </a:t>
            </a:r>
            <a:r>
              <a:rPr lang="ru-RU" sz="1400" dirty="0" err="1" smtClean="0"/>
              <a:t>лимфома</a:t>
            </a:r>
            <a:r>
              <a:rPr lang="ru-RU" sz="1400" dirty="0" smtClean="0"/>
              <a:t> из крупных В-клеток.</a:t>
            </a:r>
          </a:p>
          <a:p>
            <a:r>
              <a:rPr lang="ru-RU" sz="1400" dirty="0" err="1" smtClean="0"/>
              <a:t>субтип</a:t>
            </a:r>
            <a:r>
              <a:rPr lang="ru-RU" sz="1400" dirty="0" smtClean="0"/>
              <a:t>: преимущественно </a:t>
            </a:r>
            <a:r>
              <a:rPr lang="ru-RU" sz="1400" dirty="0" err="1" smtClean="0"/>
              <a:t>медиастенальная</a:t>
            </a:r>
            <a:r>
              <a:rPr lang="ru-RU" sz="1400" dirty="0" smtClean="0"/>
              <a:t> (</a:t>
            </a:r>
            <a:r>
              <a:rPr lang="ru-RU" sz="1400" dirty="0" err="1" smtClean="0"/>
              <a:t>тимусовая</a:t>
            </a:r>
            <a:r>
              <a:rPr lang="ru-RU" sz="1400" dirty="0" smtClean="0"/>
              <a:t>)</a:t>
            </a:r>
          </a:p>
          <a:p>
            <a:r>
              <a:rPr lang="ru-RU" sz="1400" dirty="0" err="1" smtClean="0"/>
              <a:t>В-клеточная</a:t>
            </a:r>
            <a:r>
              <a:rPr lang="ru-RU" sz="1400" dirty="0" smtClean="0"/>
              <a:t> </a:t>
            </a:r>
            <a:r>
              <a:rPr lang="ru-RU" sz="1400" dirty="0" err="1" smtClean="0"/>
              <a:t>лимфома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10. </a:t>
            </a:r>
            <a:r>
              <a:rPr lang="ru-RU" sz="1400" dirty="0" err="1" smtClean="0"/>
              <a:t>Лимфома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Беркитта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11. Предварительный тип: </a:t>
            </a:r>
            <a:r>
              <a:rPr lang="ru-RU" sz="1400" dirty="0" err="1" smtClean="0"/>
              <a:t>В-клеточная</a:t>
            </a:r>
            <a:r>
              <a:rPr lang="ru-RU" sz="1400" dirty="0" smtClean="0"/>
              <a:t> </a:t>
            </a:r>
            <a:r>
              <a:rPr lang="ru-RU" sz="1400" dirty="0" err="1" smtClean="0"/>
              <a:t>лимфома</a:t>
            </a:r>
            <a:r>
              <a:rPr lang="ru-RU" sz="1400" dirty="0" smtClean="0"/>
              <a:t> высокой степени злокачественности, </a:t>
            </a:r>
            <a:r>
              <a:rPr lang="ru-RU" sz="1400" dirty="0" err="1" smtClean="0"/>
              <a:t>Беркитт-подобная</a:t>
            </a:r>
            <a:r>
              <a:rPr lang="ru-RU" sz="1400" dirty="0" smtClean="0"/>
              <a:t>.</a:t>
            </a: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120680"/>
          </a:xfrm>
        </p:spPr>
        <p:txBody>
          <a:bodyPr>
            <a:normAutofit fontScale="25000" lnSpcReduction="20000"/>
          </a:bodyPr>
          <a:lstStyle/>
          <a:p>
            <a:r>
              <a:rPr lang="ru-RU" sz="56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Т-клеточные</a:t>
            </a:r>
            <a:r>
              <a:rPr lang="ru-RU" sz="5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опухоли и опухоли из натуральных киллеров.</a:t>
            </a:r>
            <a:endParaRPr lang="ru-RU" sz="56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I. Опухоль из ранних предшественников Т-клеток: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-- лейкемия/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из предшественников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Т-лимфобластов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II. Периферические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Т-клеточные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опухоли и опухоли из натуральных киллеров (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НК-клеточные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Т-клеточный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хронический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лимфолейкоз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пролимфоцитарный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лейкоз.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Лейкоз из больших гранулярных лимфоцитов.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--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Т-клеточный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тип;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--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НК-клеточный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тип;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3. Грибовидный микоз /синдром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Сезари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4. Периферическая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неспецифическая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предварительные цитологические категории: из клеток среднего размера; смешанная из средних и крупных клеток; крупноклеточная; из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лимфоэпителиоидных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клеток;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Предварительный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субтип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гепатоспленическая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гамма, дельта</a:t>
            </a:r>
          </a:p>
          <a:p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Предварительный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субтип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субкутаниальная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панникулярная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Ангиоиммунобластная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Ангиоцентричная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Интестинальная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(+/- связанная с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энтеропатией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Т-клеточная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лейкемия/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взрослых.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Анапластическая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крупноклеточная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CD30+, Т- и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нуль-клеточного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типов.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10. Предварительный тип: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анапластическая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крупноклеточная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Ходжкин-подобная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5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Болезнь </a:t>
            </a:r>
            <a:r>
              <a:rPr lang="ru-RU" sz="5600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Ходжкина</a:t>
            </a:r>
            <a:r>
              <a:rPr lang="ru-RU" sz="5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(лимфогранулематоз).</a:t>
            </a:r>
            <a:endParaRPr lang="ru-RU" sz="56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I. Лимфоидное преобладание.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Нодулярный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склероз.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Смешанноклеточный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вариант.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VI. Лимфоидное истощение.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V. Предварительный тип: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лимфоидно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богатый классический вариант болезни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Ходжкина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40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НЕХОДЖКИНСКИЕ ЛИМФОМЫ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90465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Неходжкинские</a:t>
            </a:r>
            <a:r>
              <a:rPr lang="ru-RU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лимфомы</a:t>
            </a:r>
            <a:r>
              <a:rPr lang="ru-RU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400" dirty="0" smtClean="0"/>
              <a:t>(часто для обозначения данной группы опухолей используют термин "</a:t>
            </a:r>
            <a:r>
              <a:rPr lang="ru-RU" sz="1400" dirty="0" err="1" smtClean="0"/>
              <a:t>лимфомы</a:t>
            </a:r>
            <a:r>
              <a:rPr lang="ru-RU" sz="1400" dirty="0" smtClean="0"/>
              <a:t>") являются гетерогенной группой неопластических заболеваний, происходящих из иммунной системы.</a:t>
            </a:r>
          </a:p>
          <a:p>
            <a:pPr>
              <a:buNone/>
            </a:pPr>
            <a:r>
              <a:rPr lang="ru-RU" sz="1400" u="sng" dirty="0" smtClean="0"/>
              <a:t> </a:t>
            </a:r>
            <a:r>
              <a:rPr lang="ru-RU" sz="1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Этиология.</a:t>
            </a:r>
            <a:endParaRPr lang="ru-RU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1400" dirty="0" smtClean="0"/>
              <a:t>Этиология  </a:t>
            </a:r>
            <a:r>
              <a:rPr lang="ru-RU" sz="1400" dirty="0" err="1" smtClean="0"/>
              <a:t>лимфом</a:t>
            </a:r>
            <a:r>
              <a:rPr lang="ru-RU" sz="1400" dirty="0" smtClean="0"/>
              <a:t> остается неизвестной. Среди этиологических факторов традиционно рассматриваются такие, общие для всех неопластических заболеваний, факторы как ионизирующая радиация, химические канцерогены, неблагоприятные условия окружающей среды. Дополнительно следует остановиться на роли вирусов, поскольку в ряде случаев развития </a:t>
            </a:r>
            <a:r>
              <a:rPr lang="ru-RU" sz="1400" dirty="0" err="1" smtClean="0"/>
              <a:t>лимфом</a:t>
            </a:r>
            <a:r>
              <a:rPr lang="ru-RU" sz="1400" dirty="0" smtClean="0"/>
              <a:t> прослеживается выраженная взаимосвязь между воздействием вируса и опухолевым ростом. Так было продемонстрировано, что у детей больных эндемической африканской </a:t>
            </a:r>
            <a:r>
              <a:rPr lang="ru-RU" sz="1400" dirty="0" err="1" smtClean="0"/>
              <a:t>лимфомой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Беркитта</a:t>
            </a:r>
            <a:r>
              <a:rPr lang="ru-RU" sz="1400" dirty="0" smtClean="0"/>
              <a:t> в 95% случаев имеет место инфицирование вирусом </a:t>
            </a:r>
            <a:r>
              <a:rPr lang="ru-RU" sz="1400" dirty="0" err="1" smtClean="0"/>
              <a:t>Эпштейн--Барр</a:t>
            </a:r>
            <a:r>
              <a:rPr lang="ru-RU" sz="1400" dirty="0" smtClean="0"/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Патогенез.</a:t>
            </a:r>
            <a:endParaRPr lang="ru-RU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1400" dirty="0" smtClean="0"/>
              <a:t>Под действием этиологических факторов клетки иммунной системы могут подвергаться злокачественной трансформации. Лимфоидные клетки могут стать злокачественными на любом этапе дифференцировки. При этом они размножаются (</a:t>
            </a:r>
            <a:r>
              <a:rPr lang="ru-RU" sz="1400" dirty="0" err="1" smtClean="0"/>
              <a:t>пролифелируют</a:t>
            </a:r>
            <a:r>
              <a:rPr lang="ru-RU" sz="1400" dirty="0" smtClean="0"/>
              <a:t>) и создают клон клеток замерших на определенной стадии созревания. </a:t>
            </a:r>
          </a:p>
          <a:p>
            <a:pPr>
              <a:buNone/>
            </a:pPr>
            <a:r>
              <a:rPr lang="ru-RU" sz="1400" dirty="0" smtClean="0"/>
              <a:t>В патогенезе  </a:t>
            </a:r>
            <a:r>
              <a:rPr lang="ru-RU" sz="1400" dirty="0" err="1" smtClean="0"/>
              <a:t>лимфопролиферативных</a:t>
            </a:r>
            <a:r>
              <a:rPr lang="ru-RU" sz="1400" dirty="0" smtClean="0"/>
              <a:t> заболеваний особое место отводится роли онкогенов в развитии заболевания.</a:t>
            </a:r>
          </a:p>
          <a:p>
            <a:pPr>
              <a:buNone/>
            </a:pPr>
            <a:r>
              <a:rPr lang="ru-RU" sz="1400" dirty="0" smtClean="0"/>
              <a:t>Аномалии хромосом часто встречаются при </a:t>
            </a:r>
            <a:r>
              <a:rPr lang="ru-RU" sz="1400" dirty="0" err="1" smtClean="0"/>
              <a:t>лимфопролиферативных</a:t>
            </a:r>
            <a:r>
              <a:rPr lang="ru-RU" sz="1400" dirty="0" smtClean="0"/>
              <a:t> заболеваниях. Для большинства </a:t>
            </a:r>
            <a:r>
              <a:rPr lang="ru-RU" sz="1400" dirty="0" err="1" smtClean="0"/>
              <a:t>лимфом</a:t>
            </a:r>
            <a:r>
              <a:rPr lang="ru-RU" sz="1400" dirty="0" smtClean="0"/>
              <a:t> и лейкозов характерны поломки хромосом, при которых возможны </a:t>
            </a:r>
            <a:r>
              <a:rPr lang="ru-RU" sz="1400" dirty="0" err="1" smtClean="0"/>
              <a:t>транслокации</a:t>
            </a:r>
            <a:r>
              <a:rPr lang="ru-RU" sz="1400" dirty="0" smtClean="0"/>
              <a:t> генов, расположенных вблизи локусов, кодирующих иммуноглобулины в B-клетках или антигенсвязывающие рецепторы в T-клетках, но далеко не всегда в эти поломки вовлечены гены </a:t>
            </a:r>
            <a:r>
              <a:rPr lang="ru-RU" sz="1400" dirty="0" err="1" smtClean="0"/>
              <a:t>c-myc</a:t>
            </a:r>
            <a:r>
              <a:rPr lang="ru-RU" sz="1400" dirty="0" smtClean="0"/>
              <a:t>. </a:t>
            </a:r>
          </a:p>
          <a:p>
            <a:pPr>
              <a:buNone/>
            </a:pPr>
            <a:r>
              <a:rPr lang="ru-RU" sz="1400" dirty="0" smtClean="0"/>
              <a:t>Кроме того, при </a:t>
            </a:r>
            <a:r>
              <a:rPr lang="ru-RU" sz="1400" dirty="0" err="1" smtClean="0"/>
              <a:t>лимфоме</a:t>
            </a:r>
            <a:r>
              <a:rPr lang="ru-RU" sz="1400" dirty="0" smtClean="0"/>
              <a:t> могут вырабатываться антитела направленные против </a:t>
            </a:r>
            <a:r>
              <a:rPr lang="ru-RU" sz="1400" dirty="0" err="1" smtClean="0"/>
              <a:t>эритроцитарных</a:t>
            </a:r>
            <a:r>
              <a:rPr lang="ru-RU" sz="1400" dirty="0" smtClean="0"/>
              <a:t> предшественников в костном мозге, что приводит к практически полной гибели этих клеток с развитием так называемой парциальной </a:t>
            </a:r>
            <a:r>
              <a:rPr lang="ru-RU" sz="1400" dirty="0" err="1" smtClean="0"/>
              <a:t>красноклеточной</a:t>
            </a:r>
            <a:r>
              <a:rPr lang="ru-RU" sz="1400" dirty="0" smtClean="0"/>
              <a:t> аплазии. </a:t>
            </a:r>
          </a:p>
          <a:p>
            <a:pPr>
              <a:buNone/>
            </a:pPr>
            <a:r>
              <a:rPr lang="ru-RU" sz="1400" dirty="0" smtClean="0"/>
              <a:t>Рост опухолевых узлов может нарушать функцию близлежащих органов и вызывать их дисфункцию. Накопление опухолевой массы приводит к общему истощению организма -- кахексии.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Клиническая картина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528945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Наиболее часто в дебюте заболевания появляется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опухоль лимфатического узла или любой другой локализации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Часто сама опухоль не вызывает ни каких субъективных ощущений у больного и может быть обнаружена при случайном осмотре.</a:t>
            </a:r>
          </a:p>
          <a:p>
            <a:pPr>
              <a:buNone/>
            </a:pPr>
            <a:r>
              <a:rPr lang="ru-RU" dirty="0" smtClean="0"/>
              <a:t>Общая симптоматика складывается из обычных для неоплазий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слабости, повышенной утомляемости, снижении массы тела. </a:t>
            </a:r>
            <a:r>
              <a:rPr lang="ru-RU" dirty="0" smtClean="0"/>
              <a:t>Специфичность этих симптомов мала.</a:t>
            </a:r>
          </a:p>
          <a:p>
            <a:pPr>
              <a:buNone/>
            </a:pPr>
            <a:r>
              <a:rPr lang="ru-RU" dirty="0" smtClean="0"/>
              <a:t>Достаточно </a:t>
            </a:r>
            <a:r>
              <a:rPr lang="ru-RU" dirty="0" err="1" smtClean="0"/>
              <a:t>патогномоничными</a:t>
            </a:r>
            <a:r>
              <a:rPr lang="ru-RU" dirty="0" smtClean="0"/>
              <a:t> для развития </a:t>
            </a:r>
            <a:r>
              <a:rPr lang="ru-RU" dirty="0" err="1" smtClean="0"/>
              <a:t>лимфопролиферативной</a:t>
            </a:r>
            <a:r>
              <a:rPr lang="ru-RU" dirty="0" smtClean="0"/>
              <a:t> опухоли является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триада признаков</a:t>
            </a:r>
            <a:r>
              <a:rPr lang="ru-RU" dirty="0" smtClean="0"/>
              <a:t>, состоящая из жалоб на: 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 проливные поты (особенно в ночные часы)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 немотивированный кожный зуд 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 плохую переносимость укусов кровососущих насекомых.</a:t>
            </a:r>
          </a:p>
          <a:p>
            <a:pPr>
              <a:buNone/>
            </a:pPr>
            <a:r>
              <a:rPr lang="ru-RU" dirty="0" smtClean="0"/>
              <a:t> В ряде случаев появление одного или нескольких симптомов из указанной триады может на несколько лет опережать развитие самой опухоли.</a:t>
            </a:r>
          </a:p>
          <a:p>
            <a:pPr>
              <a:buNone/>
            </a:pPr>
            <a:r>
              <a:rPr lang="ru-RU" dirty="0" smtClean="0"/>
              <a:t>Нередко у больных с </a:t>
            </a:r>
            <a:r>
              <a:rPr lang="ru-RU" dirty="0" err="1" smtClean="0"/>
              <a:t>лимфомой</a:t>
            </a:r>
            <a:r>
              <a:rPr lang="ru-RU" dirty="0" smtClean="0"/>
              <a:t> отмечаются</a:t>
            </a:r>
            <a:r>
              <a:rPr lang="ru-RU" i="1" dirty="0" smtClean="0"/>
              <a:t> серьезные иммунологические расстройства</a:t>
            </a:r>
            <a:r>
              <a:rPr lang="ru-RU" dirty="0" smtClean="0"/>
              <a:t>, такие как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иммунная гемолитическая анемия, иммунная тромбоцитопения,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волчаночноподобный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синдром.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6340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Диагностика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643192" cy="536145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Диагноз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лимфомы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основывается на 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исследовании морфологического субстрата опухоли.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Обычно исходной точкой диагностического поиска является обнаружение немотивированного увеличения лимфатических узлов.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Увеличение лимфатического узла без видимых причин до размера более 1 см и существование такого увеличенного узла более 1 месяца является основанием для выполнения биопсии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лимфоузла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 распространенности пораженных лимфатических узлов определяют 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стадию заболевания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стадия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увеличение одной группы лимфатических узлов,</a:t>
            </a:r>
          </a:p>
          <a:p>
            <a:pPr>
              <a:buNone/>
            </a:pP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стадия-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увеличение двух и более групп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лимфоузлов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 одну сторону диафрагмы </a:t>
            </a:r>
          </a:p>
          <a:p>
            <a:pPr>
              <a:buNone/>
            </a:pP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стадия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увеличение двух и более групп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лимфоузлов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 разные стороны от диафрагмы</a:t>
            </a:r>
          </a:p>
          <a:p>
            <a:pPr>
              <a:buNone/>
            </a:pP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стадия-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Поражение внутренних органов .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Ряд авторов выделяет 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 стадию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лимфомы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-- при поражении костного мозга опухолевыми клетками.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Синоним, часто используемый для обозначения этой стадии заболевания -- 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лимфома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лейкемизацией</a:t>
            </a:r>
            <a:r>
              <a:rPr lang="ru-RU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>
              <a:buNone/>
            </a:pPr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 диагностики </a:t>
            </a: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неходжкинских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лимфом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подразделяя их по степени злокачественности: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err="1" smtClean="0"/>
              <a:t>Лимфомы</a:t>
            </a:r>
            <a:r>
              <a:rPr lang="ru-RU" dirty="0" smtClean="0"/>
              <a:t> состоящие из незрелых клеток (</a:t>
            </a:r>
            <a:r>
              <a:rPr lang="ru-RU" dirty="0" err="1" smtClean="0"/>
              <a:t>лимфобластов</a:t>
            </a:r>
            <a:r>
              <a:rPr lang="ru-RU" dirty="0" smtClean="0"/>
              <a:t>) -- </a:t>
            </a:r>
            <a:r>
              <a:rPr lang="ru-RU" dirty="0" err="1" smtClean="0"/>
              <a:t>лимфома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высокой степени злокачественности.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Лимфомы</a:t>
            </a:r>
            <a:r>
              <a:rPr lang="ru-RU" dirty="0" smtClean="0"/>
              <a:t> состоящие из клеток промежуточной зрелости (</a:t>
            </a:r>
            <a:r>
              <a:rPr lang="ru-RU" dirty="0" err="1" smtClean="0"/>
              <a:t>пролимфоцитов</a:t>
            </a:r>
            <a:r>
              <a:rPr lang="ru-RU" dirty="0" smtClean="0"/>
              <a:t>) -- </a:t>
            </a:r>
            <a:r>
              <a:rPr lang="ru-RU" dirty="0" err="1" smtClean="0"/>
              <a:t>лимфома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промежуточной степени злокачественности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 err="1" smtClean="0"/>
              <a:t>Лимфомы</a:t>
            </a:r>
            <a:r>
              <a:rPr lang="ru-RU" dirty="0" smtClean="0"/>
              <a:t> состоящие из зрелых клеток (лимфоцитов) -- </a:t>
            </a:r>
            <a:r>
              <a:rPr lang="ru-RU" dirty="0" err="1" smtClean="0"/>
              <a:t>лимфома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низкой степени злокачественности.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395</TotalTime>
  <Words>1121</Words>
  <Application>Microsoft Office PowerPoint</Application>
  <PresentationFormat>Экран (4:3)</PresentationFormat>
  <Paragraphs>187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Техническая</vt:lpstr>
      <vt:lpstr>Хронические лимфопролиферативные заболевания</vt:lpstr>
      <vt:lpstr>Слайд 2</vt:lpstr>
      <vt:lpstr>Классификация</vt:lpstr>
      <vt:lpstr>Классификация лимфопролиферативных заболеваний (по N.L.Harris et al., 1994).</vt:lpstr>
      <vt:lpstr>Слайд 5</vt:lpstr>
      <vt:lpstr>НЕХОДЖКИНСКИЕ ЛИМФОМЫ</vt:lpstr>
      <vt:lpstr>Клиническая картина</vt:lpstr>
      <vt:lpstr>Диагностика</vt:lpstr>
      <vt:lpstr>Вариант диагностики неходжкинских лимфом подразделяя их по степени злокачественности:</vt:lpstr>
      <vt:lpstr>Лечение</vt:lpstr>
      <vt:lpstr>Слайд 11</vt:lpstr>
      <vt:lpstr>Больной с хр.лимфолейкозом</vt:lpstr>
      <vt:lpstr>Клиника</vt:lpstr>
      <vt:lpstr>Формы хр.лимфолейкоза </vt:lpstr>
      <vt:lpstr>Стадии: 1.Начальная 2Развёрнутая 3.Терминальная</vt:lpstr>
      <vt:lpstr>           Диагностика </vt:lpstr>
      <vt:lpstr>              Лечение </vt:lpstr>
      <vt:lpstr>Слайд 18</vt:lpstr>
      <vt:lpstr>               Клиника</vt:lpstr>
      <vt:lpstr>Слайд 20</vt:lpstr>
      <vt:lpstr>Поражаются: </vt:lpstr>
      <vt:lpstr>           Диагностика </vt:lpstr>
      <vt:lpstr>Гигантская клетка Рид-Березовского- Штернберга</vt:lpstr>
      <vt:lpstr>               Лечение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Хронические лимфопролиферативные заболевания</dc:title>
  <dc:creator>Shapieva</dc:creator>
  <cp:lastModifiedBy>Shapieva</cp:lastModifiedBy>
  <cp:revision>34</cp:revision>
  <dcterms:created xsi:type="dcterms:W3CDTF">2016-10-05T14:18:09Z</dcterms:created>
  <dcterms:modified xsi:type="dcterms:W3CDTF">2016-10-06T20:12:37Z</dcterms:modified>
</cp:coreProperties>
</file>