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8" r:id="rId3"/>
    <p:sldId id="256" r:id="rId4"/>
    <p:sldId id="257" r:id="rId5"/>
    <p:sldId id="270" r:id="rId6"/>
    <p:sldId id="265" r:id="rId7"/>
    <p:sldId id="258" r:id="rId8"/>
    <p:sldId id="277" r:id="rId9"/>
    <p:sldId id="259" r:id="rId10"/>
    <p:sldId id="271" r:id="rId11"/>
    <p:sldId id="276" r:id="rId12"/>
    <p:sldId id="260" r:id="rId13"/>
    <p:sldId id="278" r:id="rId14"/>
    <p:sldId id="261" r:id="rId15"/>
    <p:sldId id="273" r:id="rId16"/>
    <p:sldId id="262" r:id="rId17"/>
    <p:sldId id="263" r:id="rId18"/>
    <p:sldId id="264" r:id="rId19"/>
    <p:sldId id="266" r:id="rId20"/>
    <p:sldId id="267" r:id="rId21"/>
    <p:sldId id="272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41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7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6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19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4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38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7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8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9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57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8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4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84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2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7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4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6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4C2D73-A329-4AD2-B605-3C2D10D4199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41DC0B-171B-46A1-9234-D3964DA6A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4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gina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3762375"/>
            <a:ext cx="2657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4291" y="695604"/>
            <a:ext cx="106957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ФГБОУ ВО Астраханский ГМУ Минздрава России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Кафедра оториноларингологии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офтальмологии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Зав. кафедры: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д.м.н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доцент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Шпотин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Владислав Петрович</a:t>
            </a:r>
          </a:p>
          <a:p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Научно-исследовательская работа</a:t>
            </a:r>
          </a:p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Тема: «Хронический тонзиллит современные методы консервативного и хирургического лечения»</a:t>
            </a:r>
          </a:p>
          <a:p>
            <a:pPr algn="r"/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endParaRPr lang="ru-RU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2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709320"/>
            <a:ext cx="82850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признаки</a:t>
            </a:r>
          </a:p>
          <a:p>
            <a:pPr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валикообразное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утолщение краев небных дужек;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Рубцовые спайки между миндалинами и небными дужками;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Разрыхленные или рубцово-измененные и уплотненные миндалины;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Казеозно-гнойные пробки или жидкий гной в лакунах миндалин;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Регионарный лимфаденит.</a:t>
            </a:r>
          </a:p>
        </p:txBody>
      </p:sp>
    </p:spTree>
    <p:extLst>
      <p:ext uri="{BB962C8B-B14F-4D97-AF65-F5344CB8AC3E}">
        <p14:creationId xmlns:p14="http://schemas.microsoft.com/office/powerpoint/2010/main" val="67001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961807"/>
            <a:ext cx="10196945" cy="48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54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236" y="1124911"/>
            <a:ext cx="104047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Лечение хронического тонзиллита</a:t>
            </a: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Лечение больных хроническим тонзиллитом подразделяется на консервативное и хирургическое. Выбор определяется формой заболевания и проявлениями декомпенсации. Перед началом любого вида лечения рекомендовано провести лечение кариеса и другой воспалительной патологии зубочелюстной системы, а также мероприятия по улучшению носового дыхания, санацию слизистой оболочки полости носа, околоносовых пазух и носоглотки.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849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gel\Desktop\глотка\Новая папка\небные миндалины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65" y="1458768"/>
            <a:ext cx="376280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migel\Desktop\глотка\Новая папка\небные миндалины 3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7" y="1458768"/>
            <a:ext cx="378142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34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545" y="792816"/>
            <a:ext cx="81326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Консервативное лечение проводится: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пациентам с клиническими диагнозами: хронический тонзиллит, компенсированная форма, хронический тонзиллит, простая форма (курсовое лечение – 2 раза в год весной и осенью);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пациентам с клиническими диагнозами: хронический тонзиллит, декомпенсированная форма – рецидивы ангин, хронический тонзиллит, токсико-аллергическая форма I степени (курсовое лечение – до 4 раз в год, осуществляется за 1–1,5 месяца до ожидаемого рецидива);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пациентам с хроническим тонзиллитом декомпенсированной формы с другими видами декомпенсации, при токсико-аллергической форме II степени, если к выполнению хирургического лечения имеются противопоказания. Т а б л и ц а Возрастные показатели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антистрептолизина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-О Возраст, лет Уровень АСЛ-О, МЕ/мл До 7 До 100 7–14 150–200 От 14 До 250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0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1165"/>
            <a:ext cx="10668000" cy="5611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1" y="626239"/>
            <a:ext cx="83681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Хирургическое лечение проводится:</a:t>
            </a:r>
          </a:p>
          <a:p>
            <a:pPr algn="just"/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пациентам с клиническим диагнозом: хронический тонзиллит, декомпенсированная форма – рецидивы ангин, если консервативное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противорецидивное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лечение оказалось неэффективным;</a:t>
            </a:r>
          </a:p>
          <a:p>
            <a:pPr marL="457200" indent="-457200" algn="just">
              <a:buAutoNum type="arabicParenR"/>
            </a:pPr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пациентам с декомпенсированной формой хронического тонзиллита с другими видами декомпенсации (кроме рецидивов ангин). Консервативное лечение является комплексным, включает назначения общего (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пп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1–4) и местного (п. 5) действия [Солдатов И. Б., 1997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6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557445"/>
            <a:ext cx="11180618" cy="4122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КОНСЕРВАТИВНАЯ ТЕРАПИЯ</a:t>
            </a:r>
          </a:p>
          <a:p>
            <a:pPr>
              <a:lnSpc>
                <a:spcPct val="120000"/>
              </a:lnSpc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Промывание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лакун небных миндалин и полоскание глотки растворами антисептиков (отвары трав,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хлорофилипт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(1:100),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мирамистин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  Курс – 10 – 15 сеансов.</a:t>
            </a:r>
          </a:p>
          <a:p>
            <a:pPr marL="457200" indent="-457200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 Марис для горла 4 - 6 раз в сутки по 3 – 4 впрыскивания, направляя распылитель на заднюю стенку глотки</a:t>
            </a:r>
          </a:p>
          <a:p>
            <a:pPr marL="457200" indent="-457200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Оральные антисептики: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септогал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гексализ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септолете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неоангин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антиангин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терафлю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 и т.д.</a:t>
            </a:r>
          </a:p>
          <a:p>
            <a:pPr marL="457200" indent="-457200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иммуномодуляторы: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рибомунил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имудон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лизобакт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Ароматерапия (эфирные масла эвкалипта, кедра, чайного дерева, лаванды, грейпфрута).</a:t>
            </a:r>
          </a:p>
          <a:p>
            <a:pPr marL="457200" indent="-457200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Стафилококковый бактериофаг (для полоскания 5-7 дней)</a:t>
            </a:r>
          </a:p>
          <a:p>
            <a:pPr marL="457200" indent="-457200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Аэрозоль 0.05% раствор Лизоцима (2-10 мл на процедуру)</a:t>
            </a:r>
          </a:p>
        </p:txBody>
      </p:sp>
    </p:spTree>
    <p:extLst>
      <p:ext uri="{BB962C8B-B14F-4D97-AF65-F5344CB8AC3E}">
        <p14:creationId xmlns:p14="http://schemas.microsoft.com/office/powerpoint/2010/main" val="338425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695328"/>
            <a:ext cx="77585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тонзиллэктомий</a:t>
            </a:r>
            <a:endParaRPr lang="ru-RU" alt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Экстракапсулярная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тонзиллэктомия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Криодеструкция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миндалин</a:t>
            </a: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Тонзиллэктомия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коблатора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Тонзиллэктомия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помошью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микродебридера</a:t>
            </a:r>
            <a:endParaRPr lang="en-US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сс-релиз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03" y="789709"/>
            <a:ext cx="10249188" cy="541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4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527" y="1443841"/>
            <a:ext cx="103216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Актуальность</a:t>
            </a:r>
          </a:p>
          <a:p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Тонзиллит остается актуальной проблемой современной оториноларингологии. Это обусловлено широкой распространенностью данного заболевания как среди взрослого населения, так и среди детей, низкой эффективностью антибиотикотерапии и других методов лечения при обострении его хронической формы и, наконец, – возможностью развития серьезных осложнений и хронических заболеваний со стороны других органов и систем организма [8].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данным ВОЗ, более 100 соматических заболеваний могут быть сопряжены с хроническим тонзиллитом. В настоящее время доказана зависимость поражения сердца, суставов, почек от тонзиллярной патологии [20].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76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3" y="667688"/>
            <a:ext cx="81741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тонзиллэктомии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-Заболевания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крови  (гемофилия, пурпура, лейкемия)</a:t>
            </a:r>
          </a:p>
          <a:p>
            <a:pPr algn="just">
              <a:lnSpc>
                <a:spcPct val="15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-Неконтролируемые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системные заболевания (почечная недостаточность, активная форма туберкулеза)</a:t>
            </a:r>
          </a:p>
          <a:p>
            <a:pPr algn="just">
              <a:lnSpc>
                <a:spcPct val="15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-Острые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заболевания</a:t>
            </a:r>
          </a:p>
          <a:p>
            <a:pPr algn="just">
              <a:lnSpc>
                <a:spcPct val="15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-Расщелина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неба</a:t>
            </a:r>
          </a:p>
        </p:txBody>
      </p:sp>
    </p:spTree>
    <p:extLst>
      <p:ext uri="{BB962C8B-B14F-4D97-AF65-F5344CB8AC3E}">
        <p14:creationId xmlns:p14="http://schemas.microsoft.com/office/powerpoint/2010/main" val="4276213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454" y="792586"/>
            <a:ext cx="106957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Заключение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Своевременное выявление и лечение хронического тонзиллита является очень важной задачей здравоохранения, которая входит составной частью в общий план борьбы с сердечно-сосудистыми заболеваниями. Хронический тонзиллит является чрезвычайно важным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патогенетичсеким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фактором, резко отягощающим течение не только ревматизма, но и других сопряженных и сопутствующих заболеваний , в том числе сердечно-сосудистых, почечных, легочных, эндокринных. Следовательно, в общем комплексе профилактики и лечения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разлчных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заболеваний борьба с хроническим тонзиллитом является важным и необходимым звеном.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961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Chem-lechitʹ-tonzillit-u-detyei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44" y="1060088"/>
            <a:ext cx="5927437" cy="356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345" y="5056909"/>
            <a:ext cx="8049491" cy="11499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3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6" y="723221"/>
            <a:ext cx="10335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Цель исследования –изучить и подробно описать патологию хронический тонзиллит.</a:t>
            </a:r>
          </a:p>
          <a:p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Материалы и методы: материалами и методами в данной научно-исследовательской работе послужили теоретические источники по изучаемой теме.</a:t>
            </a:r>
          </a:p>
          <a:p>
            <a:endParaRPr lang="ru-RU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 исследования: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Изучить современные методы лечения воспалительных заболеваний небных миндалин;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Проанализировать существующие литературные источники воспалительных заболеваний небных миндалин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736938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Небные миндалины являются частью лимфаденоидного кольца глотки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Вальдейера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-Пирогова. Анатомически они расположены на перекрестке дыхательных и пищеварительных путей и довольно часто вовлекаются в различные патологические процессы.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708" y="3535785"/>
            <a:ext cx="107926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Большинство авторов считают, что функционально небные миндалины относятся к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носоглоточно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-ассоциированной лимфоретикулярной ткани-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nasopharyngeal-</a:t>
            </a:r>
          </a:p>
          <a:p>
            <a:pPr algn="just"/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Associated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lymphoreticular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tissues (NALT) [2,17],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обеспечивающей местную иммунологическую защиту верхних дыхательных путей. В свою очередь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NALT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является составной частью системы лимфоидной ткани, ассоциированной со слизистыми оболочками -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MALT (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 англ.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Mucosa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Associated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lymphoid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tissue)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1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27" y="737167"/>
            <a:ext cx="105294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 развитию ХТ</a:t>
            </a:r>
          </a:p>
          <a:p>
            <a:pPr>
              <a:lnSpc>
                <a:spcPct val="120000"/>
              </a:lnSpc>
            </a:pPr>
            <a:endParaRPr lang="ru-RU" alt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локальное охлаждение, снижение местной реактивности, нарушение носового дыхания, дренажной функции миндалин (перенесенные воспалительные процессы, операции, травмы глотки), обсеменение миндалин микробной флорой (частый и длительный контакт с инфицированным больным, инфекции полости рта, глотки, носа).  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Общие: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реактивности (интоксикация, общее охлаждение, нерациональное питание, неблагоприятные условия быта)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9839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6" y="1068387"/>
            <a:ext cx="10321637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0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1" y="1166843"/>
            <a:ext cx="10584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</a:t>
            </a: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Патогенез хронического тонзиллита</a:t>
            </a:r>
          </a:p>
          <a:p>
            <a:pPr algn="just"/>
            <a:endParaRPr lang="ru-RU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Развитию хронического воспаления в небных миндалинах способствуют их анатомо-топографические особенности – узкие многократно разветвляющиеся крипты (лакуны), глубокое расположение между небно-язычной и небно-глоточной дужками, высокое стояние верхнего полюса миндалины. </a:t>
            </a:r>
          </a:p>
          <a:p>
            <a:pPr algn="just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Скопление патологического лакунарного содержимого оказывает неблагоприятное воздействие на клеточные структуры ткани миндалины,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перилакунарные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нервные сплетения, хеморецепторы </a:t>
            </a:r>
            <a:r>
              <a:rPr lang="ru-RU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подэпителиального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слоя, что «на фоне снижения общей реактивности организма вызывает реакции регионарного иммунитета, осуществляющиеся как специфическими (антителообразование), так и неспецифическими (эпителиальный барьер, фагоцитоз, гуморальными и клеточными факторами» [Солдатов И. Б., 1997]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9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gel\Desktop\глотка\Новая папка\Новая папка\Unilateral tonsil enlar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83" y="870239"/>
            <a:ext cx="70453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25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595745"/>
            <a:ext cx="11097491" cy="562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81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971</Words>
  <Application>Microsoft Office PowerPoint</Application>
  <PresentationFormat>Произвольный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7</cp:revision>
  <dcterms:created xsi:type="dcterms:W3CDTF">2021-05-31T20:21:26Z</dcterms:created>
  <dcterms:modified xsi:type="dcterms:W3CDTF">2023-03-12T16:11:10Z</dcterms:modified>
</cp:coreProperties>
</file>