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580" autoAdjust="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7D055-E450-49DD-B088-0E1F32421A5D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EF3C5-B63A-447C-B4C5-F1D21C2C9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6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46191C0-BFC3-4E0C-83AE-4A5D89E37C7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F10AA54-49F8-4B2F-8FC9-C9117667C72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062912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z="4000" dirty="0" smtClean="0"/>
              <a:t>ЭРИТРОЦИТОЗ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8062912" cy="1752600"/>
          </a:xfrm>
        </p:spPr>
        <p:txBody>
          <a:bodyPr>
            <a:normAutofit/>
          </a:bodyPr>
          <a:lstStyle/>
          <a:p>
            <a:pPr algn="l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272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77347"/>
            <a:ext cx="90364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Гипоксический эритроцитоз </a:t>
            </a:r>
            <a:r>
              <a:rPr lang="ru-RU" sz="2000" dirty="0" smtClean="0"/>
              <a:t>требует проведения терапевтических мероприятий с использованием кислорода. Сосудистые шунты лечат с помощью хирургического вмешательства.</a:t>
            </a:r>
          </a:p>
          <a:p>
            <a:r>
              <a:rPr lang="ru-RU" sz="2000" dirty="0" smtClean="0"/>
              <a:t>Для курящих пациентов первой и основной рекомендацией служит отказ от пагубной привычки. Избыточная масса тела устраняется за счет строгой диеты. В исключительных случаях, когда невозможно установить первопричину эритроцитоза, необходима оценка реальной угрозы и вероятности развития нежелательных последствий и осложнений.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chemeClr val="accent2"/>
                </a:solidFill>
              </a:rPr>
              <a:t>Распространенным является </a:t>
            </a:r>
            <a:r>
              <a:rPr lang="ru-RU" sz="2000" dirty="0" smtClean="0"/>
              <a:t>такой метод лечения, как кровопускание. Однако он требует осторожности при таких заболеваниях, как хроническая обструкция легких, пороки сердца различного происхождения. Подобные заболевания, сопряженные с эритроцитозом, позволяют проводить приемы кровопускания. Объем крови при таких процедурах не должен превышать 200 мл еженедельно при гематокрите не ниже 50%. Гематокрит от 50 до 60% представляет собой относительное показание для кровопускания, а 60%-й барьер является четким показанием к подобной процедуре.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657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При эритроцитозах любого вида не проводят терапию с использованием цитостатических лекарственных препаратов. Лечение также исключает приём витаминных комплексов. Прогноз развития патологического состояния и полного</a:t>
            </a:r>
          </a:p>
          <a:p>
            <a:r>
              <a:rPr lang="ru-RU" sz="2000" dirty="0" smtClean="0"/>
              <a:t>выздоровления зависит от основного заболевания.</a:t>
            </a:r>
          </a:p>
          <a:p>
            <a:r>
              <a:rPr lang="ru-RU" sz="2000" dirty="0" smtClean="0"/>
              <a:t>Клинический анализ крови позволяет определить множество различных показателей, в том числе развивающийся эритроцитоз. Опытный врач сможет оценить состояние органов</a:t>
            </a:r>
          </a:p>
          <a:p>
            <a:r>
              <a:rPr lang="ru-RU" sz="2000" dirty="0" smtClean="0"/>
              <a:t>кроветворения и функционирование органов и систем организма человека именно по результату этого анализа. Грамотное и своевременно полученное лечение позволит</a:t>
            </a:r>
          </a:p>
          <a:p>
            <a:r>
              <a:rPr lang="ru-RU" sz="2000" dirty="0" smtClean="0"/>
              <a:t>избежать серьезных осложнений и наладит нормальное функционирование кровеносной системы.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8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8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Эритроцитоз</a:t>
            </a:r>
            <a:r>
              <a:rPr lang="ru-RU" sz="2400" dirty="0" smtClean="0"/>
              <a:t> – это состояние организма человека, связанное с патологическим</a:t>
            </a:r>
          </a:p>
          <a:p>
            <a:r>
              <a:rPr lang="ru-RU" sz="2400" dirty="0" smtClean="0"/>
              <a:t>увеличением количества эритроцитов и уровня гемоглобина в крови до 6 Т/л и 170 г/л (и</a:t>
            </a:r>
          </a:p>
          <a:p>
            <a:r>
              <a:rPr lang="ru-RU" sz="2400" dirty="0" smtClean="0"/>
              <a:t>более) соответственно. Эритроцитоз – это именно показатель патологии, но не болезнь как</a:t>
            </a:r>
          </a:p>
          <a:p>
            <a:r>
              <a:rPr lang="ru-RU" sz="2400" dirty="0" smtClean="0"/>
              <a:t>таковая.</a:t>
            </a:r>
          </a:p>
          <a:p>
            <a:r>
              <a:rPr lang="ru-RU" sz="2400" dirty="0" smtClean="0"/>
              <a:t>Чаще всего это состояние рассматривается с адаптационной позиции и представляет</a:t>
            </a:r>
          </a:p>
          <a:p>
            <a:r>
              <a:rPr lang="ru-RU" sz="2400" dirty="0" smtClean="0"/>
              <a:t>собой одну из функций организма при определенном патофизиологическом процессе. В</a:t>
            </a:r>
          </a:p>
          <a:p>
            <a:r>
              <a:rPr lang="ru-RU" sz="2400" dirty="0" smtClean="0"/>
              <a:t>некоторых случаях эритроцитоз представляет собой проявление гипоксии в хроническом её</a:t>
            </a:r>
          </a:p>
          <a:p>
            <a:r>
              <a:rPr lang="ru-RU" sz="2400" dirty="0" smtClean="0"/>
              <a:t>протекании или онкологий.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065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78497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Причины эритроцитоза</a:t>
            </a:r>
          </a:p>
          <a:p>
            <a:r>
              <a:rPr lang="ru-RU" sz="2000" dirty="0" smtClean="0"/>
              <a:t>Возникновению эритроцитоза способствуют несколько причин, которые зависят от разновидностей этой патологии. В подобном состоянии выделяют относительную и истинную форму. Относительный эритроцитоз характеризуется большим количеством эритроцитов на единицу объема крови, при этом плазма крови значительно снижается.</a:t>
            </a:r>
          </a:p>
          <a:p>
            <a:r>
              <a:rPr lang="ru-RU" sz="2000" dirty="0" smtClean="0"/>
              <a:t>Численность эритроцитов остается неизменным.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Относительный эритроцитоз </a:t>
            </a:r>
            <a:r>
              <a:rPr lang="ru-RU" sz="2000" dirty="0" smtClean="0"/>
              <a:t>возникает по следующим причинам:</a:t>
            </a:r>
          </a:p>
          <a:p>
            <a:r>
              <a:rPr lang="ru-RU" sz="2000" dirty="0" smtClean="0"/>
              <a:t> организм теряет большое количество жидкости, но не может её восполнить в</a:t>
            </a:r>
          </a:p>
          <a:p>
            <a:r>
              <a:rPr lang="ru-RU" sz="2000" dirty="0" smtClean="0"/>
              <a:t>полной мере;</a:t>
            </a:r>
          </a:p>
          <a:p>
            <a:r>
              <a:rPr lang="ru-RU" sz="2000" dirty="0" smtClean="0"/>
              <a:t> стрессовые ситуации;</a:t>
            </a:r>
          </a:p>
          <a:p>
            <a:r>
              <a:rPr lang="ru-RU" sz="2000" dirty="0" smtClean="0"/>
              <a:t> гипертонические кризы;</a:t>
            </a:r>
          </a:p>
          <a:p>
            <a:r>
              <a:rPr lang="ru-RU" sz="2000" dirty="0" smtClean="0"/>
              <a:t> разные стадии ожирения.</a:t>
            </a:r>
          </a:p>
          <a:p>
            <a:r>
              <a:rPr lang="ru-RU" sz="2000" dirty="0" smtClean="0"/>
              <a:t>Под истинным эритроцитозом понимают увеличение числа эритроцитов в крови в</a:t>
            </a:r>
          </a:p>
          <a:p>
            <a:r>
              <a:rPr lang="ru-RU" sz="2000" dirty="0" smtClean="0"/>
              <a:t>результате их интенсивного появления в костном мозге.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1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Возникновению истинного эритроцитоза способствуют несколько причин:</a:t>
            </a:r>
          </a:p>
          <a:p>
            <a:r>
              <a:rPr lang="ru-RU" dirty="0" smtClean="0"/>
              <a:t> Генетика. Изменения на ферментативном уровне состава эритроцита,</a:t>
            </a:r>
          </a:p>
          <a:p>
            <a:r>
              <a:rPr lang="ru-RU" dirty="0" smtClean="0"/>
              <a:t>отвечающего за присоединение и отдачу кислорода. Нехватка кислорода в тканях и</a:t>
            </a:r>
          </a:p>
          <a:p>
            <a:r>
              <a:rPr lang="ru-RU" dirty="0" smtClean="0"/>
              <a:t>органах запускает механизм увеличения красных кровяных телец в костном мозге.</a:t>
            </a:r>
          </a:p>
          <a:p>
            <a:r>
              <a:rPr lang="ru-RU" dirty="0" smtClean="0"/>
              <a:t> Гипоксические изменения. Высокий уровень гемоглобина вследствие</a:t>
            </a:r>
          </a:p>
          <a:p>
            <a:r>
              <a:rPr lang="ru-RU" dirty="0" smtClean="0"/>
              <a:t>воздействия угарного газа (особенно часто возникает у курильщиков),</a:t>
            </a:r>
          </a:p>
          <a:p>
            <a:r>
              <a:rPr lang="ru-RU" dirty="0" smtClean="0"/>
              <a:t>заболеваний дыхательных путей, Пиквик синдрома и пороков сердца приводит к</a:t>
            </a:r>
          </a:p>
          <a:p>
            <a:r>
              <a:rPr lang="ru-RU" dirty="0" smtClean="0"/>
              <a:t>подобному состоянию.</a:t>
            </a:r>
          </a:p>
          <a:p>
            <a:r>
              <a:rPr lang="ru-RU" dirty="0" smtClean="0"/>
              <a:t> Высокие показатели выработки </a:t>
            </a:r>
            <a:r>
              <a:rPr lang="ru-RU" dirty="0" err="1" smtClean="0"/>
              <a:t>эритропоэтина</a:t>
            </a:r>
            <a:r>
              <a:rPr lang="ru-RU" dirty="0" smtClean="0"/>
              <a:t> – стимулятора образования</a:t>
            </a:r>
          </a:p>
          <a:p>
            <a:r>
              <a:rPr lang="ru-RU" dirty="0" smtClean="0"/>
              <a:t>эритроцитов, возникающего вследствие заболеваний почек (почечной кисты,</a:t>
            </a:r>
          </a:p>
          <a:p>
            <a:r>
              <a:rPr lang="ru-RU" dirty="0" smtClean="0"/>
              <a:t>гидронефроза, гипернефромы) и злокачественных новообразований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феохромоцитомы</a:t>
            </a:r>
            <a:r>
              <a:rPr lang="ru-RU" dirty="0" smtClean="0"/>
              <a:t>, </a:t>
            </a:r>
            <a:r>
              <a:rPr lang="ru-RU" dirty="0" err="1" smtClean="0"/>
              <a:t>гепатомы</a:t>
            </a:r>
            <a:r>
              <a:rPr lang="ru-RU" dirty="0" smtClean="0"/>
              <a:t>, аденомы гипофиза, </a:t>
            </a:r>
            <a:r>
              <a:rPr lang="ru-RU" dirty="0" err="1" smtClean="0"/>
              <a:t>гемангиобластомы</a:t>
            </a:r>
            <a:r>
              <a:rPr lang="ru-RU" dirty="0" smtClean="0"/>
              <a:t> мозжечка).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1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88640"/>
            <a:ext cx="88569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Симптомы эритроцитоза</a:t>
            </a:r>
            <a:r>
              <a:rPr lang="ru-RU" sz="2000" dirty="0" smtClean="0"/>
              <a:t> зависят от стадии протекания патологического состояния.</a:t>
            </a:r>
          </a:p>
          <a:p>
            <a:r>
              <a:rPr lang="ru-RU" sz="2000" dirty="0" smtClean="0"/>
              <a:t>Первая (начальная) стадия соответствует умеренному эритроцитозу крови со следующими симптомами:</a:t>
            </a:r>
          </a:p>
          <a:p>
            <a:r>
              <a:rPr lang="ru-RU" sz="2000" dirty="0" smtClean="0"/>
              <a:t> возникновение </a:t>
            </a:r>
            <a:r>
              <a:rPr lang="ru-RU" sz="2000" dirty="0" err="1" smtClean="0"/>
              <a:t>панмиелоза</a:t>
            </a:r>
            <a:r>
              <a:rPr lang="ru-RU" sz="2000" dirty="0" smtClean="0"/>
              <a:t> в красном костном мозге;</a:t>
            </a:r>
          </a:p>
          <a:p>
            <a:r>
              <a:rPr lang="ru-RU" sz="2000" dirty="0" smtClean="0"/>
              <a:t> отсутствием сосудистых и висцеральных осложнений;</a:t>
            </a:r>
          </a:p>
          <a:p>
            <a:r>
              <a:rPr lang="ru-RU" sz="2000" dirty="0" smtClean="0"/>
              <a:t> незначительным увеличением селезенки, не поддающимся пальпации.</a:t>
            </a:r>
          </a:p>
          <a:p>
            <a:r>
              <a:rPr lang="ru-RU" sz="2000" dirty="0" smtClean="0"/>
              <a:t>Эта стадия может протекать длительно, в течение нескольких лет.</a:t>
            </a:r>
          </a:p>
          <a:p>
            <a:r>
              <a:rPr lang="ru-RU" sz="2000" dirty="0" smtClean="0"/>
              <a:t>Далее идёт пролиферативная (развернутая) стадия, которая отмечается следующими</a:t>
            </a:r>
          </a:p>
          <a:p>
            <a:r>
              <a:rPr lang="ru-RU" sz="2000" dirty="0" smtClean="0"/>
              <a:t>симптомами:</a:t>
            </a:r>
          </a:p>
          <a:p>
            <a:r>
              <a:rPr lang="ru-RU" sz="2000" dirty="0" smtClean="0"/>
              <a:t> плетора выраженного характера;</a:t>
            </a:r>
          </a:p>
          <a:p>
            <a:r>
              <a:rPr lang="ru-RU" sz="2000" dirty="0" smtClean="0"/>
              <a:t> возникновение </a:t>
            </a:r>
            <a:r>
              <a:rPr lang="ru-RU" sz="2000" dirty="0" err="1" smtClean="0"/>
              <a:t>гепатоспленомегалии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 рецидивирующие тромбозы;</a:t>
            </a:r>
          </a:p>
          <a:p>
            <a:r>
              <a:rPr lang="ru-RU" sz="2000" dirty="0" smtClean="0"/>
              <a:t> истощение организма;</a:t>
            </a:r>
          </a:p>
          <a:p>
            <a:r>
              <a:rPr lang="ru-RU" sz="2000" dirty="0" smtClean="0"/>
              <a:t> рост клеток-базофилов;</a:t>
            </a:r>
          </a:p>
          <a:p>
            <a:r>
              <a:rPr lang="ru-RU" sz="2000" dirty="0" smtClean="0"/>
              <a:t> повышенная концентрация мочевой кислоты в сыворотке крови.</a:t>
            </a:r>
          </a:p>
          <a:p>
            <a:r>
              <a:rPr lang="ru-RU" sz="2000" dirty="0" smtClean="0"/>
              <a:t>На этой стадии и диагностируется эритроцитоз.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210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Следующая стадия – анемическая, представляет собой стадию истощения, когда:</a:t>
            </a:r>
          </a:p>
          <a:p>
            <a:r>
              <a:rPr lang="ru-RU" sz="2000" dirty="0" smtClean="0"/>
              <a:t> печень и селезенка увеличиваются в размерах;</a:t>
            </a:r>
          </a:p>
          <a:p>
            <a:r>
              <a:rPr lang="ru-RU" sz="2000" dirty="0" smtClean="0"/>
              <a:t> в крови происходит все большее насыщение </a:t>
            </a:r>
            <a:r>
              <a:rPr lang="ru-RU" sz="2000" dirty="0" err="1" smtClean="0"/>
              <a:t>панцитопенией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 в красном костном мозге отмечаются очаги поражения </a:t>
            </a:r>
            <a:r>
              <a:rPr lang="ru-RU" sz="2000" dirty="0" err="1" smtClean="0"/>
              <a:t>миелофиброзом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Ко всем симптомам основного заболевания у больных с установленным эритроцитозом</a:t>
            </a:r>
          </a:p>
          <a:p>
            <a:r>
              <a:rPr lang="ru-RU" sz="2000" dirty="0" smtClean="0"/>
              <a:t>наблюдаются:</a:t>
            </a:r>
          </a:p>
          <a:p>
            <a:r>
              <a:rPr lang="ru-RU" sz="2000" dirty="0" smtClean="0"/>
              <a:t> особый багровый цианоз;</a:t>
            </a:r>
          </a:p>
          <a:p>
            <a:r>
              <a:rPr lang="ru-RU" sz="2000" dirty="0" smtClean="0"/>
              <a:t> головокружения, вплоть до обморочных состояний;</a:t>
            </a:r>
          </a:p>
          <a:p>
            <a:r>
              <a:rPr lang="ru-RU" sz="2000" dirty="0" smtClean="0"/>
              <a:t> головные боли;</a:t>
            </a:r>
          </a:p>
          <a:p>
            <a:r>
              <a:rPr lang="ru-RU" sz="2000" dirty="0" smtClean="0"/>
              <a:t> носовые кровотечения;</a:t>
            </a:r>
          </a:p>
          <a:p>
            <a:r>
              <a:rPr lang="ru-RU" sz="2000" dirty="0" smtClean="0"/>
              <a:t> частые тромботические осложнения.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5202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008" y="66415"/>
            <a:ext cx="89289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Этиология эритроцитозов </a:t>
            </a:r>
            <a:r>
              <a:rPr lang="ru-RU" sz="2400" dirty="0" smtClean="0"/>
              <a:t>делит их на первичные, или наследственные, и вторичные, т.е. приобретенные.</a:t>
            </a:r>
          </a:p>
          <a:p>
            <a:r>
              <a:rPr lang="ru-RU" sz="2400" dirty="0" smtClean="0"/>
              <a:t>Вторичный эритроцитоз характерен для различных заболеваний соматического характера и имеет весьма разнообразную клиническую картину. Гемограмма, как правило,</a:t>
            </a:r>
          </a:p>
          <a:p>
            <a:r>
              <a:rPr lang="ru-RU" sz="2400" dirty="0" smtClean="0"/>
              <a:t>выявляет завышенные показатели красных кровяных телец – умеренные или значительные. Лейкоциты и тромбоциты при этом находятся в пределах нормы. В том случае, если в результате обследования у больного исключается наличие вторичного эритроцитоза, говорят о наследственном характере патологического</a:t>
            </a:r>
            <a:r>
              <a:rPr lang="ru-RU" sz="2400" dirty="0"/>
              <a:t> </a:t>
            </a:r>
            <a:r>
              <a:rPr lang="ru-RU" sz="2400" dirty="0" smtClean="0"/>
              <a:t>состояния. </a:t>
            </a:r>
          </a:p>
        </p:txBody>
      </p:sp>
    </p:spTree>
    <p:extLst>
      <p:ext uri="{BB962C8B-B14F-4D97-AF65-F5344CB8AC3E}">
        <p14:creationId xmlns:p14="http://schemas.microsoft.com/office/powerpoint/2010/main" val="2269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8846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</a:rPr>
              <a:t>Первичный эритроцитоз </a:t>
            </a:r>
            <a:r>
              <a:rPr lang="ru-RU" sz="2400" dirty="0" smtClean="0"/>
              <a:t>чаще всего диагностируется у детей и подростков.</a:t>
            </a:r>
          </a:p>
          <a:p>
            <a:r>
              <a:rPr lang="ru-RU" sz="2400" dirty="0" smtClean="0"/>
              <a:t>Заболевание имеет некоторые особенности:</a:t>
            </a:r>
          </a:p>
          <a:p>
            <a:r>
              <a:rPr lang="ru-RU" sz="2400" dirty="0" smtClean="0"/>
              <a:t> изменение цвета лица, или красный цианоз;</a:t>
            </a:r>
          </a:p>
          <a:p>
            <a:r>
              <a:rPr lang="ru-RU" sz="2400" dirty="0" smtClean="0"/>
              <a:t> анализ крови фиксирует завышенные показатели красных кровяных телец,</a:t>
            </a:r>
          </a:p>
          <a:p>
            <a:r>
              <a:rPr lang="ru-RU" sz="2400" dirty="0" smtClean="0"/>
              <a:t>гемоглобина и гематокрита;</a:t>
            </a:r>
          </a:p>
          <a:p>
            <a:r>
              <a:rPr lang="ru-RU" sz="2400" dirty="0" smtClean="0"/>
              <a:t> количество лейкоцитов и тромбоцитов находится на границах нормы;</a:t>
            </a:r>
          </a:p>
          <a:p>
            <a:r>
              <a:rPr lang="ru-RU" sz="2400" dirty="0" smtClean="0"/>
              <a:t> вязкость крови увеличена вследствие переполнения сосудов кровью;</a:t>
            </a:r>
          </a:p>
          <a:p>
            <a:r>
              <a:rPr lang="ru-RU" sz="2400" dirty="0" smtClean="0"/>
              <a:t> кровоток в сосудах замедляется.</a:t>
            </a:r>
          </a:p>
          <a:p>
            <a:r>
              <a:rPr lang="ru-RU" sz="2400" dirty="0" smtClean="0"/>
              <a:t>В отсутствии лечения эритроцитоза данного вида возможны сосудистые осложнения,</a:t>
            </a:r>
          </a:p>
          <a:p>
            <a:r>
              <a:rPr lang="ru-RU" sz="2400" dirty="0" smtClean="0"/>
              <a:t>особенно это касается фактора свертывания крови, приводящего к</a:t>
            </a:r>
          </a:p>
          <a:p>
            <a:r>
              <a:rPr lang="ru-RU" sz="2400" dirty="0" smtClean="0"/>
              <a:t>образованию тромбозов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99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062912" cy="1470025"/>
          </a:xfrm>
        </p:spPr>
        <p:txBody>
          <a:bodyPr/>
          <a:lstStyle/>
          <a:p>
            <a:r>
              <a:rPr lang="ru-RU" dirty="0" smtClean="0"/>
              <a:t>Лечение Эритроцитоза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276872"/>
            <a:ext cx="8928992" cy="458112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Основная задача лечения эритроцитоза - удаление лишних, избыточно возникающих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эритроцитов за счет снижения степени вязкости крови. В терапии используют комплекс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методов с применением лекарственных препаратов. Если эритроцитоз сопряжен с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болезнями дыхательной или сердечно-сосудистой системы, то лечат, в первую </a:t>
            </a:r>
            <a:r>
              <a:rPr lang="ru-RU" dirty="0" err="1">
                <a:solidFill>
                  <a:schemeClr val="tx1"/>
                </a:solidFill>
              </a:rPr>
              <a:t>очередь,основное</a:t>
            </a:r>
            <a:r>
              <a:rPr lang="ru-RU" dirty="0">
                <a:solidFill>
                  <a:schemeClr val="tx1"/>
                </a:solidFill>
              </a:rPr>
              <a:t> заболевание. Главное правило борьбы с эритроцитозом - устранение причины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патологического состояния</a:t>
            </a:r>
          </a:p>
        </p:txBody>
      </p:sp>
    </p:spTree>
    <p:extLst>
      <p:ext uri="{BB962C8B-B14F-4D97-AF65-F5344CB8AC3E}">
        <p14:creationId xmlns:p14="http://schemas.microsoft.com/office/powerpoint/2010/main" val="35534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</TotalTime>
  <Words>920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ЭРИТРОЦИТОЗ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Лечение Эритроцитоза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ЭРИТРОЦИТОЗ</dc:title>
  <dc:creator>Xaker</dc:creator>
  <cp:lastModifiedBy>Xaker</cp:lastModifiedBy>
  <cp:revision>4</cp:revision>
  <dcterms:created xsi:type="dcterms:W3CDTF">2016-09-30T21:38:30Z</dcterms:created>
  <dcterms:modified xsi:type="dcterms:W3CDTF">2016-09-30T22:17:00Z</dcterms:modified>
</cp:coreProperties>
</file>