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85" r:id="rId2"/>
    <p:sldId id="257" r:id="rId3"/>
    <p:sldId id="258" r:id="rId4"/>
    <p:sldId id="284" r:id="rId5"/>
    <p:sldId id="259" r:id="rId6"/>
    <p:sldId id="261" r:id="rId7"/>
    <p:sldId id="260" r:id="rId8"/>
    <p:sldId id="270" r:id="rId9"/>
    <p:sldId id="262" r:id="rId10"/>
    <p:sldId id="263" r:id="rId11"/>
    <p:sldId id="264" r:id="rId12"/>
    <p:sldId id="265" r:id="rId13"/>
    <p:sldId id="266" r:id="rId14"/>
    <p:sldId id="267" r:id="rId15"/>
    <p:sldId id="268" r:id="rId16"/>
    <p:sldId id="269"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16EE366-3890-4D8B-8FE7-341CB237D937}"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75671D-475E-471D-A8E3-D5802F68FFA8}" type="slidenum">
              <a:rPr lang="ru-RU" smtClean="0"/>
              <a:t>‹#›</a:t>
            </a:fld>
            <a:endParaRPr lang="ru-RU"/>
          </a:p>
        </p:txBody>
      </p:sp>
    </p:spTree>
    <p:extLst>
      <p:ext uri="{BB962C8B-B14F-4D97-AF65-F5344CB8AC3E}">
        <p14:creationId xmlns:p14="http://schemas.microsoft.com/office/powerpoint/2010/main" val="182251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6EE366-3890-4D8B-8FE7-341CB237D937}" type="datetimeFigureOut">
              <a:rPr lang="ru-RU" smtClean="0"/>
              <a:t>12.03.2023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475671D-475E-471D-A8E3-D5802F68FFA8}" type="slidenum">
              <a:rPr lang="ru-RU" smtClean="0"/>
              <a:t>‹#›</a:t>
            </a:fld>
            <a:endParaRPr lang="ru-RU"/>
          </a:p>
        </p:txBody>
      </p:sp>
    </p:spTree>
    <p:extLst>
      <p:ext uri="{BB962C8B-B14F-4D97-AF65-F5344CB8AC3E}">
        <p14:creationId xmlns:p14="http://schemas.microsoft.com/office/powerpoint/2010/main" val="73389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6EE366-3890-4D8B-8FE7-341CB237D937}" type="datetimeFigureOut">
              <a:rPr lang="ru-RU" smtClean="0"/>
              <a:t>12.03.2023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475671D-475E-471D-A8E3-D5802F68FFA8}" type="slidenum">
              <a:rPr lang="ru-RU" smtClean="0"/>
              <a:t>‹#›</a:t>
            </a:fld>
            <a:endParaRPr lang="ru-RU"/>
          </a:p>
        </p:txBody>
      </p:sp>
    </p:spTree>
    <p:extLst>
      <p:ext uri="{BB962C8B-B14F-4D97-AF65-F5344CB8AC3E}">
        <p14:creationId xmlns:p14="http://schemas.microsoft.com/office/powerpoint/2010/main" val="368565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6EE366-3890-4D8B-8FE7-341CB237D937}" type="datetimeFigureOut">
              <a:rPr lang="ru-RU" smtClean="0"/>
              <a:t>12.03.2023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475671D-475E-471D-A8E3-D5802F68FFA8}"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65971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6EE366-3890-4D8B-8FE7-341CB237D937}" type="datetimeFigureOut">
              <a:rPr lang="ru-RU" smtClean="0"/>
              <a:t>12.03.2023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475671D-475E-471D-A8E3-D5802F68FFA8}" type="slidenum">
              <a:rPr lang="ru-RU" smtClean="0"/>
              <a:t>‹#›</a:t>
            </a:fld>
            <a:endParaRPr lang="ru-RU"/>
          </a:p>
        </p:txBody>
      </p:sp>
    </p:spTree>
    <p:extLst>
      <p:ext uri="{BB962C8B-B14F-4D97-AF65-F5344CB8AC3E}">
        <p14:creationId xmlns:p14="http://schemas.microsoft.com/office/powerpoint/2010/main" val="1337200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16EE366-3890-4D8B-8FE7-341CB237D937}" type="datetimeFigureOut">
              <a:rPr lang="ru-RU" smtClean="0"/>
              <a:t>12.03.2023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475671D-475E-471D-A8E3-D5802F68FFA8}" type="slidenum">
              <a:rPr lang="ru-RU" smtClean="0"/>
              <a:t>‹#›</a:t>
            </a:fld>
            <a:endParaRPr lang="ru-RU"/>
          </a:p>
        </p:txBody>
      </p:sp>
    </p:spTree>
    <p:extLst>
      <p:ext uri="{BB962C8B-B14F-4D97-AF65-F5344CB8AC3E}">
        <p14:creationId xmlns:p14="http://schemas.microsoft.com/office/powerpoint/2010/main" val="320723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16EE366-3890-4D8B-8FE7-341CB237D937}" type="datetimeFigureOut">
              <a:rPr lang="ru-RU" smtClean="0"/>
              <a:t>12.03.2023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475671D-475E-471D-A8E3-D5802F68FFA8}" type="slidenum">
              <a:rPr lang="ru-RU" smtClean="0"/>
              <a:t>‹#›</a:t>
            </a:fld>
            <a:endParaRPr lang="ru-RU"/>
          </a:p>
        </p:txBody>
      </p:sp>
    </p:spTree>
    <p:extLst>
      <p:ext uri="{BB962C8B-B14F-4D97-AF65-F5344CB8AC3E}">
        <p14:creationId xmlns:p14="http://schemas.microsoft.com/office/powerpoint/2010/main" val="4115111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6EE366-3890-4D8B-8FE7-341CB237D937}"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75671D-475E-471D-A8E3-D5802F68FFA8}" type="slidenum">
              <a:rPr lang="ru-RU" smtClean="0"/>
              <a:t>‹#›</a:t>
            </a:fld>
            <a:endParaRPr lang="ru-RU"/>
          </a:p>
        </p:txBody>
      </p:sp>
    </p:spTree>
    <p:extLst>
      <p:ext uri="{BB962C8B-B14F-4D97-AF65-F5344CB8AC3E}">
        <p14:creationId xmlns:p14="http://schemas.microsoft.com/office/powerpoint/2010/main" val="3760288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6EE366-3890-4D8B-8FE7-341CB237D937}"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75671D-475E-471D-A8E3-D5802F68FFA8}" type="slidenum">
              <a:rPr lang="ru-RU" smtClean="0"/>
              <a:t>‹#›</a:t>
            </a:fld>
            <a:endParaRPr lang="ru-RU"/>
          </a:p>
        </p:txBody>
      </p:sp>
    </p:spTree>
    <p:extLst>
      <p:ext uri="{BB962C8B-B14F-4D97-AF65-F5344CB8AC3E}">
        <p14:creationId xmlns:p14="http://schemas.microsoft.com/office/powerpoint/2010/main" val="1753984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6EE366-3890-4D8B-8FE7-341CB237D937}"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75671D-475E-471D-A8E3-D5802F68FFA8}" type="slidenum">
              <a:rPr lang="ru-RU" smtClean="0"/>
              <a:t>‹#›</a:t>
            </a:fld>
            <a:endParaRPr lang="ru-RU"/>
          </a:p>
        </p:txBody>
      </p:sp>
    </p:spTree>
    <p:extLst>
      <p:ext uri="{BB962C8B-B14F-4D97-AF65-F5344CB8AC3E}">
        <p14:creationId xmlns:p14="http://schemas.microsoft.com/office/powerpoint/2010/main" val="178758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16EE366-3890-4D8B-8FE7-341CB237D937}"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75671D-475E-471D-A8E3-D5802F68FFA8}" type="slidenum">
              <a:rPr lang="ru-RU" smtClean="0"/>
              <a:t>‹#›</a:t>
            </a:fld>
            <a:endParaRPr lang="ru-RU"/>
          </a:p>
        </p:txBody>
      </p:sp>
    </p:spTree>
    <p:extLst>
      <p:ext uri="{BB962C8B-B14F-4D97-AF65-F5344CB8AC3E}">
        <p14:creationId xmlns:p14="http://schemas.microsoft.com/office/powerpoint/2010/main" val="1850434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16EE366-3890-4D8B-8FE7-341CB237D937}" type="datetimeFigureOut">
              <a:rPr lang="ru-RU" smtClean="0"/>
              <a:t>12.03.2023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475671D-475E-471D-A8E3-D5802F68FFA8}" type="slidenum">
              <a:rPr lang="ru-RU" smtClean="0"/>
              <a:t>‹#›</a:t>
            </a:fld>
            <a:endParaRPr lang="ru-RU"/>
          </a:p>
        </p:txBody>
      </p:sp>
    </p:spTree>
    <p:extLst>
      <p:ext uri="{BB962C8B-B14F-4D97-AF65-F5344CB8AC3E}">
        <p14:creationId xmlns:p14="http://schemas.microsoft.com/office/powerpoint/2010/main" val="111781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16EE366-3890-4D8B-8FE7-341CB237D937}" type="datetimeFigureOut">
              <a:rPr lang="ru-RU" smtClean="0"/>
              <a:t>12.03.2023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475671D-475E-471D-A8E3-D5802F68FFA8}" type="slidenum">
              <a:rPr lang="ru-RU" smtClean="0"/>
              <a:t>‹#›</a:t>
            </a:fld>
            <a:endParaRPr lang="ru-RU"/>
          </a:p>
        </p:txBody>
      </p:sp>
    </p:spTree>
    <p:extLst>
      <p:ext uri="{BB962C8B-B14F-4D97-AF65-F5344CB8AC3E}">
        <p14:creationId xmlns:p14="http://schemas.microsoft.com/office/powerpoint/2010/main" val="2954869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16EE366-3890-4D8B-8FE7-341CB237D937}" type="datetimeFigureOut">
              <a:rPr lang="ru-RU" smtClean="0"/>
              <a:t>12.03.2023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475671D-475E-471D-A8E3-D5802F68FFA8}" type="slidenum">
              <a:rPr lang="ru-RU" smtClean="0"/>
              <a:t>‹#›</a:t>
            </a:fld>
            <a:endParaRPr lang="ru-RU"/>
          </a:p>
        </p:txBody>
      </p:sp>
    </p:spTree>
    <p:extLst>
      <p:ext uri="{BB962C8B-B14F-4D97-AF65-F5344CB8AC3E}">
        <p14:creationId xmlns:p14="http://schemas.microsoft.com/office/powerpoint/2010/main" val="742610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16EE366-3890-4D8B-8FE7-341CB237D937}" type="datetimeFigureOut">
              <a:rPr lang="ru-RU" smtClean="0"/>
              <a:t>12.03.2023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475671D-475E-471D-A8E3-D5802F68FFA8}" type="slidenum">
              <a:rPr lang="ru-RU" smtClean="0"/>
              <a:t>‹#›</a:t>
            </a:fld>
            <a:endParaRPr lang="ru-RU"/>
          </a:p>
        </p:txBody>
      </p:sp>
    </p:spTree>
    <p:extLst>
      <p:ext uri="{BB962C8B-B14F-4D97-AF65-F5344CB8AC3E}">
        <p14:creationId xmlns:p14="http://schemas.microsoft.com/office/powerpoint/2010/main" val="2407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6EE366-3890-4D8B-8FE7-341CB237D937}" type="datetimeFigureOut">
              <a:rPr lang="ru-RU" smtClean="0"/>
              <a:t>12.03.2023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475671D-475E-471D-A8E3-D5802F68FFA8}" type="slidenum">
              <a:rPr lang="ru-RU" smtClean="0"/>
              <a:t>‹#›</a:t>
            </a:fld>
            <a:endParaRPr lang="ru-RU"/>
          </a:p>
        </p:txBody>
      </p:sp>
    </p:spTree>
    <p:extLst>
      <p:ext uri="{BB962C8B-B14F-4D97-AF65-F5344CB8AC3E}">
        <p14:creationId xmlns:p14="http://schemas.microsoft.com/office/powerpoint/2010/main" val="89896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6EE366-3890-4D8B-8FE7-341CB237D937}" type="datetimeFigureOut">
              <a:rPr lang="ru-RU" smtClean="0"/>
              <a:t>12.03.2023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475671D-475E-471D-A8E3-D5802F68FFA8}" type="slidenum">
              <a:rPr lang="ru-RU" smtClean="0"/>
              <a:t>‹#›</a:t>
            </a:fld>
            <a:endParaRPr lang="ru-RU"/>
          </a:p>
        </p:txBody>
      </p:sp>
    </p:spTree>
    <p:extLst>
      <p:ext uri="{BB962C8B-B14F-4D97-AF65-F5344CB8AC3E}">
        <p14:creationId xmlns:p14="http://schemas.microsoft.com/office/powerpoint/2010/main" val="221570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16EE366-3890-4D8B-8FE7-341CB237D937}" type="datetimeFigureOut">
              <a:rPr lang="ru-RU" smtClean="0"/>
              <a:t>12.03.2023</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475671D-475E-471D-A8E3-D5802F68FFA8}" type="slidenum">
              <a:rPr lang="ru-RU" smtClean="0"/>
              <a:t>‹#›</a:t>
            </a:fld>
            <a:endParaRPr lang="ru-RU"/>
          </a:p>
        </p:txBody>
      </p:sp>
    </p:spTree>
    <p:extLst>
      <p:ext uri="{BB962C8B-B14F-4D97-AF65-F5344CB8AC3E}">
        <p14:creationId xmlns:p14="http://schemas.microsoft.com/office/powerpoint/2010/main" val="37805574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98612" y="358676"/>
            <a:ext cx="8689976" cy="2509213"/>
          </a:xfrm>
        </p:spPr>
        <p:txBody>
          <a:bodyPr>
            <a:normAutofit fontScale="90000"/>
          </a:bodyPr>
          <a:lstStyle/>
          <a:p>
            <a:r>
              <a:rPr lang="ru-RU" dirty="0" smtClean="0">
                <a:latin typeface="Times New Roman" panose="02020603050405020304" pitchFamily="18" charset="0"/>
                <a:cs typeface="Times New Roman" panose="02020603050405020304" pitchFamily="18" charset="0"/>
              </a:rPr>
              <a:t>Экзантема – один из ведущих синдромов инфекционных болезней</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508" y="3089564"/>
            <a:ext cx="4849092" cy="3415143"/>
          </a:xfrm>
          <a:prstGeom prst="rect">
            <a:avLst/>
          </a:prstGeom>
        </p:spPr>
      </p:pic>
      <p:sp>
        <p:nvSpPr>
          <p:cNvPr id="5" name="Подзаголовок 4"/>
          <p:cNvSpPr>
            <a:spLocks noGrp="1"/>
          </p:cNvSpPr>
          <p:nvPr>
            <p:ph type="subTitle" idx="1"/>
          </p:nvPr>
        </p:nvSpPr>
        <p:spPr/>
        <p:txBody>
          <a:bodyPr/>
          <a:lstStyle/>
          <a:p>
            <a:endParaRPr lang="ru-RU"/>
          </a:p>
        </p:txBody>
      </p:sp>
    </p:spTree>
    <p:extLst>
      <p:ext uri="{BB962C8B-B14F-4D97-AF65-F5344CB8AC3E}">
        <p14:creationId xmlns:p14="http://schemas.microsoft.com/office/powerpoint/2010/main" val="3667354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3237" y="487025"/>
            <a:ext cx="6567054" cy="6370975"/>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У больных лептоспирозом так же могут наблюдаться геморрагические сыпи (</a:t>
            </a:r>
            <a:r>
              <a:rPr lang="ru-RU" sz="2400" dirty="0" err="1" smtClean="0">
                <a:latin typeface="Times New Roman" panose="02020603050405020304" pitchFamily="18" charset="0"/>
                <a:cs typeface="Times New Roman" panose="02020603050405020304" pitchFamily="18" charset="0"/>
              </a:rPr>
              <a:t>петехиальные</a:t>
            </a:r>
            <a:r>
              <a:rPr lang="ru-RU" sz="2400" dirty="0" smtClean="0">
                <a:latin typeface="Times New Roman" panose="02020603050405020304" pitchFamily="18" charset="0"/>
                <a:cs typeface="Times New Roman" panose="02020603050405020304" pitchFamily="18" charset="0"/>
              </a:rPr>
              <a:t>). Возможно появление ранней (на 3 день болезни) эфемерной розеолезно-папулезной сыпи. Геморрагическая сыпь в виде одиночных или множественных мелких кровоизлияний появляются при геморрагических лихорадках (геморрагическая лихорадка с почечным синдромом, крымская, омская). Локализуется экзантема не шее, в подмышечных впадинах, на боковых поверхностях груди, внутренних поверхностях бедер. Сыпь склонна к слиянию и распространению. На мягком небе энантема, инъекция склер, кровоизлияния под конъюнктиву. Лицо, шея, верхняя часть груди гиперемированы.</a:t>
            </a:r>
            <a:endParaRPr lang="ru-RU" sz="2400" dirty="0">
              <a:latin typeface="Times New Roman" panose="02020603050405020304" pitchFamily="18" charset="0"/>
              <a:cs typeface="Times New Roman" panose="02020603050405020304" pitchFamily="18" charset="0"/>
            </a:endParaRPr>
          </a:p>
        </p:txBody>
      </p:sp>
      <p:pic>
        <p:nvPicPr>
          <p:cNvPr id="8194" name="Picture 2" descr="https://www.medicinanet.com.br/imagens/2018071611034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291" y="487025"/>
            <a:ext cx="5167745" cy="263121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fb.ru/misc/i/gallery/22562/31686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291" y="3144980"/>
            <a:ext cx="5167745" cy="342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479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46619" y="585045"/>
            <a:ext cx="6096000" cy="5940088"/>
          </a:xfrm>
          <a:prstGeom prst="rect">
            <a:avLst/>
          </a:prstGeom>
        </p:spPr>
        <p:txBody>
          <a:bodyPr>
            <a:spAutoFit/>
          </a:bodyPr>
          <a:lstStyle/>
          <a:p>
            <a:pPr algn="just"/>
            <a:r>
              <a:rPr lang="ru-RU" sz="2000" dirty="0" smtClean="0">
                <a:latin typeface="Times New Roman" panose="02020603050405020304" pitchFamily="18" charset="0"/>
                <a:cs typeface="Times New Roman" panose="02020603050405020304" pitchFamily="18" charset="0"/>
              </a:rPr>
              <a:t>Своеобразный характер изменения кожи и слизистых при скарлатине обусловлен действием </a:t>
            </a:r>
            <a:r>
              <a:rPr lang="ru-RU" sz="2000" dirty="0" err="1" smtClean="0">
                <a:latin typeface="Times New Roman" panose="02020603050405020304" pitchFamily="18" charset="0"/>
                <a:cs typeface="Times New Roman" panose="02020603050405020304" pitchFamily="18" charset="0"/>
              </a:rPr>
              <a:t>эритрогенного</a:t>
            </a:r>
            <a:r>
              <a:rPr lang="ru-RU" sz="2000" dirty="0" smtClean="0">
                <a:latin typeface="Times New Roman" panose="02020603050405020304" pitchFamily="18" charset="0"/>
                <a:cs typeface="Times New Roman" panose="02020603050405020304" pitchFamily="18" charset="0"/>
              </a:rPr>
              <a:t> токсина b-гемолитического стрептококка группы А. К концу первых, на вторые сутки появляется точечная сыпь на фоне гиперемированной кожи, сыпь сгущается в области естественных складок кожи. На лице отмечается яркая гиперемия щек и бледный </a:t>
            </a:r>
            <a:r>
              <a:rPr lang="ru-RU" sz="2000" dirty="0" err="1" smtClean="0">
                <a:latin typeface="Times New Roman" panose="02020603050405020304" pitchFamily="18" charset="0"/>
                <a:cs typeface="Times New Roman" panose="02020603050405020304" pitchFamily="18" charset="0"/>
              </a:rPr>
              <a:t>носогубный</a:t>
            </a:r>
            <a:r>
              <a:rPr lang="ru-RU" sz="2000" dirty="0" smtClean="0">
                <a:latin typeface="Times New Roman" panose="02020603050405020304" pitchFamily="18" charset="0"/>
                <a:cs typeface="Times New Roman" panose="02020603050405020304" pitchFamily="18" charset="0"/>
              </a:rPr>
              <a:t> треугольник. В складках кожи (особенно в локтевых сгибах) появляются мелкие кровоизлияния, которые, сливаясь, образуют насыщенную окраску складок (симптом </a:t>
            </a:r>
            <a:r>
              <a:rPr lang="ru-RU" sz="2000" dirty="0" err="1" smtClean="0">
                <a:latin typeface="Times New Roman" panose="02020603050405020304" pitchFamily="18" charset="0"/>
                <a:cs typeface="Times New Roman" panose="02020603050405020304" pitchFamily="18" charset="0"/>
              </a:rPr>
              <a:t>Пастиа</a:t>
            </a:r>
            <a:r>
              <a:rPr lang="ru-RU" sz="2000" dirty="0" smtClean="0">
                <a:latin typeface="Times New Roman" panose="02020603050405020304" pitchFamily="18" charset="0"/>
                <a:cs typeface="Times New Roman" panose="02020603050405020304" pitchFamily="18" charset="0"/>
              </a:rPr>
              <a:t>). Иногда сыпь (особенно на кистях) имеет вид мелких пузырьков, наполненных прозрачным содержимым - милиарная сыпь. Возможен кожный зуд. Обратное развитие сыпи через 2-5 дней, элементы бледнеют, а на второй неделе болезни появляется пластинчатое шелушение, наиболее выраженное на пальцах стоп и кистей. Слизистая ротоглотки ярко гиперемирована ("пылающий зев").</a:t>
            </a:r>
            <a:endParaRPr lang="ru-RU" sz="2000" dirty="0">
              <a:latin typeface="Times New Roman" panose="02020603050405020304" pitchFamily="18" charset="0"/>
              <a:cs typeface="Times New Roman" panose="02020603050405020304" pitchFamily="18" charset="0"/>
            </a:endParaRPr>
          </a:p>
        </p:txBody>
      </p:sp>
      <p:pic>
        <p:nvPicPr>
          <p:cNvPr id="9218" name="Picture 2" descr="https://fb.ru/misc/i/gallery/59177/27363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29" y="858982"/>
            <a:ext cx="5344679" cy="543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27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253" y="0"/>
            <a:ext cx="6664037" cy="6555641"/>
          </a:xfrm>
          <a:prstGeom prst="rect">
            <a:avLst/>
          </a:prstGeom>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При псевдотуберкулезе сыпь появляется на 1-4 день болезни. По характеру чаще всего бывает мелкоточечная на гиперемированном или нормальном фоне кожи (</a:t>
            </a:r>
            <a:r>
              <a:rPr lang="ru-RU" sz="2000" dirty="0" err="1" smtClean="0">
                <a:latin typeface="Times New Roman" panose="02020603050405020304" pitchFamily="18" charset="0"/>
                <a:cs typeface="Times New Roman" panose="02020603050405020304" pitchFamily="18" charset="0"/>
              </a:rPr>
              <a:t>скарлатиноподобная</a:t>
            </a:r>
            <a:r>
              <a:rPr lang="ru-RU" sz="2000" dirty="0" smtClean="0">
                <a:latin typeface="Times New Roman" panose="02020603050405020304" pitchFamily="18" charset="0"/>
                <a:cs typeface="Times New Roman" panose="02020603050405020304" pitchFamily="18" charset="0"/>
              </a:rPr>
              <a:t>). Возможно сочетание мелкоточечной сыпи с пятнистыми элементами, сливающимися в крупные </a:t>
            </a:r>
            <a:r>
              <a:rPr lang="ru-RU" sz="2000" dirty="0" err="1" smtClean="0">
                <a:latin typeface="Times New Roman" panose="02020603050405020304" pitchFamily="18" charset="0"/>
                <a:cs typeface="Times New Roman" panose="02020603050405020304" pitchFamily="18" charset="0"/>
              </a:rPr>
              <a:t>эритематозные</a:t>
            </a:r>
            <a:r>
              <a:rPr lang="ru-RU" sz="2000" dirty="0" smtClean="0">
                <a:latin typeface="Times New Roman" panose="02020603050405020304" pitchFamily="18" charset="0"/>
                <a:cs typeface="Times New Roman" panose="02020603050405020304" pitchFamily="18" charset="0"/>
              </a:rPr>
              <a:t> участки, особенно в области крупных суставов. Сыпь может сопровождаться зудом. Распространение сыпи: разлитая по всему телу (на лице и шее обнаруживаются редко); боковые поверхности туловища; нижняя часть живота; </a:t>
            </a:r>
            <a:r>
              <a:rPr lang="ru-RU" sz="2000" dirty="0" err="1" smtClean="0">
                <a:latin typeface="Times New Roman" panose="02020603050405020304" pitchFamily="18" charset="0"/>
                <a:cs typeface="Times New Roman" panose="02020603050405020304" pitchFamily="18" charset="0"/>
              </a:rPr>
              <a:t>паховобедренные</a:t>
            </a:r>
            <a:r>
              <a:rPr lang="ru-RU" sz="2000" dirty="0" smtClean="0">
                <a:latin typeface="Times New Roman" panose="02020603050405020304" pitchFamily="18" charset="0"/>
                <a:cs typeface="Times New Roman" panose="02020603050405020304" pitchFamily="18" charset="0"/>
              </a:rPr>
              <a:t> и плечевые треугольники; </a:t>
            </a:r>
            <a:r>
              <a:rPr lang="ru-RU" sz="2000" dirty="0" err="1" smtClean="0">
                <a:latin typeface="Times New Roman" panose="02020603050405020304" pitchFamily="18" charset="0"/>
                <a:cs typeface="Times New Roman" panose="02020603050405020304" pitchFamily="18" charset="0"/>
              </a:rPr>
              <a:t>сгибальные</a:t>
            </a:r>
            <a:r>
              <a:rPr lang="ru-RU" sz="2000" dirty="0" smtClean="0">
                <a:latin typeface="Times New Roman" panose="02020603050405020304" pitchFamily="18" charset="0"/>
                <a:cs typeface="Times New Roman" panose="02020603050405020304" pitchFamily="18" charset="0"/>
              </a:rPr>
              <a:t> поверхности рук. Сыпь сгущается в местах естественных складок кожи. Часто наблюдается гиперемия и отечность кожи кистей и стоп - симптомы "перчаток" и "носков". В тяжелых случаях сыпь приобретает геморрагический характер. Высыпание наблюдается в течение нескольких часов, мелкоточечная сыпь исчезает через 2-3 дня, пятнистые и геморрагические элементы "отцветают" на 5-7 день. На 2-3 неделе болезни появляется отрубевидное пластинчатое шелушение на коже грудной клетки, живота, мочках ушных раковин, а затем на тыльной поверхности кистей рук, стопах, ладонях.</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6814862" y="476465"/>
            <a:ext cx="5377138" cy="5602710"/>
          </a:xfrm>
          <a:prstGeom prst="rect">
            <a:avLst/>
          </a:prstGeom>
          <a:ln>
            <a:noFill/>
          </a:ln>
          <a:effectLst>
            <a:softEdge rad="112500"/>
          </a:effectLst>
        </p:spPr>
      </p:pic>
    </p:spTree>
    <p:extLst>
      <p:ext uri="{BB962C8B-B14F-4D97-AF65-F5344CB8AC3E}">
        <p14:creationId xmlns:p14="http://schemas.microsoft.com/office/powerpoint/2010/main" val="1015350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13565" y="0"/>
            <a:ext cx="7578436" cy="6863417"/>
          </a:xfrm>
          <a:prstGeom prst="rect">
            <a:avLst/>
          </a:prstGeom>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При кори первые визуальные феномены появляются уже в продромальный период в виде энантемы - мелкие красные пятна на слизистой оболочке мягкого и твердого неба и патогномоничные для этого заболевания пятна Бельского-Филатова-</a:t>
            </a:r>
            <a:r>
              <a:rPr lang="ru-RU" sz="2000" dirty="0" err="1" smtClean="0">
                <a:latin typeface="Times New Roman" panose="02020603050405020304" pitchFamily="18" charset="0"/>
                <a:cs typeface="Times New Roman" panose="02020603050405020304" pitchFamily="18" charset="0"/>
              </a:rPr>
              <a:t>Коплика</a:t>
            </a:r>
            <a:r>
              <a:rPr lang="ru-RU" sz="2000" dirty="0" smtClean="0">
                <a:latin typeface="Times New Roman" panose="02020603050405020304" pitchFamily="18" charset="0"/>
                <a:cs typeface="Times New Roman" panose="02020603050405020304" pitchFamily="18" charset="0"/>
              </a:rPr>
              <a:t>. Локализуются пятна на слизистой оболочке щек на- 10 против малых коренных зубов, представляют собой мелкие белесоватые слегка возвышающиеся над уровнем слизистой оболочки пятнышки, окруженные узкой красноватой каемкой. Они прочно связаны со слизистой оболочкой, по внешнему виду напоминают манную крупу или отруби. Исчезают с появлением экзантемы. Коревая экзантема характеризуется </a:t>
            </a:r>
            <a:r>
              <a:rPr lang="ru-RU" sz="2000" dirty="0" err="1" smtClean="0">
                <a:latin typeface="Times New Roman" panose="02020603050405020304" pitchFamily="18" charset="0"/>
                <a:cs typeface="Times New Roman" panose="02020603050405020304" pitchFamily="18" charset="0"/>
              </a:rPr>
              <a:t>этапностью</a:t>
            </a:r>
            <a:r>
              <a:rPr lang="ru-RU" sz="2000" dirty="0" smtClean="0">
                <a:latin typeface="Times New Roman" panose="02020603050405020304" pitchFamily="18" charset="0"/>
                <a:cs typeface="Times New Roman" panose="02020603050405020304" pitchFamily="18" charset="0"/>
              </a:rPr>
              <a:t> высыпания: в первые сутки первые элементы ее возникают за ушами, на спинке носа, затем распространяются на все лицо, шею, частично на верхнюю часть груди и спины; на вторые сутки сыпь покрывает все туловище, а на третьи - верхние и нижние конечности, а на лице начинает бледнеть. Высыпания состоят из небольших папул (около 2 мм в диаметре), окружены неправильной формы пятном, элементы склонны к слиянию, образуя сложные фигуры с фестончатыми краями. Редко появляются петехии. Через 3-4 дня элементы сыпи бледнеют, на их месте остаются буроватые пятна — пигментация. На месте сыпи в дальнейшем наблюдается отрубевидное шелушение (на лице и туловище).</a:t>
            </a:r>
            <a:endParaRPr lang="ru-RU" sz="2000" dirty="0">
              <a:latin typeface="Times New Roman" panose="02020603050405020304" pitchFamily="18" charset="0"/>
              <a:cs typeface="Times New Roman" panose="02020603050405020304" pitchFamily="18" charset="0"/>
            </a:endParaRPr>
          </a:p>
        </p:txBody>
      </p:sp>
      <p:pic>
        <p:nvPicPr>
          <p:cNvPr id="10242" name="Picture 2" descr="https://dermatologiya.com/wp-content/uploads/2018/0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29" y="1092067"/>
            <a:ext cx="4320000" cy="514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332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690" y="994277"/>
            <a:ext cx="5735783" cy="5632311"/>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Экзантема при краснухе возникает на 1-3 день от начала заболевания. В начале она появляется на лице и шее, в течение нескольких часов распространяется по всему телу. Возможно, некоторое сгущение сыпи на разгибательных поверхностях конечностей, спине, ягодицах. Элементы сыпи представляют собой мелкие пятна диаметром 2-4 мм, иногда слегка возвышаются над уровнем кожи. Возможен зуд кожи. Продолжительность сыпи от 1 до 5 суток, пигментации и шелушения не остается. В 25-30% случаев краснуха протекает без сыпи.</a:t>
            </a:r>
            <a:endParaRPr lang="ru-RU" sz="2400" dirty="0">
              <a:latin typeface="Times New Roman" panose="02020603050405020304" pitchFamily="18" charset="0"/>
              <a:cs typeface="Times New Roman" panose="02020603050405020304" pitchFamily="18" charset="0"/>
            </a:endParaRPr>
          </a:p>
        </p:txBody>
      </p:sp>
      <p:pic>
        <p:nvPicPr>
          <p:cNvPr id="11266" name="Picture 2" descr="https://ayamama.ru/wp-content/uploads/2018/09/licp-krasnu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871" y="994277"/>
            <a:ext cx="5846620" cy="5210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04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88183" y="782344"/>
            <a:ext cx="6096000" cy="5632311"/>
          </a:xfrm>
          <a:prstGeom prst="rect">
            <a:avLst/>
          </a:prstGeom>
        </p:spPr>
        <p:txBody>
          <a:bodyPr>
            <a:spAutoFit/>
          </a:bodyPr>
          <a:lstStyle/>
          <a:p>
            <a:pPr algn="just"/>
            <a:r>
              <a:rPr lang="ru-RU" sz="2400" dirty="0" smtClean="0">
                <a:latin typeface="Times New Roman" panose="02020603050405020304" pitchFamily="18" charset="0"/>
                <a:cs typeface="Times New Roman" panose="02020603050405020304" pitchFamily="18" charset="0"/>
              </a:rPr>
              <a:t>В некоторых случаях энтеровирусной инфекции, протекающей с поражением кожи и слизистых, на 1-2 сутки появляется сыпь, которая распространяется на туловище, конечности, лицо, стопы. По характеру экзантема чаще коре- или </a:t>
            </a:r>
            <a:r>
              <a:rPr lang="ru-RU" sz="2400" dirty="0" err="1" smtClean="0">
                <a:latin typeface="Times New Roman" panose="02020603050405020304" pitchFamily="18" charset="0"/>
                <a:cs typeface="Times New Roman" panose="02020603050405020304" pitchFamily="18" charset="0"/>
              </a:rPr>
              <a:t>краснухоподобная</a:t>
            </a:r>
            <a:r>
              <a:rPr lang="ru-RU" sz="2400" dirty="0" smtClean="0">
                <a:latin typeface="Times New Roman" panose="02020603050405020304" pitchFamily="18" charset="0"/>
                <a:cs typeface="Times New Roman" panose="02020603050405020304" pitchFamily="18" charset="0"/>
              </a:rPr>
              <a:t> или </a:t>
            </a:r>
            <a:r>
              <a:rPr lang="ru-RU" sz="2400" dirty="0" err="1" smtClean="0">
                <a:latin typeface="Times New Roman" panose="02020603050405020304" pitchFamily="18" charset="0"/>
                <a:cs typeface="Times New Roman" panose="02020603050405020304" pitchFamily="18" charset="0"/>
              </a:rPr>
              <a:t>петехиальная</a:t>
            </a:r>
            <a:r>
              <a:rPr lang="ru-RU" sz="2400" dirty="0" smtClean="0">
                <a:latin typeface="Times New Roman" panose="02020603050405020304" pitchFamily="18" charset="0"/>
                <a:cs typeface="Times New Roman" panose="02020603050405020304" pitchFamily="18" charset="0"/>
              </a:rPr>
              <a:t>. Исчезает через 3-4 дня. При инфекционном мононуклеозе экзантема появляется в 25% случаев. Чаще она появляется на 3-5 день болезни, может быть </a:t>
            </a:r>
            <a:r>
              <a:rPr lang="ru-RU" sz="2400" dirty="0" err="1" smtClean="0">
                <a:latin typeface="Times New Roman" panose="02020603050405020304" pitchFamily="18" charset="0"/>
                <a:cs typeface="Times New Roman" panose="02020603050405020304" pitchFamily="18" charset="0"/>
              </a:rPr>
              <a:t>макулопапулезной</a:t>
            </a:r>
            <a:r>
              <a:rPr lang="ru-RU" sz="2400" dirty="0" smtClean="0">
                <a:latin typeface="Times New Roman" panose="02020603050405020304" pitchFamily="18" charset="0"/>
                <a:cs typeface="Times New Roman" panose="02020603050405020304" pitchFamily="18" charset="0"/>
              </a:rPr>
              <a:t>, мелкопятнистой, </a:t>
            </a:r>
            <a:r>
              <a:rPr lang="ru-RU" sz="2400" dirty="0" err="1" smtClean="0">
                <a:latin typeface="Times New Roman" panose="02020603050405020304" pitchFamily="18" charset="0"/>
                <a:cs typeface="Times New Roman" panose="02020603050405020304" pitchFamily="18" charset="0"/>
              </a:rPr>
              <a:t>розеолезной</a:t>
            </a:r>
            <a:r>
              <a:rPr lang="ru-RU" sz="2400" dirty="0" smtClean="0">
                <a:latin typeface="Times New Roman" panose="02020603050405020304" pitchFamily="18" charset="0"/>
                <a:cs typeface="Times New Roman" panose="02020603050405020304" pitchFamily="18" charset="0"/>
              </a:rPr>
              <a:t>, папулезной, </a:t>
            </a:r>
            <a:r>
              <a:rPr lang="ru-RU" sz="2400" dirty="0" err="1" smtClean="0">
                <a:latin typeface="Times New Roman" panose="02020603050405020304" pitchFamily="18" charset="0"/>
                <a:cs typeface="Times New Roman" panose="02020603050405020304" pitchFamily="18" charset="0"/>
              </a:rPr>
              <a:t>петехиальной</a:t>
            </a:r>
            <a:r>
              <a:rPr lang="ru-RU" sz="2400" dirty="0" smtClean="0">
                <a:latin typeface="Times New Roman" panose="02020603050405020304" pitchFamily="18" charset="0"/>
                <a:cs typeface="Times New Roman" panose="02020603050405020304" pitchFamily="18" charset="0"/>
              </a:rPr>
              <a:t>. Элементы сыпи держаться 1-3 дня и бесследно исчезают, новых высыпаний обычно не бывает</a:t>
            </a:r>
            <a:endParaRPr lang="ru-RU" sz="2400" dirty="0">
              <a:latin typeface="Times New Roman" panose="02020603050405020304" pitchFamily="18" charset="0"/>
              <a:cs typeface="Times New Roman" panose="02020603050405020304" pitchFamily="18" charset="0"/>
            </a:endParaRPr>
          </a:p>
        </p:txBody>
      </p:sp>
      <p:pic>
        <p:nvPicPr>
          <p:cNvPr id="12292" name="Picture 4" descr="https://o-krohe.ru/images/article/orig/2020/03/krasnuha-u-detej-simptomy-lechenie-i-profilaktik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21" y="2128405"/>
            <a:ext cx="5580206" cy="4286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073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016200"/>
            <a:ext cx="6719456" cy="5940088"/>
          </a:xfrm>
          <a:prstGeom prst="rect">
            <a:avLst/>
          </a:prstGeom>
        </p:spPr>
        <p:txBody>
          <a:bodyPr wrap="square">
            <a:spAutoFit/>
          </a:bodyPr>
          <a:lstStyle/>
          <a:p>
            <a:pPr algn="just"/>
            <a:r>
              <a:rPr lang="ru-RU" sz="2000" dirty="0" err="1">
                <a:latin typeface="Times New Roman" panose="02020603050405020304" pitchFamily="18" charset="0"/>
                <a:cs typeface="Times New Roman" panose="02020603050405020304" pitchFamily="18" charset="0"/>
              </a:rPr>
              <a:t>Везикулезная</a:t>
            </a:r>
            <a:r>
              <a:rPr lang="ru-RU" sz="2000" dirty="0">
                <a:latin typeface="Times New Roman" panose="02020603050405020304" pitchFamily="18" charset="0"/>
                <a:cs typeface="Times New Roman" panose="02020603050405020304" pitchFamily="18" charset="0"/>
              </a:rPr>
              <a:t> сыпь характерна для ветряной оспы, герпетической инфекции и некоторых редко встречающихся заболеваний. Сыпь при ветряной оспе обычно появляется одновременно с лихорадкой, общетоксическими проявлениями, </a:t>
            </a:r>
            <a:r>
              <a:rPr lang="ru-RU" sz="2000" dirty="0" err="1">
                <a:latin typeface="Times New Roman" panose="02020603050405020304" pitchFamily="18" charset="0"/>
                <a:cs typeface="Times New Roman" panose="02020603050405020304" pitchFamily="18" charset="0"/>
              </a:rPr>
              <a:t>сопровлждается</a:t>
            </a:r>
            <a:r>
              <a:rPr lang="ru-RU" sz="2000" dirty="0">
                <a:latin typeface="Times New Roman" panose="02020603050405020304" pitchFamily="18" charset="0"/>
                <a:cs typeface="Times New Roman" panose="02020603050405020304" pitchFamily="18" charset="0"/>
              </a:rPr>
              <a:t> зудом. Вначале элементы сыпи представляют собой розовые пятна 2-4 мм в диаметре, которые затем в течение нескольких часов превращаются в папулы, затем часть из них в везикулы, наполненные прозрачным содержимым. Везикулы однокамерные, окружены венчиком гиперемии. На месте лопнувших везикул образуются темно-красные и коричневые корочки, которые отпадают на 2-3 неделе. Характерен </a:t>
            </a:r>
            <a:r>
              <a:rPr lang="ru-RU" sz="2000" dirty="0" err="1">
                <a:latin typeface="Times New Roman" panose="02020603050405020304" pitchFamily="18" charset="0"/>
                <a:cs typeface="Times New Roman" panose="02020603050405020304" pitchFamily="18" charset="0"/>
              </a:rPr>
              <a:t>полирфизм</a:t>
            </a:r>
            <a:r>
              <a:rPr lang="ru-RU" sz="2000" dirty="0">
                <a:latin typeface="Times New Roman" panose="02020603050405020304" pitchFamily="18" charset="0"/>
                <a:cs typeface="Times New Roman" panose="02020603050405020304" pitchFamily="18" charset="0"/>
              </a:rPr>
              <a:t> сыпи: на ограниченном участке кожи можно одновременно видеть пятна, папулы, везикулы и корочки. На слизистых оболочках одновременно с экзантемой появляется энантема - пузырьки, которые быстро </a:t>
            </a:r>
            <a:r>
              <a:rPr lang="ru-RU" sz="2000" dirty="0" err="1">
                <a:latin typeface="Times New Roman" panose="02020603050405020304" pitchFamily="18" charset="0"/>
                <a:cs typeface="Times New Roman" panose="02020603050405020304" pitchFamily="18" charset="0"/>
              </a:rPr>
              <a:t>мацерируются</a:t>
            </a:r>
            <a:r>
              <a:rPr lang="ru-RU" sz="2000" dirty="0">
                <a:latin typeface="Times New Roman" panose="02020603050405020304" pitchFamily="18" charset="0"/>
                <a:cs typeface="Times New Roman" panose="02020603050405020304" pitchFamily="18" charset="0"/>
              </a:rPr>
              <a:t>, превращаясь в язвочку с желтовато-серым дном, окруженную красным ободком. Заживление происходит в течение 1-2 дней.</a:t>
            </a:r>
          </a:p>
        </p:txBody>
      </p:sp>
      <p:pic>
        <p:nvPicPr>
          <p:cNvPr id="13314" name="Picture 2" descr="https://glazexpert.ru/wp-content/uploads/c/9/1/c91a2d2280359f1946fd300ee45214c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456" y="734292"/>
            <a:ext cx="5569527" cy="571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095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88182" y="1180421"/>
            <a:ext cx="6096000" cy="4524315"/>
          </a:xfrm>
          <a:prstGeom prst="rect">
            <a:avLst/>
          </a:prstGeom>
        </p:spPr>
        <p:txBody>
          <a:bodyPr>
            <a:spAutoFit/>
          </a:bodyPr>
          <a:lstStyle/>
          <a:p>
            <a:pPr algn="just"/>
            <a:r>
              <a:rPr lang="ru-RU" sz="2400" dirty="0" smtClean="0">
                <a:latin typeface="Times New Roman" panose="02020603050405020304" pitchFamily="18" charset="0"/>
                <a:cs typeface="Times New Roman" panose="02020603050405020304" pitchFamily="18" charset="0"/>
              </a:rPr>
              <a:t>При опоясывающем лишае (</a:t>
            </a:r>
            <a:r>
              <a:rPr lang="ru-RU" sz="2400" dirty="0" err="1" smtClean="0">
                <a:latin typeface="Times New Roman" panose="02020603050405020304" pitchFamily="18" charset="0"/>
                <a:cs typeface="Times New Roman" panose="02020603050405020304" pitchFamily="18" charset="0"/>
              </a:rPr>
              <a:t>Herpes</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zoster</a:t>
            </a:r>
            <a:r>
              <a:rPr lang="ru-RU" sz="2400" dirty="0" smtClean="0">
                <a:latin typeface="Times New Roman" panose="02020603050405020304" pitchFamily="18" charset="0"/>
                <a:cs typeface="Times New Roman" panose="02020603050405020304" pitchFamily="18" charset="0"/>
              </a:rPr>
              <a:t>) появлению </a:t>
            </a:r>
            <a:r>
              <a:rPr lang="ru-RU" sz="2400" dirty="0" err="1" smtClean="0">
                <a:latin typeface="Times New Roman" panose="02020603050405020304" pitchFamily="18" charset="0"/>
                <a:cs typeface="Times New Roman" panose="02020603050405020304" pitchFamily="18" charset="0"/>
              </a:rPr>
              <a:t>везикулезной</a:t>
            </a:r>
            <a:r>
              <a:rPr lang="ru-RU" sz="2400" dirty="0" smtClean="0">
                <a:latin typeface="Times New Roman" panose="02020603050405020304" pitchFamily="18" charset="0"/>
                <a:cs typeface="Times New Roman" panose="02020603050405020304" pitchFamily="18" charset="0"/>
              </a:rPr>
              <a:t> сыпи за 3-4 дня предшествует резко выраженная жгучая боль в месте будущих высыпаний. Локализация болей и сыпи соответствует пораженным нервам (чаще межреберным). </a:t>
            </a:r>
            <a:r>
              <a:rPr lang="ru-RU" sz="2400" dirty="0" err="1" smtClean="0">
                <a:latin typeface="Times New Roman" panose="02020603050405020304" pitchFamily="18" charset="0"/>
                <a:cs typeface="Times New Roman" panose="02020603050405020304" pitchFamily="18" charset="0"/>
              </a:rPr>
              <a:t>Местно</a:t>
            </a:r>
            <a:r>
              <a:rPr lang="ru-RU" sz="2400" dirty="0" smtClean="0">
                <a:latin typeface="Times New Roman" panose="02020603050405020304" pitchFamily="18" charset="0"/>
                <a:cs typeface="Times New Roman" panose="02020603050405020304" pitchFamily="18" charset="0"/>
              </a:rPr>
              <a:t> вначале возникают инфильтрация и гиперемия кожи, на которой затем сгруппировано появляются пузырьки, заполненные прозрачным, а затем мутным содержимым. Пузырьки подсыхают и превращаются в корочки.</a:t>
            </a:r>
            <a:endParaRPr lang="ru-RU" sz="2400" dirty="0">
              <a:latin typeface="Times New Roman" panose="02020603050405020304" pitchFamily="18" charset="0"/>
              <a:cs typeface="Times New Roman" panose="02020603050405020304" pitchFamily="18" charset="0"/>
            </a:endParaRPr>
          </a:p>
        </p:txBody>
      </p:sp>
      <p:pic>
        <p:nvPicPr>
          <p:cNvPr id="14338" name="Picture 2" descr="https://healthjade.com/wp-content/uploads/2017/11/aquagenic-urticari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93" y="1330036"/>
            <a:ext cx="5413951" cy="4577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297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837" y="610136"/>
            <a:ext cx="6096000" cy="6247864"/>
          </a:xfrm>
          <a:prstGeom prst="rect">
            <a:avLst/>
          </a:prstGeom>
        </p:spPr>
        <p:txBody>
          <a:bodyPr>
            <a:spAutoFit/>
          </a:bodyPr>
          <a:lstStyle/>
          <a:p>
            <a:pPr algn="just"/>
            <a:r>
              <a:rPr lang="ru-RU" sz="2000" dirty="0" smtClean="0">
                <a:latin typeface="Times New Roman" panose="02020603050405020304" pitchFamily="18" charset="0"/>
                <a:cs typeface="Times New Roman" panose="02020603050405020304" pitchFamily="18" charset="0"/>
              </a:rPr>
              <a:t>Эритема характерна для некоторых инфекционных заболеваний. Наибольшее значение имеют рожа и системный клещевой </a:t>
            </a:r>
            <a:r>
              <a:rPr lang="ru-RU" sz="2000" dirty="0" err="1" smtClean="0">
                <a:latin typeface="Times New Roman" panose="02020603050405020304" pitchFamily="18" charset="0"/>
                <a:cs typeface="Times New Roman" panose="02020603050405020304" pitchFamily="18" charset="0"/>
              </a:rPr>
              <a:t>боррелиоз</a:t>
            </a:r>
            <a:r>
              <a:rPr lang="ru-RU" sz="2000" dirty="0" smtClean="0">
                <a:latin typeface="Times New Roman" panose="02020603050405020304" pitchFamily="18" charset="0"/>
                <a:cs typeface="Times New Roman" panose="02020603050405020304" pitchFamily="18" charset="0"/>
              </a:rPr>
              <a:t>. Эритема при роже развивается на фоне лихорадки и интоксикации. Появляется боль и чувство распирания в пораженном участке кожи, затем пятно гиперемии и отек. Эритема обычно равномерная (редко пятнистая), с четкими краями, приподнимает- 13 </a:t>
            </a:r>
            <a:r>
              <a:rPr lang="ru-RU" sz="2000" dirty="0" err="1" smtClean="0">
                <a:latin typeface="Times New Roman" panose="02020603050405020304" pitchFamily="18" charset="0"/>
                <a:cs typeface="Times New Roman" panose="02020603050405020304" pitchFamily="18" charset="0"/>
              </a:rPr>
              <a:t>ся</a:t>
            </a:r>
            <a:r>
              <a:rPr lang="ru-RU" sz="2000" dirty="0" smtClean="0">
                <a:latin typeface="Times New Roman" panose="02020603050405020304" pitchFamily="18" charset="0"/>
                <a:cs typeface="Times New Roman" panose="02020603050405020304" pitchFamily="18" charset="0"/>
              </a:rPr>
              <a:t> над уровнем кожи. Выраженность отека зависит от локализации воспалительного процесса - резко выражен в области век, губ, половых органов, на пальцах. В некоторых случаях эпидермис отслаивается и на фоне эритемы образуются пузырьки различных размеров, заполненные серозным содержимым (эритематозно-</a:t>
            </a:r>
            <a:r>
              <a:rPr lang="ru-RU" sz="2000" dirty="0" err="1" smtClean="0">
                <a:latin typeface="Times New Roman" panose="02020603050405020304" pitchFamily="18" charset="0"/>
                <a:cs typeface="Times New Roman" panose="02020603050405020304" pitchFamily="18" charset="0"/>
              </a:rPr>
              <a:t>булезная</a:t>
            </a:r>
            <a:r>
              <a:rPr lang="ru-RU" sz="2000" dirty="0" smtClean="0">
                <a:latin typeface="Times New Roman" panose="02020603050405020304" pitchFamily="18" charset="0"/>
                <a:cs typeface="Times New Roman" panose="02020603050405020304" pitchFamily="18" charset="0"/>
              </a:rPr>
              <a:t> форма). Содержимое пузырей может быть геморрагическим (буллезно-</a:t>
            </a:r>
            <a:r>
              <a:rPr lang="ru-RU" sz="2000" dirty="0" err="1" smtClean="0">
                <a:latin typeface="Times New Roman" panose="02020603050405020304" pitchFamily="18" charset="0"/>
                <a:cs typeface="Times New Roman" panose="02020603050405020304" pitchFamily="18" charset="0"/>
              </a:rPr>
              <a:t>геморрагичесая</a:t>
            </a:r>
            <a:r>
              <a:rPr lang="ru-RU" sz="2000" dirty="0" smtClean="0">
                <a:latin typeface="Times New Roman" panose="02020603050405020304" pitchFamily="18" charset="0"/>
                <a:cs typeface="Times New Roman" panose="02020603050405020304" pitchFamily="18" charset="0"/>
              </a:rPr>
              <a:t> форма). Возможно и </a:t>
            </a:r>
            <a:r>
              <a:rPr lang="ru-RU" sz="2000" dirty="0" err="1" smtClean="0">
                <a:latin typeface="Times New Roman" panose="02020603050405020304" pitchFamily="18" charset="0"/>
                <a:cs typeface="Times New Roman" panose="02020603050405020304" pitchFamily="18" charset="0"/>
              </a:rPr>
              <a:t>эритематозногеморрагическая</a:t>
            </a:r>
            <a:r>
              <a:rPr lang="ru-RU" sz="2000" dirty="0" smtClean="0">
                <a:latin typeface="Times New Roman" panose="02020603050405020304" pitchFamily="18" charset="0"/>
                <a:cs typeface="Times New Roman" panose="02020603050405020304" pitchFamily="18" charset="0"/>
              </a:rPr>
              <a:t> форма. Местные симптомы рожи сохраняются в течение 5-15 суток. К остаточным явлениям относятся шелушение, пигментация и пастозность кожи.</a:t>
            </a:r>
            <a:endParaRPr lang="ru-RU" sz="2000" dirty="0">
              <a:latin typeface="Times New Roman" panose="02020603050405020304" pitchFamily="18" charset="0"/>
              <a:cs typeface="Times New Roman" panose="02020603050405020304" pitchFamily="18" charset="0"/>
            </a:endParaRPr>
          </a:p>
        </p:txBody>
      </p:sp>
      <p:pic>
        <p:nvPicPr>
          <p:cNvPr id="15362" name="Picture 2" descr="https://ivkult.ru/800/600/https/www.lasersandlifts.com.au/wp-content/uploads/2016/05/rosacea-brisba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610136"/>
            <a:ext cx="5541819" cy="58183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831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52655" y="141606"/>
            <a:ext cx="6400799" cy="6740307"/>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При </a:t>
            </a:r>
            <a:r>
              <a:rPr lang="ru-RU" sz="2400" dirty="0" err="1" smtClean="0">
                <a:latin typeface="Times New Roman" panose="02020603050405020304" pitchFamily="18" charset="0"/>
                <a:cs typeface="Times New Roman" panose="02020603050405020304" pitchFamily="18" charset="0"/>
              </a:rPr>
              <a:t>боррелиозе</a:t>
            </a:r>
            <a:r>
              <a:rPr lang="ru-RU" sz="2400" dirty="0" smtClean="0">
                <a:latin typeface="Times New Roman" panose="02020603050405020304" pitchFamily="18" charset="0"/>
                <a:cs typeface="Times New Roman" panose="02020603050405020304" pitchFamily="18" charset="0"/>
              </a:rPr>
              <a:t> Лайма (системном клещевом </a:t>
            </a:r>
            <a:r>
              <a:rPr lang="ru-RU" sz="2400" dirty="0" err="1" smtClean="0">
                <a:latin typeface="Times New Roman" panose="02020603050405020304" pitchFamily="18" charset="0"/>
                <a:cs typeface="Times New Roman" panose="02020603050405020304" pitchFamily="18" charset="0"/>
              </a:rPr>
              <a:t>боррелиозе</a:t>
            </a:r>
            <a:r>
              <a:rPr lang="ru-RU" sz="2400" dirty="0" smtClean="0">
                <a:latin typeface="Times New Roman" panose="02020603050405020304" pitchFamily="18" charset="0"/>
                <a:cs typeface="Times New Roman" panose="02020603050405020304" pitchFamily="18" charset="0"/>
              </a:rPr>
              <a:t>) более чем у половины больных на месте присасывания клеща появляется и постепенно увеличивается в размерах (диаметр доходит до 60 см и более), характерная двухцветная эритема, оконтуренная более темно-окрашенным периферическим валиком и разрешается в центральной части. Такая ползучая эритема является основным симптомом первой начальной стадии заболевания. Следует помнить, что наличие типичной эритемы в большинстве случаев свидетельствует о заражении, что имеет большое значение, учитывая хроническое или рецидивирующее течение заболевания с поражением нервной системы, </a:t>
            </a:r>
            <a:r>
              <a:rPr lang="ru-RU" sz="2400" dirty="0" err="1" smtClean="0">
                <a:latin typeface="Times New Roman" panose="02020603050405020304" pitchFamily="18" charset="0"/>
                <a:cs typeface="Times New Roman" panose="02020603050405020304" pitchFamily="18" charset="0"/>
              </a:rPr>
              <a:t>опорнодвигательного</a:t>
            </a:r>
            <a:r>
              <a:rPr lang="ru-RU" sz="2400" dirty="0" smtClean="0">
                <a:latin typeface="Times New Roman" panose="02020603050405020304" pitchFamily="18" charset="0"/>
                <a:cs typeface="Times New Roman" panose="02020603050405020304" pitchFamily="18" charset="0"/>
              </a:rPr>
              <a:t> аппарата, сердца, кожи, глаз и паренхиматозных органов.</a:t>
            </a:r>
            <a:endParaRPr lang="ru-RU" sz="2400" dirty="0">
              <a:latin typeface="Times New Roman" panose="02020603050405020304" pitchFamily="18" charset="0"/>
              <a:cs typeface="Times New Roman" panose="02020603050405020304" pitchFamily="18" charset="0"/>
            </a:endParaRPr>
          </a:p>
        </p:txBody>
      </p:sp>
      <p:pic>
        <p:nvPicPr>
          <p:cNvPr id="16386" name="Picture 2" descr="https://stopklopu.com/wp-content/uploads/8/9/2/8926d32ec46acd1d9a0c4746d542777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945" y="1773382"/>
            <a:ext cx="5361709" cy="4281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43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38221"/>
            <a:ext cx="6096000" cy="4154984"/>
          </a:xfrm>
          <a:prstGeom prst="rect">
            <a:avLst/>
          </a:prstGeom>
        </p:spPr>
        <p:txBody>
          <a:bodyPr>
            <a:spAutoFit/>
          </a:bodyPr>
          <a:lstStyle/>
          <a:p>
            <a:pPr algn="just"/>
            <a:r>
              <a:rPr lang="ru-RU" sz="2400" dirty="0" smtClean="0">
                <a:latin typeface="Times New Roman" panose="02020603050405020304" pitchFamily="18" charset="0"/>
                <a:cs typeface="Times New Roman" panose="02020603050405020304" pitchFamily="18" charset="0"/>
              </a:rPr>
              <a:t>Правильная и своевременная диагностика инфекционного заболевания - цель, к которой стремится врач любой специальности. Знание особенностей клинической картины инфекционных болезней позволяет достичь этой цели быстро и эффективно. К таким особенностям можно отнести кожные визуальные феномены-сыпи (экзантемы на кожных покровах и энантемы на слизистых оболочках).</a:t>
            </a:r>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096000" y="3811012"/>
            <a:ext cx="6096000" cy="3046988"/>
          </a:xfrm>
          <a:prstGeom prst="rect">
            <a:avLst/>
          </a:prstGeom>
        </p:spPr>
        <p:txBody>
          <a:bodyPr>
            <a:spAutoFit/>
          </a:bodyPr>
          <a:lstStyle/>
          <a:p>
            <a:pPr algn="just"/>
            <a:r>
              <a:rPr lang="ru-RU" sz="2400" dirty="0" smtClean="0">
                <a:latin typeface="Times New Roman" panose="02020603050405020304" pitchFamily="18" charset="0"/>
                <a:cs typeface="Times New Roman" panose="02020603050405020304" pitchFamily="18" charset="0"/>
              </a:rPr>
              <a:t>Сыпь - очаговая реакция кожи и слизистых оболочек на воздействие инфекционных агентов, их частей (антигены, эндотоксины) или продуктов их жизнедеятельности (экзотоксины). Патологическая основа сыпи - поражение мелких кровеносных сосудов (капилляров и прекапилляров), то есть </a:t>
            </a:r>
            <a:r>
              <a:rPr lang="ru-RU" sz="2400" dirty="0" err="1" smtClean="0">
                <a:latin typeface="Times New Roman" panose="02020603050405020304" pitchFamily="18" charset="0"/>
                <a:cs typeface="Times New Roman" panose="02020603050405020304" pitchFamily="18" charset="0"/>
              </a:rPr>
              <a:t>васкулиты</a:t>
            </a:r>
            <a:r>
              <a:rPr lang="ru-RU" sz="2400" dirty="0" smtClean="0">
                <a:latin typeface="Times New Roman" panose="02020603050405020304" pitchFamily="18" charset="0"/>
                <a:cs typeface="Times New Roman" panose="02020603050405020304" pitchFamily="18" charset="0"/>
              </a:rPr>
              <a:t> или </a:t>
            </a:r>
            <a:r>
              <a:rPr lang="ru-RU" sz="2400" dirty="0" err="1" smtClean="0">
                <a:latin typeface="Times New Roman" panose="02020603050405020304" pitchFamily="18" charset="0"/>
                <a:cs typeface="Times New Roman" panose="02020603050405020304" pitchFamily="18" charset="0"/>
              </a:rPr>
              <a:t>тромбоваскулиты</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1026" name="Picture 2" descr="https://revistacolombianadereumatologia.org/wp-content/uploads/2021/06/NINTCHDBPICT000339914624-scal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6158" y="152257"/>
            <a:ext cx="5616000" cy="3744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im0-tub-ru.yandex.net/i?id=2180c8de44e3f08c4476bcef61332d59-l&amp;n=13"/>
          <p:cNvPicPr>
            <a:picLocks noChangeAspect="1" noChangeArrowheads="1"/>
          </p:cNvPicPr>
          <p:nvPr/>
        </p:nvPicPr>
        <p:blipFill rotWithShape="1">
          <a:blip r:embed="rId3">
            <a:extLst>
              <a:ext uri="{28A0092B-C50C-407E-A947-70E740481C1C}">
                <a14:useLocalDpi xmlns:a14="http://schemas.microsoft.com/office/drawing/2010/main" val="0"/>
              </a:ext>
            </a:extLst>
          </a:blip>
          <a:srcRect l="16816" t="6127" r="6586" b="3477"/>
          <a:stretch/>
        </p:blipFill>
        <p:spPr bwMode="auto">
          <a:xfrm>
            <a:off x="1740332" y="4021667"/>
            <a:ext cx="2937165" cy="28363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970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117693"/>
            <a:ext cx="6096000" cy="6740307"/>
          </a:xfrm>
          <a:prstGeom prst="rect">
            <a:avLst/>
          </a:prstGeom>
        </p:spPr>
        <p:txBody>
          <a:bodyPr>
            <a:spAutoFit/>
          </a:bodyPr>
          <a:lstStyle/>
          <a:p>
            <a:pPr algn="just"/>
            <a:r>
              <a:rPr lang="ru-RU" sz="2400" dirty="0" smtClean="0">
                <a:latin typeface="Times New Roman" panose="02020603050405020304" pitchFamily="18" charset="0"/>
                <a:cs typeface="Times New Roman" panose="02020603050405020304" pitchFamily="18" charset="0"/>
              </a:rPr>
              <a:t>Следует отметить группу острых инфекционных болезней невыясненной</a:t>
            </a:r>
          </a:p>
          <a:p>
            <a:pPr algn="just"/>
            <a:r>
              <a:rPr lang="ru-RU" sz="2400" dirty="0" smtClean="0">
                <a:latin typeface="Times New Roman" panose="02020603050405020304" pitchFamily="18" charset="0"/>
                <a:cs typeface="Times New Roman" panose="02020603050405020304" pitchFamily="18" charset="0"/>
              </a:rPr>
              <a:t>этиологии, характеризующихся лихорадкой, симптомами общей интоксикации и появлением сыпи, сливающейся в </a:t>
            </a:r>
            <a:r>
              <a:rPr lang="ru-RU" sz="2400" dirty="0" err="1" smtClean="0">
                <a:latin typeface="Times New Roman" panose="02020603050405020304" pitchFamily="18" charset="0"/>
                <a:cs typeface="Times New Roman" panose="02020603050405020304" pitchFamily="18" charset="0"/>
              </a:rPr>
              <a:t>эритематозные</a:t>
            </a:r>
            <a:r>
              <a:rPr lang="ru-RU" sz="2400" dirty="0" smtClean="0">
                <a:latin typeface="Times New Roman" panose="02020603050405020304" pitchFamily="18" charset="0"/>
                <a:cs typeface="Times New Roman" panose="02020603050405020304" pitchFamily="18" charset="0"/>
              </a:rPr>
              <a:t> поля. Инфекционная эритема Розенберга характеризуется появлением 4-6 день болезни обильной пятнистой или </a:t>
            </a:r>
            <a:r>
              <a:rPr lang="ru-RU" sz="2400" dirty="0" err="1" smtClean="0">
                <a:latin typeface="Times New Roman" panose="02020603050405020304" pitchFamily="18" charset="0"/>
                <a:cs typeface="Times New Roman" panose="02020603050405020304" pitchFamily="18" charset="0"/>
              </a:rPr>
              <a:t>макулопапулезной</a:t>
            </a:r>
            <a:r>
              <a:rPr lang="ru-RU" sz="2400" dirty="0" smtClean="0">
                <a:latin typeface="Times New Roman" panose="02020603050405020304" pitchFamily="18" charset="0"/>
                <a:cs typeface="Times New Roman" panose="02020603050405020304" pitchFamily="18" charset="0"/>
              </a:rPr>
              <a:t> сыпи с преимущественной локализацией на разгибательных поверхностях конечностей, сгущением в области крупных суставов и на ягодицах; на лице сыпи нет. Эритема исчезает через 5-6 дней, оставляя после себя отрубевидное или пластинчатое шелушение. В клинической картине возможно увеличение печени и селезенки, менингеальные симптомы.</a:t>
            </a:r>
            <a:endParaRPr lang="ru-RU" sz="2400" dirty="0">
              <a:latin typeface="Times New Roman" panose="02020603050405020304" pitchFamily="18" charset="0"/>
              <a:cs typeface="Times New Roman" panose="02020603050405020304" pitchFamily="18" charset="0"/>
            </a:endParaRPr>
          </a:p>
        </p:txBody>
      </p:sp>
      <p:pic>
        <p:nvPicPr>
          <p:cNvPr id="17410" name="Picture 2" descr="https://i1.u-mama.ru/0df/90d/175/9ce6b8b3e225665d168eab688f3cdb4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2521" y="957982"/>
            <a:ext cx="5219988" cy="5234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67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0" y="1651338"/>
            <a:ext cx="6096000" cy="3046988"/>
          </a:xfrm>
          <a:prstGeom prst="rect">
            <a:avLst/>
          </a:prstGeom>
        </p:spPr>
        <p:txBody>
          <a:bodyPr>
            <a:spAutoFit/>
          </a:bodyPr>
          <a:lstStyle/>
          <a:p>
            <a:pPr algn="just"/>
            <a:r>
              <a:rPr lang="ru-RU" sz="2400" dirty="0" smtClean="0">
                <a:latin typeface="Times New Roman" panose="02020603050405020304" pitchFamily="18" charset="0"/>
                <a:cs typeface="Times New Roman" panose="02020603050405020304" pitchFamily="18" charset="0"/>
              </a:rPr>
              <a:t>Инфекционная эритема </a:t>
            </a:r>
            <a:r>
              <a:rPr lang="ru-RU" sz="2400" dirty="0" err="1" smtClean="0">
                <a:latin typeface="Times New Roman" panose="02020603050405020304" pitchFamily="18" charset="0"/>
                <a:cs typeface="Times New Roman" panose="02020603050405020304" pitchFamily="18" charset="0"/>
              </a:rPr>
              <a:t>Чамера</a:t>
            </a:r>
            <a:r>
              <a:rPr lang="ru-RU" sz="2400" dirty="0" smtClean="0">
                <a:latin typeface="Times New Roman" panose="02020603050405020304" pitchFamily="18" charset="0"/>
                <a:cs typeface="Times New Roman" panose="02020603050405020304" pitchFamily="18" charset="0"/>
              </a:rPr>
              <a:t> чаще встречается в педиатрии. С первого дня болезни появляется сыпь на коже лица сначала в виде мелких пятен, которые затем сливаются, образуя фигуру бабочки. Возможно появление отдельных элементов на туловище и конечностях. Эритема сохраняется около 2 недель, затем бледнеет.</a:t>
            </a:r>
            <a:endParaRPr lang="ru-RU" sz="2400" dirty="0">
              <a:latin typeface="Times New Roman" panose="02020603050405020304" pitchFamily="18" charset="0"/>
              <a:cs typeface="Times New Roman" panose="02020603050405020304" pitchFamily="18" charset="0"/>
            </a:endParaRPr>
          </a:p>
        </p:txBody>
      </p:sp>
      <p:pic>
        <p:nvPicPr>
          <p:cNvPr id="18434" name="Picture 2" descr="https://temperaturka.com/wp-content/uploads/0/e/6/0e699a78619dfee6551bb55b09aa3f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73" y="942110"/>
            <a:ext cx="5874327" cy="4762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618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0109" y="363186"/>
            <a:ext cx="6096000" cy="6370975"/>
          </a:xfrm>
          <a:prstGeom prst="rect">
            <a:avLst/>
          </a:prstGeom>
        </p:spPr>
        <p:txBody>
          <a:bodyPr>
            <a:spAutoFit/>
          </a:bodyPr>
          <a:lstStyle/>
          <a:p>
            <a:pPr algn="just"/>
            <a:r>
              <a:rPr lang="ru-RU" sz="2400" dirty="0" smtClean="0">
                <a:latin typeface="Times New Roman" panose="02020603050405020304" pitchFamily="18" charset="0"/>
                <a:cs typeface="Times New Roman" panose="02020603050405020304" pitchFamily="18" charset="0"/>
              </a:rPr>
              <a:t>Узловая эритема является симптомом, который возникает при ряде инфекционных заболеваний (ревматизм, туберкулез, </a:t>
            </a:r>
            <a:r>
              <a:rPr lang="ru-RU" sz="2400" dirty="0" err="1" smtClean="0">
                <a:latin typeface="Times New Roman" panose="02020603050405020304" pitchFamily="18" charset="0"/>
                <a:cs typeface="Times New Roman" panose="02020603050405020304" pitchFamily="18" charset="0"/>
              </a:rPr>
              <a:t>саркоидоз</a:t>
            </a:r>
            <a:r>
              <a:rPr lang="ru-RU" sz="2400" dirty="0" smtClean="0">
                <a:latin typeface="Times New Roman" panose="02020603050405020304" pitchFamily="18" charset="0"/>
                <a:cs typeface="Times New Roman" panose="02020603050405020304" pitchFamily="18" charset="0"/>
              </a:rPr>
              <a:t>, туляремия, </a:t>
            </a:r>
            <a:r>
              <a:rPr lang="ru-RU" sz="2400" dirty="0" err="1" smtClean="0">
                <a:latin typeface="Times New Roman" panose="02020603050405020304" pitchFamily="18" charset="0"/>
                <a:cs typeface="Times New Roman" panose="02020603050405020304" pitchFamily="18" charset="0"/>
              </a:rPr>
              <a:t>иерсинеоз</a:t>
            </a:r>
            <a:r>
              <a:rPr lang="ru-RU" sz="2400" dirty="0" smtClean="0">
                <a:latin typeface="Times New Roman" panose="02020603050405020304" pitchFamily="18" charset="0"/>
                <a:cs typeface="Times New Roman" panose="02020603050405020304" pitchFamily="18" charset="0"/>
              </a:rPr>
              <a:t>, дизентерия, доброкачественный </a:t>
            </a:r>
            <a:r>
              <a:rPr lang="ru-RU" sz="2400" dirty="0" err="1" smtClean="0">
                <a:latin typeface="Times New Roman" panose="02020603050405020304" pitchFamily="18" charset="0"/>
                <a:cs typeface="Times New Roman" panose="02020603050405020304" pitchFamily="18" charset="0"/>
              </a:rPr>
              <a:t>лимфоретикулез</a:t>
            </a:r>
            <a:r>
              <a:rPr lang="ru-RU" sz="2400" dirty="0" smtClean="0">
                <a:latin typeface="Times New Roman" panose="02020603050405020304" pitchFamily="18" charset="0"/>
                <a:cs typeface="Times New Roman" panose="02020603050405020304" pitchFamily="18" charset="0"/>
              </a:rPr>
              <a:t>). Сыпь локализуется на голенях, бедрах, предплечьях, реже на туловище; часто элементы появляются над крупными суставами. Элементы экзантемы представляют собой узлы до 3-5 см в диаметре, плотные и болезненные при пальпации, возвышающиеся над уровнем кожи, в глубине элемента прощупывается инфильтрат. Окраска кожи сначала красная, затем цианотичная, при уменьшении инфильтрата - коричневая. Узлы сохраняются до 3 недель.</a:t>
            </a:r>
            <a:endParaRPr lang="ru-RU" sz="2400" dirty="0">
              <a:latin typeface="Times New Roman" panose="02020603050405020304" pitchFamily="18" charset="0"/>
              <a:cs typeface="Times New Roman" panose="02020603050405020304" pitchFamily="18" charset="0"/>
            </a:endParaRPr>
          </a:p>
        </p:txBody>
      </p:sp>
      <p:pic>
        <p:nvPicPr>
          <p:cNvPr id="19458" name="Picture 2" descr="https://icvl.ru/800/600/https/03online.com/media/upload/questions/IMG_3419.jpg"/>
          <p:cNvPicPr>
            <a:picLocks noChangeAspect="1" noChangeArrowheads="1"/>
          </p:cNvPicPr>
          <p:nvPr/>
        </p:nvPicPr>
        <p:blipFill rotWithShape="1">
          <a:blip r:embed="rId2">
            <a:extLst>
              <a:ext uri="{28A0092B-C50C-407E-A947-70E740481C1C}">
                <a14:useLocalDpi xmlns:a14="http://schemas.microsoft.com/office/drawing/2010/main" val="0"/>
              </a:ext>
            </a:extLst>
          </a:blip>
          <a:srcRect l="47727" t="2380" r="-1136" b="-2380"/>
          <a:stretch/>
        </p:blipFill>
        <p:spPr bwMode="auto">
          <a:xfrm>
            <a:off x="6511635" y="1219810"/>
            <a:ext cx="5209309" cy="4657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217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15892" y="346363"/>
            <a:ext cx="6096000" cy="6370975"/>
          </a:xfrm>
          <a:prstGeom prst="rect">
            <a:avLst/>
          </a:prstGeom>
        </p:spPr>
        <p:txBody>
          <a:bodyPr>
            <a:spAutoFit/>
          </a:bodyPr>
          <a:lstStyle/>
          <a:p>
            <a:pPr algn="just"/>
            <a:r>
              <a:rPr lang="ru-RU" sz="2400" dirty="0" smtClean="0">
                <a:latin typeface="Times New Roman" panose="02020603050405020304" pitchFamily="18" charset="0"/>
                <a:cs typeface="Times New Roman" panose="02020603050405020304" pitchFamily="18" charset="0"/>
              </a:rPr>
              <a:t>Для полиморфной экссудативной эритемы наряду с лихорадкой и признаками интоксикации на 4-6 день появляется обильная полиморфная </a:t>
            </a:r>
            <a:r>
              <a:rPr lang="ru-RU" sz="2400" dirty="0" err="1" smtClean="0">
                <a:latin typeface="Times New Roman" panose="02020603050405020304" pitchFamily="18" charset="0"/>
                <a:cs typeface="Times New Roman" panose="02020603050405020304" pitchFamily="18" charset="0"/>
              </a:rPr>
              <a:t>пятнистопапулезная</a:t>
            </a:r>
            <a:r>
              <a:rPr lang="ru-RU" sz="2400" dirty="0" smtClean="0">
                <a:latin typeface="Times New Roman" panose="02020603050405020304" pitchFamily="18" charset="0"/>
                <a:cs typeface="Times New Roman" panose="02020603050405020304" pitchFamily="18" charset="0"/>
              </a:rPr>
              <a:t> сыпь, захватывающая туловище и конечности. Характерно образование крупных везикул, наполненных прозрачным содержимым. Больные отмечают зуд и жжение кожи. После разрыва везикул образуется ссадина, а затем бурая корочка. При более тяжелом варианте эритемы - синдроме </a:t>
            </a:r>
            <a:r>
              <a:rPr lang="ru-RU" sz="2400" dirty="0" err="1" smtClean="0">
                <a:latin typeface="Times New Roman" panose="02020603050405020304" pitchFamily="18" charset="0"/>
                <a:cs typeface="Times New Roman" panose="02020603050405020304" pitchFamily="18" charset="0"/>
              </a:rPr>
              <a:t>Стивенса</a:t>
            </a:r>
            <a:r>
              <a:rPr lang="ru-RU" sz="2400" dirty="0" smtClean="0">
                <a:latin typeface="Times New Roman" panose="02020603050405020304" pitchFamily="18" charset="0"/>
                <a:cs typeface="Times New Roman" panose="02020603050405020304" pitchFamily="18" charset="0"/>
              </a:rPr>
              <a:t>-Джонсона, кроме поражения кожи, возникают эрозивно-язвенные изменения слизистой оболочки рта, носоглотки, половых органов, глаз, ануса. Длительность заболевания до 3-4 недель и более.</a:t>
            </a:r>
            <a:endParaRPr lang="ru-RU" sz="2400" dirty="0">
              <a:latin typeface="Times New Roman" panose="02020603050405020304" pitchFamily="18" charset="0"/>
              <a:cs typeface="Times New Roman" panose="02020603050405020304" pitchFamily="18" charset="0"/>
            </a:endParaRPr>
          </a:p>
        </p:txBody>
      </p:sp>
      <p:pic>
        <p:nvPicPr>
          <p:cNvPr id="20482" name="Picture 2" descr="https://siestafood.ru/800/600/https/doktora.by/sites/doktora.by/files/konsultacia-user-fotos/wp_20150810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121" y="1247919"/>
            <a:ext cx="5136862" cy="51805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729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527" y="1748319"/>
            <a:ext cx="6096000" cy="3046988"/>
          </a:xfrm>
          <a:prstGeom prst="rect">
            <a:avLst/>
          </a:prstGeom>
        </p:spPr>
        <p:txBody>
          <a:bodyPr>
            <a:spAutoFit/>
          </a:bodyPr>
          <a:lstStyle/>
          <a:p>
            <a:pPr algn="just"/>
            <a:r>
              <a:rPr lang="ru-RU" sz="2400" dirty="0" smtClean="0">
                <a:latin typeface="Times New Roman" panose="02020603050405020304" pitchFamily="18" charset="0"/>
                <a:cs typeface="Times New Roman" panose="02020603050405020304" pitchFamily="18" charset="0"/>
              </a:rPr>
              <a:t>При ряде заболеваний формируются и требуют внимания другие виды поражений кожи: карбункул при сибирской язве, язвы при кожной форме чумы и туляремии, лейшманиозе, первичный аффект на месте укуса клеща при эндемичных клещевых риккетсиозах, системном клещевом </a:t>
            </a:r>
            <a:r>
              <a:rPr lang="ru-RU" sz="2400" dirty="0" err="1" smtClean="0">
                <a:latin typeface="Times New Roman" panose="02020603050405020304" pitchFamily="18" charset="0"/>
                <a:cs typeface="Times New Roman" panose="02020603050405020304" pitchFamily="18" charset="0"/>
              </a:rPr>
              <a:t>боррелиозе</a:t>
            </a:r>
            <a:r>
              <a:rPr lang="ru-RU" sz="2400" dirty="0" smtClean="0">
                <a:latin typeface="Times New Roman" panose="02020603050405020304" pitchFamily="18" charset="0"/>
                <a:cs typeface="Times New Roman" panose="02020603050405020304" pitchFamily="18" charset="0"/>
              </a:rPr>
              <a:t> (болезни Лайма) и др.</a:t>
            </a:r>
            <a:endParaRPr lang="ru-RU" sz="2400" dirty="0">
              <a:latin typeface="Times New Roman" panose="02020603050405020304" pitchFamily="18" charset="0"/>
              <a:cs typeface="Times New Roman" panose="02020603050405020304" pitchFamily="18" charset="0"/>
            </a:endParaRPr>
          </a:p>
        </p:txBody>
      </p:sp>
      <p:pic>
        <p:nvPicPr>
          <p:cNvPr id="21506" name="Picture 2" descr="https://im0-tub-ru.yandex.net/i?id=7e1d4b2a72f3674335b2457a31398bb5-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4763" y="623455"/>
            <a:ext cx="5115502" cy="6234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109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29744" y="0"/>
            <a:ext cx="6262255" cy="6740307"/>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При кожной форме чумы на месте внедрения возбудителя последовательно появляются пятно, папула, везикула, пустула, язва. Пустула наполнена кровянистым содержимым, расположена на твердом основании </a:t>
            </a:r>
            <a:r>
              <a:rPr lang="ru-RU" sz="2400" dirty="0" err="1" smtClean="0">
                <a:latin typeface="Times New Roman" panose="02020603050405020304" pitchFamily="18" charset="0"/>
                <a:cs typeface="Times New Roman" panose="02020603050405020304" pitchFamily="18" charset="0"/>
              </a:rPr>
              <a:t>красноватобагрового</a:t>
            </a:r>
            <a:r>
              <a:rPr lang="ru-RU" sz="2400" dirty="0" smtClean="0">
                <a:latin typeface="Times New Roman" panose="02020603050405020304" pitchFamily="18" charset="0"/>
                <a:cs typeface="Times New Roman" panose="02020603050405020304" pitchFamily="18" charset="0"/>
              </a:rPr>
              <a:t> цвета, затем образуется язва, дно которой покрыто темным струпом. Отмечается резкая болезненность. Язвы отличаются медленным заживлением с образованием рубцов. Характерным признаком бубонной формы является резко болезненный бубон (лимфаденит с периаденитом). Кожа над бубоном вначале не изменена, затем напрягается, лоснится и приобретает красный цвет. Возможно гнойное расплавление лимфатического узла, его рассасывание или </a:t>
            </a:r>
            <a:r>
              <a:rPr lang="ru-RU" sz="2400" dirty="0" err="1" smtClean="0">
                <a:latin typeface="Times New Roman" panose="02020603050405020304" pitchFamily="18" charset="0"/>
                <a:cs typeface="Times New Roman" panose="02020603050405020304" pitchFamily="18" charset="0"/>
              </a:rPr>
              <a:t>склерозирование</a:t>
            </a:r>
            <a:r>
              <a:rPr lang="ru-RU" sz="2400" dirty="0" smtClean="0">
                <a:latin typeface="Times New Roman" panose="02020603050405020304" pitchFamily="18" charset="0"/>
                <a:cs typeface="Times New Roman" panose="02020603050405020304" pitchFamily="18" charset="0"/>
              </a:rPr>
              <a:t> (при лечении).</a:t>
            </a:r>
            <a:endParaRPr lang="ru-RU" sz="2400" dirty="0">
              <a:latin typeface="Times New Roman" panose="02020603050405020304" pitchFamily="18" charset="0"/>
              <a:cs typeface="Times New Roman" panose="02020603050405020304" pitchFamily="18" charset="0"/>
            </a:endParaRPr>
          </a:p>
        </p:txBody>
      </p:sp>
      <p:pic>
        <p:nvPicPr>
          <p:cNvPr id="22530" name="Picture 2" descr="https://healthtian.com/wp-content/uploads/2020/01/Smallp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3" y="942110"/>
            <a:ext cx="5774171" cy="54448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549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254" y="1582203"/>
            <a:ext cx="6096000" cy="3785652"/>
          </a:xfrm>
          <a:prstGeom prst="rect">
            <a:avLst/>
          </a:prstGeom>
        </p:spPr>
        <p:txBody>
          <a:bodyPr>
            <a:spAutoFit/>
          </a:bodyPr>
          <a:lstStyle/>
          <a:p>
            <a:pPr algn="just"/>
            <a:r>
              <a:rPr lang="ru-RU" sz="2400" dirty="0" err="1" smtClean="0">
                <a:latin typeface="Times New Roman" panose="02020603050405020304" pitchFamily="18" charset="0"/>
                <a:cs typeface="Times New Roman" panose="02020603050405020304" pitchFamily="18" charset="0"/>
              </a:rPr>
              <a:t>Туляремийная</a:t>
            </a:r>
            <a:r>
              <a:rPr lang="ru-RU" sz="2400" dirty="0" smtClean="0">
                <a:latin typeface="Times New Roman" panose="02020603050405020304" pitchFamily="18" charset="0"/>
                <a:cs typeface="Times New Roman" panose="02020603050405020304" pitchFamily="18" charset="0"/>
              </a:rPr>
              <a:t> кожная язва неглубокая, дно ее покрыто </a:t>
            </a:r>
            <a:r>
              <a:rPr lang="ru-RU" sz="2400" dirty="0" err="1" smtClean="0">
                <a:latin typeface="Times New Roman" panose="02020603050405020304" pitchFamily="18" charset="0"/>
                <a:cs typeface="Times New Roman" panose="02020603050405020304" pitchFamily="18" charset="0"/>
              </a:rPr>
              <a:t>серозногнойным</a:t>
            </a:r>
            <a:r>
              <a:rPr lang="ru-RU" sz="2400" dirty="0" smtClean="0">
                <a:latin typeface="Times New Roman" panose="02020603050405020304" pitchFamily="18" charset="0"/>
                <a:cs typeface="Times New Roman" panose="02020603050405020304" pitchFamily="18" charset="0"/>
              </a:rPr>
              <a:t> отделяемым, малочувствительно. Заживает медленно с образованием рубца. Бубоны при туляремии малоболезненные, плотные, без признаков периаденита, гиперемия над пораженным лимфатическим узлов появляется в стадии начинающегося некроза. Исходы: гнойное расплавление, реже </a:t>
            </a:r>
            <a:r>
              <a:rPr lang="ru-RU" sz="2400" dirty="0" err="1" smtClean="0">
                <a:latin typeface="Times New Roman" panose="02020603050405020304" pitchFamily="18" charset="0"/>
                <a:cs typeface="Times New Roman" panose="02020603050405020304" pitchFamily="18" charset="0"/>
              </a:rPr>
              <a:t>склерозирование</a:t>
            </a:r>
            <a:r>
              <a:rPr lang="ru-RU" sz="2400" dirty="0" smtClean="0">
                <a:latin typeface="Times New Roman" panose="02020603050405020304" pitchFamily="18" charset="0"/>
                <a:cs typeface="Times New Roman" panose="02020603050405020304" pitchFamily="18" charset="0"/>
              </a:rPr>
              <a:t> или рассасывание.</a:t>
            </a:r>
            <a:endParaRPr lang="ru-RU" sz="2400" dirty="0">
              <a:latin typeface="Times New Roman" panose="02020603050405020304" pitchFamily="18" charset="0"/>
              <a:cs typeface="Times New Roman" panose="02020603050405020304" pitchFamily="18" charset="0"/>
            </a:endParaRPr>
          </a:p>
        </p:txBody>
      </p:sp>
      <p:pic>
        <p:nvPicPr>
          <p:cNvPr id="23554" name="Picture 2" descr="https://ykys.ru/wp-content/uploads/2021/01/7.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 t="-203" r="53679" b="203"/>
          <a:stretch/>
        </p:blipFill>
        <p:spPr bwMode="auto">
          <a:xfrm>
            <a:off x="6262254" y="60316"/>
            <a:ext cx="5749637" cy="6829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306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74327" y="302359"/>
            <a:ext cx="6096000" cy="6555641"/>
          </a:xfrm>
          <a:prstGeom prst="rect">
            <a:avLst/>
          </a:prstGeom>
        </p:spPr>
        <p:txBody>
          <a:bodyPr>
            <a:spAutoFit/>
          </a:bodyPr>
          <a:lstStyle/>
          <a:p>
            <a:pPr algn="just"/>
            <a:r>
              <a:rPr lang="ru-RU" sz="2000" dirty="0" smtClean="0">
                <a:latin typeface="Times New Roman" panose="02020603050405020304" pitchFamily="18" charset="0"/>
                <a:cs typeface="Times New Roman" panose="02020603050405020304" pitchFamily="18" charset="0"/>
              </a:rPr>
              <a:t>Кожная форма сибирской язвы характеризуется последовательным появлением в области ворот инфекции пятна, папулы, везикулы и язвы. Отмечается зуд и жжение. Процесс от пятна до пустулы занимает от нескольких часов до одних суток. Пустула имеет красный цвет за счет примеси крови, при расчесах образуется язва, которая покрывается черным струпом (коркой). Вокруг центрального струпа располагаются в виде ожерелья вторичные пустулы. Отмечается выраженный отек и гиперемия вокруг струпа в виде багрового вала, который возвышается над окружающими тканями. Характерно снижение или полное отсутствие чувствительности в области язвы. К концу второй недели струп отторгается с образованием рубца. Фурункул и карбункул стрептококковой и стафилококковой этиологии отличается от сибиреязвенного резкой болезненностью, краснотой кожи над ним, воспалением окружающих тканей, отсутствием характерного струпа, небольшой отечностью, нагноением и меньшей интоксикацией</a:t>
            </a:r>
            <a:endParaRPr lang="ru-RU" sz="2000" dirty="0">
              <a:latin typeface="Times New Roman" panose="02020603050405020304" pitchFamily="18" charset="0"/>
              <a:cs typeface="Times New Roman" panose="02020603050405020304" pitchFamily="18" charset="0"/>
            </a:endParaRPr>
          </a:p>
        </p:txBody>
      </p:sp>
      <p:pic>
        <p:nvPicPr>
          <p:cNvPr id="24578" name="Picture 2" descr="https://www.haberso.com/sites/367/uploads/2020/11/11/large/e8f25fa24f43c814-16050951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48" y="1863436"/>
            <a:ext cx="5344680" cy="46343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291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i-a.d-cd.net/nEAAAgPQEuA-1920.jpg"/>
          <p:cNvPicPr>
            <a:picLocks noChangeAspect="1" noChangeArrowheads="1"/>
          </p:cNvPicPr>
          <p:nvPr/>
        </p:nvPicPr>
        <p:blipFill rotWithShape="1">
          <a:blip r:embed="rId2">
            <a:extLst>
              <a:ext uri="{28A0092B-C50C-407E-A947-70E740481C1C}">
                <a14:useLocalDpi xmlns:a14="http://schemas.microsoft.com/office/drawing/2010/main" val="0"/>
              </a:ext>
            </a:extLst>
          </a:blip>
          <a:srcRect l="5888" t="2824" r="4986" b="13412"/>
          <a:stretch/>
        </p:blipFill>
        <p:spPr bwMode="auto">
          <a:xfrm>
            <a:off x="2355273" y="845127"/>
            <a:ext cx="7523019" cy="60128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79211" y="113207"/>
            <a:ext cx="10422982" cy="923330"/>
          </a:xfrm>
          <a:prstGeom prst="rect">
            <a:avLst/>
          </a:prstGeom>
        </p:spPr>
        <p:txBody>
          <a:bodyPr wrap="none">
            <a:spAutoFit/>
          </a:bodyPr>
          <a:lstStyle/>
          <a:p>
            <a:r>
              <a:rPr lang="ru-RU" sz="5400" b="1" dirty="0" smtClean="0">
                <a:latin typeface="Times New Roman" panose="02020603050405020304" pitchFamily="18" charset="0"/>
                <a:cs typeface="Times New Roman" panose="02020603050405020304" pitchFamily="18" charset="0"/>
              </a:rPr>
              <a:t>БЛАГОДАРЮ ЗА ВНИМАНИЕ!</a:t>
            </a:r>
            <a:endParaRPr lang="ru-RU" sz="5400" b="1" dirty="0"/>
          </a:p>
        </p:txBody>
      </p:sp>
    </p:spTree>
    <p:extLst>
      <p:ext uri="{BB962C8B-B14F-4D97-AF65-F5344CB8AC3E}">
        <p14:creationId xmlns:p14="http://schemas.microsoft.com/office/powerpoint/2010/main" val="128350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7693"/>
            <a:ext cx="12191999" cy="6740307"/>
          </a:xfrm>
          <a:prstGeom prst="rect">
            <a:avLst/>
          </a:prstGeom>
        </p:spPr>
        <p:txBody>
          <a:bodyPr wrap="square">
            <a:spAutoFit/>
          </a:bodyPr>
          <a:lstStyle/>
          <a:p>
            <a:r>
              <a:rPr lang="ru-RU" sz="2400" dirty="0" smtClean="0">
                <a:latin typeface="Times New Roman" panose="02020603050405020304" pitchFamily="18" charset="0"/>
                <a:cs typeface="Times New Roman" panose="02020603050405020304" pitchFamily="18" charset="0"/>
              </a:rPr>
              <a:t>При инфекционных болезнях можно выделить следующие элементы сыпи: </a:t>
            </a:r>
          </a:p>
          <a:p>
            <a:pPr marL="342900" indent="-342900">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розеола - элемент розового или бледно-розового цвета с четкими краями различной формы, от 2 до 10 мм в диаметре, слегка выступает над уровнем кожи, исчезает при растягивании кожи; </a:t>
            </a:r>
          </a:p>
          <a:p>
            <a:pPr marL="342900" indent="-342900">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пятно или макула - отличается от розеолы более крупными размерами и неправильными очертаниями; </a:t>
            </a:r>
          </a:p>
          <a:p>
            <a:pPr marL="342900" indent="-342900">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папула - элемент розовой или интенсивно розовой окраски, выступающий над уровнем кожи, что можно определить осязательно, часто плавно переходит по краю в пятно или розеолу; </a:t>
            </a:r>
          </a:p>
          <a:p>
            <a:pPr marL="342900" indent="-342900">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везикула - отграниченный пузырек, заполненный серозной или геморрагической жидкостью; </a:t>
            </a:r>
          </a:p>
          <a:p>
            <a:pPr marL="342900" indent="-342900">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пустула - пузырек, заполненный гнойным или </a:t>
            </a:r>
            <a:r>
              <a:rPr lang="ru-RU" sz="2400" dirty="0" err="1" smtClean="0">
                <a:latin typeface="Times New Roman" panose="02020603050405020304" pitchFamily="18" charset="0"/>
                <a:cs typeface="Times New Roman" panose="02020603050405020304" pitchFamily="18" charset="0"/>
              </a:rPr>
              <a:t>детритным</a:t>
            </a:r>
            <a:r>
              <a:rPr lang="ru-RU" sz="2400" dirty="0" smtClean="0">
                <a:latin typeface="Times New Roman" panose="02020603050405020304" pitchFamily="18" charset="0"/>
                <a:cs typeface="Times New Roman" panose="02020603050405020304" pitchFamily="18" charset="0"/>
              </a:rPr>
              <a:t> содержимым; эритема - обширные участки гиперемированной кожи; </a:t>
            </a:r>
          </a:p>
          <a:p>
            <a:pPr marL="342900" indent="-342900">
              <a:buFont typeface="Wingdings" panose="05000000000000000000" pitchFamily="2" charset="2"/>
              <a:buChar char="ü"/>
            </a:pPr>
            <a:r>
              <a:rPr lang="ru-RU" sz="2400" dirty="0" err="1" smtClean="0">
                <a:latin typeface="Times New Roman" panose="02020603050405020304" pitchFamily="18" charset="0"/>
                <a:cs typeface="Times New Roman" panose="02020603050405020304" pitchFamily="18" charset="0"/>
              </a:rPr>
              <a:t>уртикарная</a:t>
            </a:r>
            <a:r>
              <a:rPr lang="ru-RU" sz="2400" dirty="0" smtClean="0">
                <a:latin typeface="Times New Roman" panose="02020603050405020304" pitchFamily="18" charset="0"/>
                <a:cs typeface="Times New Roman" panose="02020603050405020304" pitchFamily="18" charset="0"/>
              </a:rPr>
              <a:t> сыпь - плотные на ощупь участки гиперемированной кожи; </a:t>
            </a:r>
          </a:p>
          <a:p>
            <a:pPr marL="342900" indent="-342900">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узловатая эритема - плотные узлы размером 1-3 см в диаметре, вначале розового цвета, затем синюшно-багрового, болезненные при пальпации; </a:t>
            </a:r>
          </a:p>
          <a:p>
            <a:pPr marL="342900" indent="-342900">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кровоизлияния в кожу и слизистые оболочки от точечных (петехии) до более крупных (пурпура, </a:t>
            </a:r>
            <a:r>
              <a:rPr lang="ru-RU" sz="2400" dirty="0" err="1" smtClean="0">
                <a:latin typeface="Times New Roman" panose="02020603050405020304" pitchFamily="18" charset="0"/>
                <a:cs typeface="Times New Roman" panose="02020603050405020304" pitchFamily="18" charset="0"/>
              </a:rPr>
              <a:t>экзимозы</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289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bolezni-kozhi.ru/wp-content/uploads/2018/03/types-of-rash-elem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12" y="487939"/>
            <a:ext cx="11357552" cy="618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440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31527" y="958794"/>
            <a:ext cx="5680364" cy="5632311"/>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Дифференциальное - диагностическое значение имеет характер экзантемы, срок появления, динамика, последовательность высыпания, локализация, распространенность, продолжительность. Зуд кожи может встречаться при многих инфекционных сыпях, однако чаще всего он невыраженный. Большое значение имеют исходы сыпей: пигментация (при геморрагических сыпях, как результат образования в коже </a:t>
            </a:r>
            <a:r>
              <a:rPr lang="ru-RU" sz="2400" dirty="0" err="1" smtClean="0">
                <a:latin typeface="Times New Roman" panose="02020603050405020304" pitchFamily="18" charset="0"/>
                <a:cs typeface="Times New Roman" panose="02020603050405020304" pitchFamily="18" charset="0"/>
              </a:rPr>
              <a:t>гемосидерина</a:t>
            </a:r>
            <a:r>
              <a:rPr lang="ru-RU" sz="2400" dirty="0" smtClean="0">
                <a:latin typeface="Times New Roman" panose="02020603050405020304" pitchFamily="18" charset="0"/>
                <a:cs typeface="Times New Roman" panose="02020603050405020304" pitchFamily="18" charset="0"/>
              </a:rPr>
              <a:t> и утилизация его макрофагами); шелушение - отрубевидное, пластинчатое, листовидное; рубцы.</a:t>
            </a:r>
            <a:endParaRPr lang="ru-RU" sz="2400" dirty="0">
              <a:latin typeface="Times New Roman" panose="02020603050405020304" pitchFamily="18" charset="0"/>
              <a:cs typeface="Times New Roman" panose="02020603050405020304" pitchFamily="18" charset="0"/>
            </a:endParaRPr>
          </a:p>
        </p:txBody>
      </p:sp>
      <p:sp>
        <p:nvSpPr>
          <p:cNvPr id="3" name="AutoShape 2" descr="https://aproduct22.ru/800/600/https/i0.wp.com/rosinalippi.com/weblog/wp-content/uploads/2016/10/rose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8" name="Picture 6" descr="https://sozcu.az/wp-content/uploads/2020/09/sucic.jpg"/>
          <p:cNvPicPr>
            <a:picLocks noChangeAspect="1" noChangeArrowheads="1"/>
          </p:cNvPicPr>
          <p:nvPr/>
        </p:nvPicPr>
        <p:blipFill rotWithShape="1">
          <a:blip r:embed="rId2">
            <a:extLst>
              <a:ext uri="{28A0092B-C50C-407E-A947-70E740481C1C}">
                <a14:useLocalDpi xmlns:a14="http://schemas.microsoft.com/office/drawing/2010/main" val="0"/>
              </a:ext>
            </a:extLst>
          </a:blip>
          <a:srcRect t="24269"/>
          <a:stretch/>
        </p:blipFill>
        <p:spPr bwMode="auto">
          <a:xfrm>
            <a:off x="155575" y="958794"/>
            <a:ext cx="6175952" cy="54889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345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818" y="856357"/>
            <a:ext cx="6414654" cy="6001643"/>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У больных брюшным тифом на 7-9 день болезни появляется характерная экзантема. Каждый элемент представляет собой розовое или </a:t>
            </a:r>
            <a:r>
              <a:rPr lang="ru-RU" sz="2400" dirty="0" err="1" smtClean="0">
                <a:latin typeface="Times New Roman" panose="02020603050405020304" pitchFamily="18" charset="0"/>
                <a:cs typeface="Times New Roman" panose="02020603050405020304" pitchFamily="18" charset="0"/>
              </a:rPr>
              <a:t>розовокрасное</a:t>
            </a:r>
            <a:r>
              <a:rPr lang="ru-RU" sz="2400" dirty="0" smtClean="0">
                <a:latin typeface="Times New Roman" panose="02020603050405020304" pitchFamily="18" charset="0"/>
                <a:cs typeface="Times New Roman" panose="02020603050405020304" pitchFamily="18" charset="0"/>
              </a:rPr>
              <a:t> пятно до 2-4 мм в диаметре, с четкими контурами, возвышающееся над уровнем кожи ("</a:t>
            </a:r>
            <a:r>
              <a:rPr lang="ru-RU" sz="2400" dirty="0" err="1" smtClean="0">
                <a:latin typeface="Times New Roman" panose="02020603050405020304" pitchFamily="18" charset="0"/>
                <a:cs typeface="Times New Roman" panose="02020603050405020304" pitchFamily="18" charset="0"/>
              </a:rPr>
              <a:t>розеолопапула</a:t>
            </a:r>
            <a:r>
              <a:rPr lang="ru-RU" sz="2400" dirty="0" smtClean="0">
                <a:latin typeface="Times New Roman" panose="02020603050405020304" pitchFamily="18" charset="0"/>
                <a:cs typeface="Times New Roman" panose="02020603050405020304" pitchFamily="18" charset="0"/>
              </a:rPr>
              <a:t>" или </a:t>
            </a:r>
            <a:r>
              <a:rPr lang="ru-RU" sz="2400" dirty="0" err="1" smtClean="0">
                <a:latin typeface="Times New Roman" panose="02020603050405020304" pitchFamily="18" charset="0"/>
                <a:cs typeface="Times New Roman" panose="02020603050405020304" pitchFamily="18" charset="0"/>
              </a:rPr>
              <a:t>roseola</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elevata</a:t>
            </a:r>
            <a:r>
              <a:rPr lang="ru-RU" sz="2400" dirty="0" smtClean="0">
                <a:latin typeface="Times New Roman" panose="02020603050405020304" pitchFamily="18" charset="0"/>
                <a:cs typeface="Times New Roman" panose="02020603050405020304" pitchFamily="18" charset="0"/>
              </a:rPr>
              <a:t>). Сыпь мономорфная, необильная (прямая зависимость от выраженности бактериемии), локализуется на животе, боковых поверхностях груди, внутренних поверхностях плеч и реже на других участках тела. Розеолы исчезают при растягивании кожи, длительность существования каждого элемента от нескольких часов до 4-5 дней. Возможно появление новых элементов (феномен "подсыпания").</a:t>
            </a:r>
            <a:endParaRPr lang="ru-RU" sz="2400" dirty="0">
              <a:latin typeface="Times New Roman" panose="02020603050405020304" pitchFamily="18" charset="0"/>
              <a:cs typeface="Times New Roman" panose="02020603050405020304" pitchFamily="18" charset="0"/>
            </a:endParaRPr>
          </a:p>
        </p:txBody>
      </p:sp>
      <p:pic>
        <p:nvPicPr>
          <p:cNvPr id="4098" name="Picture 2" descr="https://thepresentation.ru/img/thumbs/eecb54af04d88c4e25002595608061ad-800x.jpg"/>
          <p:cNvPicPr>
            <a:picLocks noChangeAspect="1" noChangeArrowheads="1"/>
          </p:cNvPicPr>
          <p:nvPr/>
        </p:nvPicPr>
        <p:blipFill rotWithShape="1">
          <a:blip r:embed="rId2">
            <a:extLst>
              <a:ext uri="{28A0092B-C50C-407E-A947-70E740481C1C}">
                <a14:useLocalDpi xmlns:a14="http://schemas.microsoft.com/office/drawing/2010/main" val="0"/>
              </a:ext>
            </a:extLst>
          </a:blip>
          <a:srcRect l="6504" t="11636" r="5132" b="2788"/>
          <a:stretch/>
        </p:blipFill>
        <p:spPr bwMode="auto">
          <a:xfrm>
            <a:off x="6622472" y="983673"/>
            <a:ext cx="5472546" cy="5403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37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09309" y="488155"/>
            <a:ext cx="6982691" cy="5632311"/>
          </a:xfrm>
          <a:prstGeom prst="rect">
            <a:avLst/>
          </a:prstGeom>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Оценка экзантемы важна при эпидемическом сыпном тифе. Сыпь появляется на 4-5 день болезни, имеет розеолезно-</a:t>
            </a:r>
            <a:r>
              <a:rPr lang="ru-RU" sz="2000" dirty="0" err="1" smtClean="0">
                <a:latin typeface="Times New Roman" panose="02020603050405020304" pitchFamily="18" charset="0"/>
                <a:cs typeface="Times New Roman" panose="02020603050405020304" pitchFamily="18" charset="0"/>
              </a:rPr>
              <a:t>петехиальный</a:t>
            </a:r>
            <a:r>
              <a:rPr lang="ru-RU" sz="2000" dirty="0" smtClean="0">
                <a:latin typeface="Times New Roman" panose="02020603050405020304" pitchFamily="18" charset="0"/>
                <a:cs typeface="Times New Roman" panose="02020603050405020304" pitchFamily="18" charset="0"/>
              </a:rPr>
              <a:t> характер: розеолы 2-4 мм в диаметре, с нечеткими краями, в центре некоторых розеол возникают мелкие кровоизлияния: вторичные петехии, рядом на коже можно обнаружить мелкие кровоизлияния - первичные петехии. Локализуется сыпь преимущественно на коже боковых поверхностей груди и живота, внутренних поверхностях конечностей, захватывает стопы и кисти, никогда не бывает на лице. Высыпание происходит в течение 2-3 дней; угасает </a:t>
            </a:r>
            <a:r>
              <a:rPr lang="ru-RU" sz="2000" dirty="0" err="1" smtClean="0">
                <a:latin typeface="Times New Roman" panose="02020603050405020304" pitchFamily="18" charset="0"/>
                <a:cs typeface="Times New Roman" panose="02020603050405020304" pitchFamily="18" charset="0"/>
              </a:rPr>
              <a:t>петехиальная</a:t>
            </a:r>
            <a:r>
              <a:rPr lang="ru-RU" sz="2000" dirty="0" smtClean="0">
                <a:latin typeface="Times New Roman" panose="02020603050405020304" pitchFamily="18" charset="0"/>
                <a:cs typeface="Times New Roman" panose="02020603050405020304" pitchFamily="18" charset="0"/>
              </a:rPr>
              <a:t> сыпь через 7-8 дней, оставляет пигментацию. До появления экзантемы имеется энантема на мягком небе (энантема Розенберга в виде точечных </a:t>
            </a:r>
            <a:r>
              <a:rPr lang="ru-RU" sz="2000" dirty="0" err="1" smtClean="0">
                <a:latin typeface="Times New Roman" panose="02020603050405020304" pitchFamily="18" charset="0"/>
                <a:cs typeface="Times New Roman" panose="02020603050405020304" pitchFamily="18" charset="0"/>
              </a:rPr>
              <a:t>геморагий</a:t>
            </a:r>
            <a:r>
              <a:rPr lang="ru-RU" sz="2000" dirty="0" smtClean="0">
                <a:latin typeface="Times New Roman" panose="02020603050405020304" pitchFamily="18" charset="0"/>
                <a:cs typeface="Times New Roman" panose="02020603050405020304" pitchFamily="18" charset="0"/>
              </a:rPr>
              <a:t>), возможно по- 7 явление на переходной складке конъюнктивы мелких кровоизлияний (пятна </a:t>
            </a:r>
            <a:r>
              <a:rPr lang="ru-RU" sz="2000" dirty="0" err="1" smtClean="0">
                <a:latin typeface="Times New Roman" panose="02020603050405020304" pitchFamily="18" charset="0"/>
                <a:cs typeface="Times New Roman" panose="02020603050405020304" pitchFamily="18" charset="0"/>
              </a:rPr>
              <a:t>Киари-Авцына</a:t>
            </a:r>
            <a:r>
              <a:rPr lang="ru-RU" sz="2000" dirty="0" smtClean="0">
                <a:latin typeface="Times New Roman" panose="02020603050405020304" pitchFamily="18" charset="0"/>
                <a:cs typeface="Times New Roman" panose="02020603050405020304" pitchFamily="18" charset="0"/>
              </a:rPr>
              <a:t>). При повторном сыпном тифе (болезнь </a:t>
            </a:r>
            <a:r>
              <a:rPr lang="ru-RU" sz="2000" dirty="0" err="1" smtClean="0">
                <a:latin typeface="Times New Roman" panose="02020603050405020304" pitchFamily="18" charset="0"/>
                <a:cs typeface="Times New Roman" panose="02020603050405020304" pitchFamily="18" charset="0"/>
              </a:rPr>
              <a:t>Брилля</a:t>
            </a:r>
            <a:r>
              <a:rPr lang="ru-RU" sz="2000" dirty="0" smtClean="0">
                <a:latin typeface="Times New Roman" panose="02020603050405020304" pitchFamily="18" charset="0"/>
                <a:cs typeface="Times New Roman" panose="02020603050405020304" pitchFamily="18" charset="0"/>
              </a:rPr>
              <a:t>) сыпь </a:t>
            </a:r>
            <a:r>
              <a:rPr lang="ru-RU" sz="2000" dirty="0" err="1" smtClean="0">
                <a:latin typeface="Times New Roman" panose="02020603050405020304" pitchFamily="18" charset="0"/>
                <a:cs typeface="Times New Roman" panose="02020603050405020304" pitchFamily="18" charset="0"/>
              </a:rPr>
              <a:t>менеее</a:t>
            </a:r>
            <a:r>
              <a:rPr lang="ru-RU" sz="2000" dirty="0" smtClean="0">
                <a:latin typeface="Times New Roman" panose="02020603050405020304" pitchFamily="18" charset="0"/>
                <a:cs typeface="Times New Roman" panose="02020603050405020304" pitchFamily="18" charset="0"/>
              </a:rPr>
              <a:t> обильна, чем при эпидемическом сыпном тифе, чаще </a:t>
            </a:r>
            <a:r>
              <a:rPr lang="ru-RU" sz="2000" dirty="0" err="1" smtClean="0">
                <a:latin typeface="Times New Roman" panose="02020603050405020304" pitchFamily="18" charset="0"/>
                <a:cs typeface="Times New Roman" panose="02020603050405020304" pitchFamily="18" charset="0"/>
              </a:rPr>
              <a:t>розеолезная</a:t>
            </a:r>
            <a:r>
              <a:rPr lang="ru-RU" sz="2000" dirty="0" smtClean="0">
                <a:latin typeface="Times New Roman" panose="02020603050405020304" pitchFamily="18" charset="0"/>
                <a:cs typeface="Times New Roman" panose="02020603050405020304" pitchFamily="18" charset="0"/>
              </a:rPr>
              <a:t> полиморфная</a:t>
            </a:r>
            <a:endParaRPr lang="ru-RU" sz="2000" dirty="0">
              <a:latin typeface="Times New Roman" panose="02020603050405020304" pitchFamily="18" charset="0"/>
              <a:cs typeface="Times New Roman" panose="02020603050405020304" pitchFamily="18" charset="0"/>
            </a:endParaRPr>
          </a:p>
        </p:txBody>
      </p:sp>
      <p:pic>
        <p:nvPicPr>
          <p:cNvPr id="5122" name="Picture 2" descr="https://not-vrn.ru/wp-content/uploads/4a391819087c00526148a9d56a795a0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 y="-33654"/>
            <a:ext cx="5208000" cy="68916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633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7693"/>
            <a:ext cx="6096000" cy="6740307"/>
          </a:xfrm>
          <a:prstGeom prst="rect">
            <a:avLst/>
          </a:prstGeom>
        </p:spPr>
        <p:txBody>
          <a:bodyPr>
            <a:spAutoFit/>
          </a:bodyPr>
          <a:lstStyle/>
          <a:p>
            <a:pPr algn="just"/>
            <a:r>
              <a:rPr lang="ru-RU" sz="2400" dirty="0" smtClean="0">
                <a:latin typeface="Times New Roman" panose="02020603050405020304" pitchFamily="18" charset="0"/>
                <a:cs typeface="Times New Roman" panose="02020603050405020304" pitchFamily="18" charset="0"/>
              </a:rPr>
              <a:t>Локализованная герпетическая инфекция обычно сопровождает какое-либо другое заболевание. Герпетическая сыпь локализуется вокруг рта, на губах, на крыльях носа. На месте высыпания больные ощущают жар, жжение, напряжение или зуд кожи. На умеренно инфильтрированной коже появляется группа мелких пузырьков, </a:t>
            </a:r>
            <a:r>
              <a:rPr lang="ru-RU" sz="2400" dirty="0" err="1" smtClean="0">
                <a:latin typeface="Times New Roman" panose="02020603050405020304" pitchFamily="18" charset="0"/>
                <a:cs typeface="Times New Roman" panose="02020603050405020304" pitchFamily="18" charset="0"/>
              </a:rPr>
              <a:t>заполненых</a:t>
            </a:r>
            <a:r>
              <a:rPr lang="ru-RU" sz="2400" dirty="0" smtClean="0">
                <a:latin typeface="Times New Roman" panose="02020603050405020304" pitchFamily="18" charset="0"/>
                <a:cs typeface="Times New Roman" panose="02020603050405020304" pitchFamily="18" charset="0"/>
              </a:rPr>
              <a:t> прозрачным содержимым, которое затем мутнеет. Пузырьки расположены тесно, иногда сливаются в сплошной многокамерный элемент. После вскрытия везикул образуются мелкие эрозии, затем корочки. </a:t>
            </a:r>
            <a:r>
              <a:rPr lang="ru-RU" sz="2400" dirty="0" err="1" smtClean="0">
                <a:latin typeface="Times New Roman" panose="02020603050405020304" pitchFamily="18" charset="0"/>
                <a:cs typeface="Times New Roman" panose="02020603050405020304" pitchFamily="18" charset="0"/>
              </a:rPr>
              <a:t>Эпителизация</a:t>
            </a:r>
            <a:r>
              <a:rPr lang="ru-RU" sz="2400" dirty="0" smtClean="0">
                <a:latin typeface="Times New Roman" panose="02020603050405020304" pitchFamily="18" charset="0"/>
                <a:cs typeface="Times New Roman" panose="02020603050405020304" pitchFamily="18" charset="0"/>
              </a:rPr>
              <a:t> происходит за 5-7 дней. Герпетические высыпания возможны не только на коже, но и на слизистой половых органов, в полости рта, на роговице.</a:t>
            </a:r>
            <a:endParaRPr lang="ru-RU" sz="2400" dirty="0">
              <a:latin typeface="Times New Roman" panose="02020603050405020304" pitchFamily="18" charset="0"/>
              <a:cs typeface="Times New Roman" panose="02020603050405020304" pitchFamily="18" charset="0"/>
            </a:endParaRPr>
          </a:p>
        </p:txBody>
      </p:sp>
      <p:pic>
        <p:nvPicPr>
          <p:cNvPr id="6146" name="Picture 2" descr="https://neo-medical.ru/wp-content/uploads/1/e/b/1ebeee9b62aa4169e9f4008cb11a29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218" y="1537855"/>
            <a:ext cx="5223502" cy="358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37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15891" y="413011"/>
            <a:ext cx="6096000" cy="6001643"/>
          </a:xfrm>
          <a:prstGeom prst="rect">
            <a:avLst/>
          </a:prstGeom>
        </p:spPr>
        <p:txBody>
          <a:bodyPr>
            <a:spAutoFit/>
          </a:bodyPr>
          <a:lstStyle/>
          <a:p>
            <a:pPr algn="just"/>
            <a:r>
              <a:rPr lang="ru-RU" sz="2400" dirty="0" smtClean="0">
                <a:latin typeface="Times New Roman" panose="02020603050405020304" pitchFamily="18" charset="0"/>
                <a:cs typeface="Times New Roman" panose="02020603050405020304" pitchFamily="18" charset="0"/>
              </a:rPr>
              <a:t>При </a:t>
            </a:r>
            <a:r>
              <a:rPr lang="ru-RU" sz="2400" dirty="0" err="1" smtClean="0">
                <a:latin typeface="Times New Roman" panose="02020603050405020304" pitchFamily="18" charset="0"/>
                <a:cs typeface="Times New Roman" panose="02020603050405020304" pitchFamily="18" charset="0"/>
              </a:rPr>
              <a:t>паратитах</a:t>
            </a:r>
            <a:r>
              <a:rPr lang="ru-RU" sz="2400" dirty="0" smtClean="0">
                <a:latin typeface="Times New Roman" panose="02020603050405020304" pitchFamily="18" charset="0"/>
                <a:cs typeface="Times New Roman" panose="02020603050405020304" pitchFamily="18" charset="0"/>
              </a:rPr>
              <a:t> А и В сыпь может быть обильной и появляется на 5-7 день заболевания. Встречаются случаи брюшного тифа и паратифов без экзантемы. Геморрагическая сыпь при </a:t>
            </a:r>
            <a:r>
              <a:rPr lang="ru-RU" sz="2400" dirty="0" err="1" smtClean="0">
                <a:latin typeface="Times New Roman" panose="02020603050405020304" pitchFamily="18" charset="0"/>
                <a:cs typeface="Times New Roman" panose="02020603050405020304" pitchFamily="18" charset="0"/>
              </a:rPr>
              <a:t>менингококкцемии</a:t>
            </a:r>
            <a:r>
              <a:rPr lang="ru-RU" sz="2400" dirty="0" smtClean="0">
                <a:latin typeface="Times New Roman" panose="02020603050405020304" pitchFamily="18" charset="0"/>
                <a:cs typeface="Times New Roman" panose="02020603050405020304" pitchFamily="18" charset="0"/>
              </a:rPr>
              <a:t> является важнейшим клиническим признаком. Элементы от точечных петехий до обширных кровоизлияний, имеют неправильную форму (разбрызганные чернила), некрозы в центре. Локализуются на ягодицах, бедрах, реже на туловище, лице. Сыпь появляется рано, через 5-15 часов от начала заболевания. Наряду с геморрагиями можно обнаружить </a:t>
            </a:r>
            <a:r>
              <a:rPr lang="ru-RU" sz="2400" dirty="0" err="1" smtClean="0">
                <a:latin typeface="Times New Roman" panose="02020603050405020304" pitchFamily="18" charset="0"/>
                <a:cs typeface="Times New Roman" panose="02020603050405020304" pitchFamily="18" charset="0"/>
              </a:rPr>
              <a:t>розеолезные</a:t>
            </a:r>
            <a:r>
              <a:rPr lang="ru-RU" sz="2400" dirty="0" smtClean="0">
                <a:latin typeface="Times New Roman" panose="02020603050405020304" pitchFamily="18" charset="0"/>
                <a:cs typeface="Times New Roman" panose="02020603050405020304" pitchFamily="18" charset="0"/>
              </a:rPr>
              <a:t> и розеолезно-папулезные элементы сыпи.</a:t>
            </a:r>
            <a:endParaRPr lang="ru-RU" sz="2400" dirty="0">
              <a:latin typeface="Times New Roman" panose="02020603050405020304" pitchFamily="18" charset="0"/>
              <a:cs typeface="Times New Roman" panose="02020603050405020304" pitchFamily="18" charset="0"/>
            </a:endParaRPr>
          </a:p>
        </p:txBody>
      </p:sp>
      <p:pic>
        <p:nvPicPr>
          <p:cNvPr id="7170" name="Picture 2" descr="https://medicalencyclopedia.ru/wp-content/uploads/25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47" y="1399309"/>
            <a:ext cx="5123007" cy="489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272362"/>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Капля">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Капля</Template>
  <TotalTime>211</TotalTime>
  <Words>2643</Words>
  <Application>Microsoft Office PowerPoint</Application>
  <PresentationFormat>Произвольный</PresentationFormat>
  <Paragraphs>37</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Капля</vt:lpstr>
      <vt:lpstr>Экзантема – один из ведущих синдромов инфекционных болезней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комп</dc:creator>
  <cp:lastModifiedBy>HP</cp:lastModifiedBy>
  <cp:revision>16</cp:revision>
  <dcterms:created xsi:type="dcterms:W3CDTF">2021-10-13T09:49:57Z</dcterms:created>
  <dcterms:modified xsi:type="dcterms:W3CDTF">2023-03-12T15:17:39Z</dcterms:modified>
</cp:coreProperties>
</file>