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3" r:id="rId3"/>
    <p:sldId id="257" r:id="rId4"/>
    <p:sldId id="258" r:id="rId5"/>
    <p:sldId id="259" r:id="rId6"/>
    <p:sldId id="260" r:id="rId7"/>
    <p:sldId id="261" r:id="rId8"/>
    <p:sldId id="262" r:id="rId9"/>
    <p:sldId id="263" r:id="rId10"/>
    <p:sldId id="264" r:id="rId11"/>
    <p:sldId id="275" r:id="rId12"/>
    <p:sldId id="276" r:id="rId13"/>
    <p:sldId id="265" r:id="rId14"/>
    <p:sldId id="266" r:id="rId15"/>
    <p:sldId id="274"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1EA51-2EEB-4BE2-AD35-6ABC25A5BBBF}" type="datetimeFigureOut">
              <a:rPr lang="ru-RU" smtClean="0"/>
              <a:t>15.01.2023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F5F2D9-2543-4C14-9443-2AA3FF14E8AF}" type="slidenum">
              <a:rPr lang="ru-RU" smtClean="0"/>
              <a:t>‹#›</a:t>
            </a:fld>
            <a:endParaRPr lang="ru-RU"/>
          </a:p>
        </p:txBody>
      </p:sp>
    </p:spTree>
    <p:extLst>
      <p:ext uri="{BB962C8B-B14F-4D97-AF65-F5344CB8AC3E}">
        <p14:creationId xmlns:p14="http://schemas.microsoft.com/office/powerpoint/2010/main" val="2357391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FF5F2D9-2543-4C14-9443-2AA3FF14E8AF}" type="slidenum">
              <a:rPr lang="ru-RU" smtClean="0"/>
              <a:t>7</a:t>
            </a:fld>
            <a:endParaRPr lang="ru-RU"/>
          </a:p>
        </p:txBody>
      </p:sp>
    </p:spTree>
    <p:extLst>
      <p:ext uri="{BB962C8B-B14F-4D97-AF65-F5344CB8AC3E}">
        <p14:creationId xmlns:p14="http://schemas.microsoft.com/office/powerpoint/2010/main" val="576053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2C99C5E-68A5-4CE8-8EC2-32319723CA22}" type="datetimeFigureOut">
              <a:rPr lang="ru-RU" smtClean="0"/>
              <a:t>15.01.2023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35DE01-6E38-4A7C-A507-19EC10F9D3DD}" type="slidenum">
              <a:rPr lang="ru-RU" smtClean="0"/>
              <a:t>‹#›</a:t>
            </a:fld>
            <a:endParaRPr lang="ru-RU"/>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2C99C5E-68A5-4CE8-8EC2-32319723CA22}" type="datetimeFigureOut">
              <a:rPr lang="ru-RU" smtClean="0"/>
              <a:t>15.01.2023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2C99C5E-68A5-4CE8-8EC2-32319723CA22}" type="datetimeFigureOut">
              <a:rPr lang="ru-RU" smtClean="0"/>
              <a:t>15.01.2023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2C99C5E-68A5-4CE8-8EC2-32319723CA22}" type="datetimeFigureOut">
              <a:rPr lang="ru-RU" smtClean="0"/>
              <a:t>15.01.2023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2C99C5E-68A5-4CE8-8EC2-32319723CA22}" type="datetimeFigureOut">
              <a:rPr lang="ru-RU" smtClean="0"/>
              <a:t>15.01.2023</a:t>
            </a:fld>
            <a:endParaRPr lang="ru-RU"/>
          </a:p>
        </p:txBody>
      </p:sp>
      <p:sp>
        <p:nvSpPr>
          <p:cNvPr id="91" name="Footer Placeholder 90"/>
          <p:cNvSpPr>
            <a:spLocks noGrp="1"/>
          </p:cNvSpPr>
          <p:nvPr>
            <p:ph type="ftr" sz="quarter" idx="11"/>
          </p:nvPr>
        </p:nvSpPr>
        <p:spPr/>
        <p:txBody>
          <a:bodyPr/>
          <a:lstStyle/>
          <a:p>
            <a:endParaRPr lang="ru-RU"/>
          </a:p>
        </p:txBody>
      </p:sp>
      <p:sp>
        <p:nvSpPr>
          <p:cNvPr id="92" name="Slide Number Placeholder 91"/>
          <p:cNvSpPr>
            <a:spLocks noGrp="1"/>
          </p:cNvSpPr>
          <p:nvPr>
            <p:ph type="sldNum" sz="quarter" idx="12"/>
          </p:nvPr>
        </p:nvSpPr>
        <p:spPr/>
        <p:txBody>
          <a:bodyPr/>
          <a:lstStyle/>
          <a:p>
            <a:fld id="{9C35DE01-6E38-4A7C-A507-19EC10F9D3D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52C99C5E-68A5-4CE8-8EC2-32319723CA22}" type="datetimeFigureOut">
              <a:rPr lang="ru-RU" smtClean="0"/>
              <a:t>15.01.2023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2C99C5E-68A5-4CE8-8EC2-32319723CA22}" type="datetimeFigureOut">
              <a:rPr lang="ru-RU" smtClean="0"/>
              <a:t>15.01.2023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2C99C5E-68A5-4CE8-8EC2-32319723CA22}" type="datetimeFigureOut">
              <a:rPr lang="ru-RU" smtClean="0"/>
              <a:t>15.01.2023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C99C5E-68A5-4CE8-8EC2-32319723CA22}" type="datetimeFigureOut">
              <a:rPr lang="ru-RU" smtClean="0"/>
              <a:t>15.01.2023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C35DE01-6E38-4A7C-A507-19EC10F9D3D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2C99C5E-68A5-4CE8-8EC2-32319723CA22}" type="datetimeFigureOut">
              <a:rPr lang="ru-RU" smtClean="0"/>
              <a:t>15.01.2023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C35DE01-6E38-4A7C-A507-19EC10F9D3DD}" type="slidenum">
              <a:rPr lang="ru-RU" smtClean="0"/>
              <a:t>‹#›</a:t>
            </a:fld>
            <a:endParaRPr lang="ru-RU"/>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52C99C5E-68A5-4CE8-8EC2-32319723CA22}" type="datetimeFigureOut">
              <a:rPr lang="ru-RU" smtClean="0"/>
              <a:t>15.01.2023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C35DE01-6E38-4A7C-A507-19EC10F9D3DD}" type="slidenum">
              <a:rPr lang="ru-RU" smtClean="0"/>
              <a:t>‹#›</a:t>
            </a:fld>
            <a:endParaRPr lang="ru-RU"/>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2C99C5E-68A5-4CE8-8EC2-32319723CA22}" type="datetimeFigureOut">
              <a:rPr lang="ru-RU" smtClean="0"/>
              <a:t>15.01.2023</a:t>
            </a:fld>
            <a:endParaRPr lang="ru-RU"/>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C35DE01-6E38-4A7C-A507-19EC10F9D3DD}"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8800" dirty="0" smtClean="0">
                <a:latin typeface="Times New Roman" pitchFamily="18" charset="0"/>
                <a:cs typeface="Times New Roman" pitchFamily="18" charset="0"/>
              </a:rPr>
              <a:t>Анис</a:t>
            </a:r>
            <a:endParaRPr lang="ru-RU" sz="8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427984" y="5589240"/>
            <a:ext cx="4419600" cy="1066800"/>
          </a:xfrm>
        </p:spPr>
        <p:txBody>
          <a:bodyPr>
            <a:normAutofit lnSpcReduction="10000"/>
          </a:bodyPr>
          <a:lstStyle/>
          <a:p>
            <a:pPr algn="r"/>
            <a:r>
              <a:rPr lang="ru-RU" dirty="0" smtClean="0">
                <a:latin typeface="Times New Roman" pitchFamily="18" charset="0"/>
                <a:cs typeface="Times New Roman" pitchFamily="18" charset="0"/>
              </a:rPr>
              <a:t>Подготовила: студентка 323 группы </a:t>
            </a:r>
            <a:r>
              <a:rPr lang="ru-RU" dirty="0">
                <a:latin typeface="Times New Roman" pitchFamily="18" charset="0"/>
                <a:cs typeface="Times New Roman" pitchFamily="18" charset="0"/>
              </a:rPr>
              <a:t>л</a:t>
            </a:r>
            <a:r>
              <a:rPr lang="ru-RU" dirty="0" smtClean="0">
                <a:latin typeface="Times New Roman" pitchFamily="18" charset="0"/>
                <a:cs typeface="Times New Roman" pitchFamily="18" charset="0"/>
              </a:rPr>
              <a:t>ечебного факультета </a:t>
            </a:r>
            <a:r>
              <a:rPr lang="ru-RU" dirty="0" err="1" smtClean="0">
                <a:latin typeface="Times New Roman" pitchFamily="18" charset="0"/>
                <a:cs typeface="Times New Roman" pitchFamily="18" charset="0"/>
              </a:rPr>
              <a:t>Тембулатова</a:t>
            </a:r>
            <a:r>
              <a:rPr lang="ru-RU" dirty="0" smtClean="0">
                <a:latin typeface="Times New Roman" pitchFamily="18" charset="0"/>
                <a:cs typeface="Times New Roman" pitchFamily="18" charset="0"/>
              </a:rPr>
              <a:t> З.З.</a:t>
            </a:r>
            <a:endParaRPr lang="ru-RU" dirty="0">
              <a:latin typeface="Times New Roman" pitchFamily="18" charset="0"/>
              <a:cs typeface="Times New Roman" pitchFamily="18" charset="0"/>
            </a:endParaRPr>
          </a:p>
        </p:txBody>
      </p:sp>
      <p:pic>
        <p:nvPicPr>
          <p:cNvPr id="9218" name="Picture 2" descr="https://cdn.botanichka.ru/wp-content/uploads/2020/12/anis-obyiknovennyiy-vkusnaya-salatnaya-zelen-i-aromatnaya-spetsiya-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124744"/>
            <a:ext cx="5004048"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37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76664"/>
          </a:xfrm>
        </p:spPr>
        <p:txBody>
          <a:bodyPr>
            <a:normAutofit/>
          </a:bodyPr>
          <a:lstStyle/>
          <a:p>
            <a:r>
              <a:rPr lang="ru-RU" dirty="0">
                <a:latin typeface="Times New Roman" pitchFamily="18" charset="0"/>
                <a:cs typeface="Times New Roman" pitchFamily="18" charset="0"/>
              </a:rPr>
              <a:t>Существует мнение, что анис способен снижать холестерин. 60-дневной опыт показал: ежесуточное потребление семян в порошке снижает уровень сахара в крови на 36 %, а также регулирует концентрацию холестерина и триглицеридов. Измельченные семена аниса, нанесенные на лоб, шею или виски, избавляют от головной боли, в частности, при приступах мигрени. Опыты на крысах показали, что анис способствует усвоению железа, тем самым служит профилактическим средством против </a:t>
            </a:r>
            <a:r>
              <a:rPr lang="ru-RU" dirty="0" smtClean="0">
                <a:latin typeface="Times New Roman" pitchFamily="18" charset="0"/>
                <a:cs typeface="Times New Roman" pitchFamily="18" charset="0"/>
              </a:rPr>
              <a:t>анемии. </a:t>
            </a:r>
            <a:r>
              <a:rPr lang="ru-RU" dirty="0">
                <a:latin typeface="Times New Roman" pitchFamily="18" charset="0"/>
                <a:cs typeface="Times New Roman" pitchFamily="18" charset="0"/>
              </a:rPr>
              <a:t>Также это растение обладает успокоительными свойствами. Входящие в состав аниса тимол, </a:t>
            </a:r>
            <a:r>
              <a:rPr lang="ru-RU" dirty="0" err="1">
                <a:latin typeface="Times New Roman" pitchFamily="18" charset="0"/>
                <a:cs typeface="Times New Roman" pitchFamily="18" charset="0"/>
              </a:rPr>
              <a:t>линалол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терпинеол</a:t>
            </a:r>
            <a:r>
              <a:rPr lang="ru-RU" dirty="0">
                <a:latin typeface="Times New Roman" pitchFamily="18" charset="0"/>
                <a:cs typeface="Times New Roman" pitchFamily="18" charset="0"/>
              </a:rPr>
              <a:t> и эвгенол уменьшают проявление нервозности и беспокойства. Интересно, что анис (семена) принадлежит к группе растений-</a:t>
            </a:r>
            <a:r>
              <a:rPr lang="ru-RU" dirty="0" err="1">
                <a:latin typeface="Times New Roman" pitchFamily="18" charset="0"/>
                <a:cs typeface="Times New Roman" pitchFamily="18" charset="0"/>
              </a:rPr>
              <a:t>афродизиаков</a:t>
            </a:r>
            <a:r>
              <a:rPr lang="ru-RU" dirty="0">
                <a:latin typeface="Times New Roman" pitchFamily="18" charset="0"/>
                <a:cs typeface="Times New Roman" pitchFamily="18" charset="0"/>
              </a:rPr>
              <a:t>. Кроме того, он обладает легким слабительным и мочегонным </a:t>
            </a:r>
            <a:r>
              <a:rPr lang="ru-RU" dirty="0" smtClean="0">
                <a:latin typeface="Times New Roman" pitchFamily="18" charset="0"/>
                <a:cs typeface="Times New Roman" pitchFamily="18" charset="0"/>
              </a:rPr>
              <a:t>эффектами</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69703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4896544" cy="6453336"/>
          </a:xfrm>
        </p:spPr>
        <p:txBody>
          <a:bodyPr>
            <a:normAutofit lnSpcReduction="10000"/>
          </a:bodyPr>
          <a:lstStyle/>
          <a:p>
            <a:r>
              <a:rPr lang="ru-RU" dirty="0">
                <a:latin typeface="Times New Roman" pitchFamily="18" charset="0"/>
                <a:cs typeface="Times New Roman" pitchFamily="18" charset="0"/>
              </a:rPr>
              <a:t>Анисовое масло получают из семян травы путем паровой дистилляции. Наиболее качественный продукт получается из спелых семян, расположенных в центре зонтика. Спектр применения анисового масла чрезвычайно широк – от пищевой промышленности до фармакологии. Химический состав анисового масла варьируется в зависимости от места, где росла трава. В большинстве случаев 80-90 % вещества – это анетол, который дает специфический запах продукту, а также некоторые другие химические </a:t>
            </a:r>
            <a:r>
              <a:rPr lang="ru-RU" dirty="0" smtClean="0">
                <a:latin typeface="Times New Roman" pitchFamily="18" charset="0"/>
                <a:cs typeface="Times New Roman" pitchFamily="18" charset="0"/>
              </a:rPr>
              <a:t>элементы</a:t>
            </a:r>
            <a:endParaRPr lang="ru-RU" dirty="0">
              <a:latin typeface="Times New Roman" pitchFamily="18" charset="0"/>
              <a:cs typeface="Times New Roman" pitchFamily="18" charset="0"/>
            </a:endParaRPr>
          </a:p>
        </p:txBody>
      </p:sp>
      <p:pic>
        <p:nvPicPr>
          <p:cNvPr id="10242" name="Picture 2" descr="Анисовое масл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519048"/>
            <a:ext cx="3528392" cy="3566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671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4896544" cy="6408712"/>
          </a:xfrm>
        </p:spPr>
        <p:txBody>
          <a:bodyPr>
            <a:normAutofit fontScale="92500"/>
          </a:bodyPr>
          <a:lstStyle/>
          <a:p>
            <a:r>
              <a:rPr lang="ru-RU" dirty="0">
                <a:latin typeface="Times New Roman" pitchFamily="18" charset="0"/>
                <a:cs typeface="Times New Roman" pitchFamily="18" charset="0"/>
              </a:rPr>
              <a:t>Когда болезнь затянула горло и трудно глотать, донимает кашель любого происхождения (бронхиальный, аллергический, астматический или после курения), избавиться от неприятных симптомов поможет анисовый чай. Готовят его из свежих или сухих семян растения. Другое полезное свойство чая – лечение метеоризма, избавление от чувства тяжести после переедания, и, как имбирь, анис избавляет от тошноты. Если подсластить напиток медом, можно получить альтернативу калорийным напиткам, а антибактериальные свойства аниса освежат дыхание после </a:t>
            </a:r>
            <a:r>
              <a:rPr lang="ru-RU" dirty="0" smtClean="0">
                <a:latin typeface="Times New Roman" pitchFamily="18" charset="0"/>
                <a:cs typeface="Times New Roman" pitchFamily="18" charset="0"/>
              </a:rPr>
              <a:t>чаепития</a:t>
            </a:r>
            <a:endParaRPr lang="ru-RU" dirty="0">
              <a:latin typeface="Times New Roman" pitchFamily="18" charset="0"/>
              <a:cs typeface="Times New Roman" pitchFamily="18" charset="0"/>
            </a:endParaRPr>
          </a:p>
        </p:txBody>
      </p:sp>
      <p:pic>
        <p:nvPicPr>
          <p:cNvPr id="11266" name="Picture 2" descr="Чай из анис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485900"/>
            <a:ext cx="3528392" cy="3959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170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620688"/>
            <a:ext cx="8496944" cy="5505475"/>
          </a:xfrm>
        </p:spPr>
        <p:txBody>
          <a:bodyPr/>
          <a:lstStyle/>
          <a:p>
            <a:r>
              <a:rPr lang="ru-RU" dirty="0">
                <a:latin typeface="Times New Roman" pitchFamily="18" charset="0"/>
                <a:cs typeface="Times New Roman" pitchFamily="18" charset="0"/>
              </a:rPr>
              <a:t>В комбинации с </a:t>
            </a:r>
            <a:r>
              <a:rPr lang="ru-RU" dirty="0" err="1">
                <a:latin typeface="Times New Roman" pitchFamily="18" charset="0"/>
                <a:cs typeface="Times New Roman" pitchFamily="18" charset="0"/>
              </a:rPr>
              <a:t>сассафрасовым</a:t>
            </a:r>
            <a:r>
              <a:rPr lang="ru-RU" dirty="0">
                <a:latin typeface="Times New Roman" pitchFamily="18" charset="0"/>
                <a:cs typeface="Times New Roman" pitchFamily="18" charset="0"/>
              </a:rPr>
              <a:t> маслом растение выступает средством для уничтожения насекомых-вредителей (моли, клопов, тараканов, вшей</a:t>
            </a: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Рыбаки </a:t>
            </a:r>
            <a:r>
              <a:rPr lang="ru-RU" dirty="0">
                <a:latin typeface="Times New Roman" pitchFamily="18" charset="0"/>
                <a:cs typeface="Times New Roman" pitchFamily="18" charset="0"/>
              </a:rPr>
              <a:t>добавляют анис в состав приманки.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пищевой промышленности как приправу его добавляют к мясу, рыбе, в супы и соусы, соленья и кондитерские изделия. </a:t>
            </a:r>
            <a:endParaRPr lang="ru-RU" dirty="0">
              <a:latin typeface="Times New Roman" pitchFamily="18" charset="0"/>
              <a:cs typeface="Times New Roman" pitchFamily="18" charset="0"/>
            </a:endParaRPr>
          </a:p>
        </p:txBody>
      </p:sp>
      <p:pic>
        <p:nvPicPr>
          <p:cNvPr id="6146" name="Picture 2" descr="https://poleznii-site.ru/wp-content/uploads/2020/03/3-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212976"/>
            <a:ext cx="6768752"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97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640960" cy="5433467"/>
          </a:xfrm>
        </p:spPr>
        <p:txBody>
          <a:bodyPr/>
          <a:lstStyle/>
          <a:p>
            <a:r>
              <a:rPr lang="ru-RU" dirty="0">
                <a:latin typeface="Times New Roman" pitchFamily="18" charset="0"/>
                <a:cs typeface="Times New Roman" pitchFamily="18" charset="0"/>
              </a:rPr>
              <a:t>После сбора урожая семена аниса сушат в специальных лотках, пока они не станут серовато-коричневыми. Затем их можно измельчить до состояния порошка и хранить в герметично закрытой таре либо использовать в цельном виде. </a:t>
            </a:r>
            <a:endParaRPr lang="ru-RU" dirty="0">
              <a:latin typeface="Times New Roman" pitchFamily="18" charset="0"/>
              <a:cs typeface="Times New Roman" pitchFamily="18" charset="0"/>
            </a:endParaRPr>
          </a:p>
        </p:txBody>
      </p:sp>
      <p:pic>
        <p:nvPicPr>
          <p:cNvPr id="7170" name="Picture 2" descr="https://upload.wikimedia.org/wikipedia/commons/thumb/1/1b/Guangxi_-_star_anise_farm_in_china_2005.jpg/1200px-Guangxi_-_star_anise_farm_in_china_20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204864"/>
            <a:ext cx="6936705"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967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8194" name="Picture 2" descr="https://trafaret-decor.ru/sites/default/files/2022-08/ecology/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90" y="0"/>
            <a:ext cx="912741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587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476672"/>
            <a:ext cx="7920880" cy="5649491"/>
          </a:xfrm>
        </p:spPr>
        <p:txBody>
          <a:bodyPr>
            <a:normAutofit/>
          </a:bodyPr>
          <a:lstStyle/>
          <a:p>
            <a:pPr marL="0" indent="0" algn="ctr">
              <a:buNone/>
            </a:pPr>
            <a:r>
              <a:rPr lang="ru-RU" sz="3200" i="1" dirty="0">
                <a:latin typeface="Times New Roman" pitchFamily="18" charset="0"/>
                <a:cs typeface="Times New Roman" pitchFamily="18" charset="0"/>
              </a:rPr>
              <a:t>Зрение лучше и крепче желудок у нас от аниса.</a:t>
            </a:r>
            <a:r>
              <a:rPr lang="ru-RU" sz="3200" i="1" dirty="0">
                <a:latin typeface="Times New Roman" pitchFamily="18" charset="0"/>
                <a:cs typeface="Times New Roman" pitchFamily="18" charset="0"/>
              </a:rPr>
              <a:t/>
            </a:r>
            <a:br>
              <a:rPr lang="ru-RU" sz="3200" i="1" dirty="0">
                <a:latin typeface="Times New Roman" pitchFamily="18" charset="0"/>
                <a:cs typeface="Times New Roman" pitchFamily="18" charset="0"/>
              </a:rPr>
            </a:br>
            <a:r>
              <a:rPr lang="ru-RU" sz="3200" i="1" dirty="0">
                <a:latin typeface="Times New Roman" pitchFamily="18" charset="0"/>
                <a:cs typeface="Times New Roman" pitchFamily="18" charset="0"/>
              </a:rPr>
              <a:t>Сладкий анис, несомненно, и в действии лучше гораздо.</a:t>
            </a:r>
            <a:endParaRPr lang="ru-RU" sz="3200" i="1" dirty="0">
              <a:latin typeface="Times New Roman" pitchFamily="18" charset="0"/>
              <a:cs typeface="Times New Roman" pitchFamily="18" charset="0"/>
            </a:endParaRPr>
          </a:p>
        </p:txBody>
      </p:sp>
      <p:pic>
        <p:nvPicPr>
          <p:cNvPr id="4098" name="Picture 2" descr="https://avatars.mds.yandex.net/i?id=d4b34318e7d7e68688feca12599f8fa0_l-5241338-images-thumbs&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708920"/>
            <a:ext cx="5649144" cy="36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0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404664"/>
            <a:ext cx="5760640" cy="6264696"/>
          </a:xfrm>
        </p:spPr>
        <p:txBody>
          <a:bodyPr>
            <a:normAutofit fontScale="85000" lnSpcReduction="10000"/>
          </a:bodyPr>
          <a:lstStyle/>
          <a:p>
            <a:r>
              <a:rPr lang="ru-RU" dirty="0">
                <a:latin typeface="Times New Roman" pitchFamily="18" charset="0"/>
                <a:cs typeface="Times New Roman" pitchFamily="18" charset="0"/>
              </a:rPr>
              <a:t>Анис обыкновенный, </a:t>
            </a:r>
            <a:r>
              <a:rPr lang="ru-RU" dirty="0" err="1">
                <a:latin typeface="Times New Roman" pitchFamily="18" charset="0"/>
                <a:cs typeface="Times New Roman" pitchFamily="18" charset="0"/>
              </a:rPr>
              <a:t>Pimpinella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anisum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Anisum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vulgare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Anisum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officinarum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Anise</a:t>
            </a:r>
            <a:r>
              <a:rPr lang="ru-RU" dirty="0">
                <a:latin typeface="Times New Roman" pitchFamily="18" charset="0"/>
                <a:cs typeface="Times New Roman" pitchFamily="18" charset="0"/>
              </a:rPr>
              <a:t> – это все название одного растения, которое, впрочем, не надо путать с другим анисом, китайским, известным еще как бадьян </a:t>
            </a:r>
            <a:r>
              <a:rPr lang="ru-RU" dirty="0" smtClean="0">
                <a:latin typeface="Times New Roman" pitchFamily="18" charset="0"/>
                <a:cs typeface="Times New Roman" pitchFamily="18" charset="0"/>
              </a:rPr>
              <a:t>настоящий. </a:t>
            </a:r>
            <a:r>
              <a:rPr lang="ru-RU" dirty="0">
                <a:latin typeface="Times New Roman" pitchFamily="18" charset="0"/>
                <a:cs typeface="Times New Roman" pitchFamily="18" charset="0"/>
              </a:rPr>
              <a:t>Именно китайское растение дает плоды в виде звездочки. Сейчас мы говорим о совсем другой траве. Плоды аниса обыкновенного – это семена-</a:t>
            </a:r>
            <a:r>
              <a:rPr lang="ru-RU" dirty="0" err="1">
                <a:latin typeface="Times New Roman" pitchFamily="18" charset="0"/>
                <a:cs typeface="Times New Roman" pitchFamily="18" charset="0"/>
              </a:rPr>
              <a:t>полуплодики</a:t>
            </a:r>
            <a:r>
              <a:rPr lang="ru-RU" dirty="0">
                <a:latin typeface="Times New Roman" pitchFamily="18" charset="0"/>
                <a:cs typeface="Times New Roman" pitchFamily="18" charset="0"/>
              </a:rPr>
              <a:t> с 5 </a:t>
            </a:r>
            <a:r>
              <a:rPr lang="ru-RU" dirty="0" smtClean="0">
                <a:latin typeface="Times New Roman" pitchFamily="18" charset="0"/>
                <a:cs typeface="Times New Roman" pitchFamily="18" charset="0"/>
              </a:rPr>
              <a:t>ребрами</a:t>
            </a:r>
          </a:p>
          <a:p>
            <a:r>
              <a:rPr lang="ru-RU" dirty="0" smtClean="0">
                <a:latin typeface="Times New Roman" pitchFamily="18" charset="0"/>
                <a:cs typeface="Times New Roman" pitchFamily="18" charset="0"/>
              </a:rPr>
              <a:t>Это </a:t>
            </a:r>
            <a:r>
              <a:rPr lang="ru-RU" dirty="0">
                <a:latin typeface="Times New Roman" pitchFamily="18" charset="0"/>
                <a:cs typeface="Times New Roman" pitchFamily="18" charset="0"/>
              </a:rPr>
              <a:t>травянистое растение принадлежит к семейству сельдерейные и может вырастать до метра в высоту. Из тонких веретенообразных корней прорастают рифленые стебли и листья, которые образуют перистые лопасти. Весной на растениях появляются белые цветы с нежным сладким ароматом. В конце августа – начале сентября из них формируются семена. Родными землями для этого растения являются Египет, Малая Азия, Греция. Хотя в настоящее время при создании благоприятных условий анис способен расти практически в любом уголке Земли. </a:t>
            </a:r>
            <a:endParaRPr lang="ru-RU" dirty="0">
              <a:latin typeface="Times New Roman" pitchFamily="18" charset="0"/>
              <a:cs typeface="Times New Roman" pitchFamily="18" charset="0"/>
            </a:endParaRPr>
          </a:p>
        </p:txBody>
      </p:sp>
      <p:pic>
        <p:nvPicPr>
          <p:cNvPr id="1026" name="Picture 2" descr="Анис"/>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980728"/>
            <a:ext cx="2857500"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733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6408" y="548680"/>
            <a:ext cx="8229600" cy="4525963"/>
          </a:xfrm>
        </p:spPr>
        <p:txBody>
          <a:bodyPr>
            <a:normAutofit/>
          </a:bodyPr>
          <a:lstStyle/>
          <a:p>
            <a:r>
              <a:rPr lang="ru-RU" sz="2800" dirty="0">
                <a:latin typeface="Times New Roman" pitchFamily="18" charset="0"/>
                <a:cs typeface="Times New Roman" pitchFamily="18" charset="0"/>
              </a:rPr>
              <a:t>Семена аниса на 18 % состоят из белков, на 8-23 % – из жира, на 2-7 % – из эфирных масел, на 5 % – из крахмала, 12-25 % состава – это клетчатка, остальное – </a:t>
            </a:r>
            <a:r>
              <a:rPr lang="ru-RU" sz="2800" dirty="0" smtClean="0">
                <a:latin typeface="Times New Roman" pitchFamily="18" charset="0"/>
                <a:cs typeface="Times New Roman" pitchFamily="18" charset="0"/>
              </a:rPr>
              <a:t>влага</a:t>
            </a:r>
            <a:endParaRPr lang="ru-RU" sz="2800" dirty="0">
              <a:latin typeface="Times New Roman" pitchFamily="18" charset="0"/>
              <a:cs typeface="Times New Roman" pitchFamily="18" charset="0"/>
            </a:endParaRPr>
          </a:p>
        </p:txBody>
      </p:sp>
      <p:pic>
        <p:nvPicPr>
          <p:cNvPr id="2050" name="Picture 2" descr="https://foodandscience.org/wp-content/uploads/2018/10/semena-anisa-poleznie-svoystva-i-protivopokazaniy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348880"/>
            <a:ext cx="7315200" cy="4289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748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ru-RU" sz="2800" dirty="0">
                <a:latin typeface="Times New Roman" pitchFamily="18" charset="0"/>
                <a:cs typeface="Times New Roman" pitchFamily="18" charset="0"/>
              </a:rPr>
              <a:t>Семена обладают восхитительным ароматом благодаря высокой концентрации эфирного масла анетола. Также они служат источником железа, магния, кальция, цинка, марганца, калия, меди. Эти минералы необходимы для поддержания работы сердца, правильной циркуляции крови, здоровья костей, а также помогают превращать пищу в энергию. Витамины группы В, входящие в состав анисовых семян, важны для функционирования головного </a:t>
            </a:r>
            <a:r>
              <a:rPr lang="ru-RU" sz="2800" dirty="0" smtClean="0">
                <a:latin typeface="Times New Roman" pitchFamily="18" charset="0"/>
                <a:cs typeface="Times New Roman" pitchFamily="18" charset="0"/>
              </a:rPr>
              <a:t>мозга</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757126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r>
              <a:rPr lang="ru-RU" sz="2800" dirty="0">
                <a:latin typeface="Times New Roman" pitchFamily="18" charset="0"/>
                <a:cs typeface="Times New Roman" pitchFamily="18" charset="0"/>
              </a:rPr>
              <a:t>История использования человеком аниса в качестве лекарства с пряным ароматом насчитывает, по крайней мере, 4 тысячи лет. Как предполагают историки, все началось из Египта. Там, согласно древним записям, растение применяли в качестве диуретика и для лечения зубной боли. В древнегреческих медицинских записях есть упоминание об анисе как средстве для улучшения работы органов дыхания, болеутоляющем, а также мочегонном средстве и как об облегчающем жажду </a:t>
            </a:r>
            <a:r>
              <a:rPr lang="ru-RU" sz="2800" dirty="0" smtClean="0">
                <a:latin typeface="Times New Roman" pitchFamily="18" charset="0"/>
                <a:cs typeface="Times New Roman" pitchFamily="18" charset="0"/>
              </a:rPr>
              <a:t>растении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4744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3970784" cy="5721499"/>
          </a:xfrm>
        </p:spPr>
        <p:txBody>
          <a:bodyPr>
            <a:normAutofit lnSpcReduction="10000"/>
          </a:bodyPr>
          <a:lstStyle/>
          <a:p>
            <a:r>
              <a:rPr lang="ru-RU" dirty="0"/>
              <a:t>С 1800-х годов началась эпоха коммерческого использования масел аниса. Затем растение заметили производители косметики и моющих средств. В пищевой промышленности оно </a:t>
            </a:r>
            <a:r>
              <a:rPr lang="ru-RU" dirty="0" err="1"/>
              <a:t>известено</a:t>
            </a:r>
            <a:r>
              <a:rPr lang="ru-RU" dirty="0"/>
              <a:t> как пряная добавка к самым разным категориям продуктов, включая спиртные напитки, молочное, желе, пудинги, мясо, конфеты. Эфирное масло аниса, а также чаи из него широко применяют в </a:t>
            </a:r>
            <a:r>
              <a:rPr lang="ru-RU" dirty="0" smtClean="0"/>
              <a:t>медицине</a:t>
            </a:r>
            <a:endParaRPr lang="ru-RU" dirty="0"/>
          </a:p>
        </p:txBody>
      </p:sp>
      <p:pic>
        <p:nvPicPr>
          <p:cNvPr id="3074" name="Picture 2" descr="Анис в Древнем Египт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715516"/>
            <a:ext cx="3816424" cy="5089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391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r>
              <a:rPr lang="ru-RU" dirty="0">
                <a:latin typeface="Times New Roman" pitchFamily="18" charset="0"/>
                <a:cs typeface="Times New Roman" pitchFamily="18" charset="0"/>
              </a:rPr>
              <a:t>Лечебные свойства </a:t>
            </a:r>
            <a:r>
              <a:rPr lang="ru-RU" dirty="0" smtClean="0">
                <a:latin typeface="Times New Roman" pitchFamily="18" charset="0"/>
                <a:cs typeface="Times New Roman" pitchFamily="18" charset="0"/>
              </a:rPr>
              <a:t>аниса: </a:t>
            </a:r>
          </a:p>
          <a:p>
            <a:pPr>
              <a:buFontTx/>
              <a:buChar char="-"/>
            </a:pPr>
            <a:r>
              <a:rPr lang="ru-RU" dirty="0" smtClean="0">
                <a:latin typeface="Times New Roman" pitchFamily="18" charset="0"/>
                <a:cs typeface="Times New Roman" pitchFamily="18" charset="0"/>
              </a:rPr>
              <a:t>облегчает </a:t>
            </a:r>
            <a:r>
              <a:rPr lang="ru-RU" dirty="0">
                <a:latin typeface="Times New Roman" pitchFamily="18" charset="0"/>
                <a:cs typeface="Times New Roman" pitchFamily="18" charset="0"/>
              </a:rPr>
              <a:t>отхаркивание;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избавляет </a:t>
            </a:r>
            <a:r>
              <a:rPr lang="ru-RU" dirty="0">
                <a:latin typeface="Times New Roman" pitchFamily="18" charset="0"/>
                <a:cs typeface="Times New Roman" pitchFamily="18" charset="0"/>
              </a:rPr>
              <a:t>от вздутия живота (в том числе и у детей);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выступает </a:t>
            </a:r>
            <a:r>
              <a:rPr lang="ru-RU" dirty="0">
                <a:latin typeface="Times New Roman" pitchFamily="18" charset="0"/>
                <a:cs typeface="Times New Roman" pitchFamily="18" charset="0"/>
              </a:rPr>
              <a:t>как спазмолитик;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работает </a:t>
            </a:r>
            <a:r>
              <a:rPr lang="ru-RU" dirty="0">
                <a:latin typeface="Times New Roman" pitchFamily="18" charset="0"/>
                <a:cs typeface="Times New Roman" pitchFamily="18" charset="0"/>
              </a:rPr>
              <a:t>как антисептик;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успокаивает </a:t>
            </a:r>
            <a:r>
              <a:rPr lang="ru-RU" dirty="0">
                <a:latin typeface="Times New Roman" pitchFamily="18" charset="0"/>
                <a:cs typeface="Times New Roman" pitchFamily="18" charset="0"/>
              </a:rPr>
              <a:t>кашель при бронхите и астме;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снимает </a:t>
            </a:r>
            <a:r>
              <a:rPr lang="ru-RU" dirty="0">
                <a:latin typeface="Times New Roman" pitchFamily="18" charset="0"/>
                <a:cs typeface="Times New Roman" pitchFamily="18" charset="0"/>
              </a:rPr>
              <a:t>боли при ларингите и фарингите;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избавляет </a:t>
            </a:r>
            <a:r>
              <a:rPr lang="ru-RU" dirty="0">
                <a:latin typeface="Times New Roman" pitchFamily="18" charset="0"/>
                <a:cs typeface="Times New Roman" pitchFamily="18" charset="0"/>
              </a:rPr>
              <a:t>от бессонницы; стимулирует аппетит; </a:t>
            </a:r>
            <a:endParaRPr lang="ru-RU" dirty="0" smtClean="0">
              <a:latin typeface="Times New Roman" pitchFamily="18" charset="0"/>
              <a:cs typeface="Times New Roman" pitchFamily="18" charset="0"/>
            </a:endParaRPr>
          </a:p>
          <a:p>
            <a:pPr>
              <a:buFontTx/>
              <a:buChar char="-"/>
            </a:pPr>
            <a:r>
              <a:rPr lang="ru-RU" dirty="0" smtClean="0">
                <a:latin typeface="Times New Roman" pitchFamily="18" charset="0"/>
                <a:cs typeface="Times New Roman" pitchFamily="18" charset="0"/>
              </a:rPr>
              <a:t>снимает </a:t>
            </a:r>
            <a:r>
              <a:rPr lang="ru-RU" dirty="0">
                <a:latin typeface="Times New Roman" pitchFamily="18" charset="0"/>
                <a:cs typeface="Times New Roman" pitchFamily="18" charset="0"/>
              </a:rPr>
              <a:t>спазмы в животе; уменьшает тошноту.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07773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r>
              <a:rPr lang="ru-RU" dirty="0">
                <a:latin typeface="Times New Roman" pitchFamily="18" charset="0"/>
                <a:cs typeface="Times New Roman" pitchFamily="18" charset="0"/>
              </a:rPr>
              <a:t>Помимо названных лечебных эффектов, известны и другие свойства этого растения. В частности, благодаря антибактериальному действию, анис вводят в состав некоторых зубных паст. Его противовоспалительные свойства сравнивают с эффектом от аспирина. Благодаря антиоксидантным свойствам, анисовое эфирное масло защищает клетки ДНК от свободных радикалов и предотвращает образование злокачественных опухолей. </a:t>
            </a:r>
            <a:endParaRPr lang="ru-RU" dirty="0">
              <a:latin typeface="Times New Roman" pitchFamily="18" charset="0"/>
              <a:cs typeface="Times New Roman" pitchFamily="18" charset="0"/>
            </a:endParaRPr>
          </a:p>
        </p:txBody>
      </p:sp>
      <p:pic>
        <p:nvPicPr>
          <p:cNvPr id="5122" name="Picture 2" descr="Анисовая зубная пас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7632" y="3501008"/>
            <a:ext cx="3828463"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438951"/>
      </p:ext>
    </p:extLst>
  </p:cSld>
  <p:clrMapOvr>
    <a:masterClrMapping/>
  </p:clrMapOvr>
</p:sld>
</file>

<file path=ppt/theme/theme1.xml><?xml version="1.0" encoding="utf-8"?>
<a:theme xmlns:a="http://schemas.openxmlformats.org/drawingml/2006/main" name="Паркет">
  <a:themeElements>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43</TotalTime>
  <Words>884</Words>
  <Application>Microsoft Office PowerPoint</Application>
  <PresentationFormat>Экран (4:3)</PresentationFormat>
  <Paragraphs>27</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Паркет</vt:lpstr>
      <vt:lpstr>Анис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HP</dc:creator>
  <cp:lastModifiedBy>HP</cp:lastModifiedBy>
  <cp:revision>7</cp:revision>
  <dcterms:created xsi:type="dcterms:W3CDTF">2023-01-15T14:20:19Z</dcterms:created>
  <dcterms:modified xsi:type="dcterms:W3CDTF">2023-01-15T15:03:45Z</dcterms:modified>
</cp:coreProperties>
</file>