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1" r:id="rId5"/>
    <p:sldId id="279" r:id="rId6"/>
    <p:sldId id="280" r:id="rId7"/>
    <p:sldId id="281" r:id="rId8"/>
    <p:sldId id="262" r:id="rId9"/>
    <p:sldId id="264" r:id="rId10"/>
    <p:sldId id="266" r:id="rId11"/>
    <p:sldId id="267" r:id="rId12"/>
    <p:sldId id="268" r:id="rId13"/>
    <p:sldId id="271" r:id="rId14"/>
    <p:sldId id="272" r:id="rId15"/>
    <p:sldId id="274" r:id="rId16"/>
    <p:sldId id="275" r:id="rId17"/>
    <p:sldId id="283" r:id="rId18"/>
    <p:sldId id="284" r:id="rId19"/>
    <p:sldId id="286" r:id="rId20"/>
    <p:sldId id="287" r:id="rId21"/>
    <p:sldId id="289" r:id="rId22"/>
    <p:sldId id="290" r:id="rId23"/>
    <p:sldId id="293" r:id="rId24"/>
    <p:sldId id="294" r:id="rId25"/>
    <p:sldId id="29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E337518-7CF7-4D46-97AC-5836963C6BB6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912EA10-EAEC-4D5F-A2B7-FA7E2191360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https://annamotovilova.ru/wp-content/uploads/2019/12/kardiolog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" y="34458"/>
            <a:ext cx="9133855" cy="569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96397" y="188640"/>
            <a:ext cx="25442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Аритмии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7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288032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ФП может появиться максимум у 20% пациентов с WPW</a:t>
            </a:r>
          </a:p>
          <a:p>
            <a:r>
              <a:rPr lang="ru-RU" dirty="0"/>
              <a:t>Дополнительный путь допускает быстрое проведение непосредственно к желудочкам в обход АВ-узла</a:t>
            </a:r>
          </a:p>
          <a:p>
            <a:r>
              <a:rPr lang="ru-RU" dirty="0"/>
              <a:t>Высокая частота сокращения желудочков может привести к ЖТ или ФЖ</a:t>
            </a:r>
          </a:p>
          <a:p>
            <a:pPr marL="0" indent="0">
              <a:buNone/>
            </a:pPr>
            <a:r>
              <a:rPr lang="ru-RU" b="1" i="1" dirty="0"/>
              <a:t>Особенности ЭКГ при ФП с WPW:</a:t>
            </a:r>
            <a:endParaRPr lang="ru-RU" dirty="0"/>
          </a:p>
          <a:p>
            <a:r>
              <a:rPr lang="ru-RU" dirty="0"/>
              <a:t>ЧСС &gt; 200 уд/мин</a:t>
            </a:r>
          </a:p>
          <a:p>
            <a:r>
              <a:rPr lang="ru-RU" dirty="0"/>
              <a:t>Нерегулярный ритм</a:t>
            </a:r>
          </a:p>
          <a:p>
            <a:r>
              <a:rPr lang="ru-RU" dirty="0"/>
              <a:t>Широкие комплексы QRS из-за аномальной деполяризации желудочков через дополнительный путь</a:t>
            </a:r>
          </a:p>
          <a:p>
            <a:r>
              <a:rPr lang="ru-RU" dirty="0"/>
              <a:t>Комплексы QRS изменчивы по форме</a:t>
            </a:r>
          </a:p>
          <a:p>
            <a:r>
              <a:rPr lang="ru-RU" dirty="0"/>
              <a:t>Ось остается стабильной в отличие от полиморфной ЖТ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593" y="620688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Фибрилляция предсердий и </a:t>
            </a:r>
            <a:r>
              <a:rPr lang="en-US" b="1" dirty="0"/>
              <a:t>WPW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 t="19676" r="26967" b="58188"/>
          <a:stretch/>
        </p:blipFill>
        <p:spPr bwMode="auto">
          <a:xfrm>
            <a:off x="179512" y="4365104"/>
            <a:ext cx="8685763" cy="229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20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6995120" cy="2985195"/>
          </a:xfrm>
        </p:spPr>
        <p:txBody>
          <a:bodyPr/>
          <a:lstStyle/>
          <a:p>
            <a:r>
              <a:rPr lang="ru-RU" dirty="0"/>
              <a:t>Непрерывная синусоидальная волна</a:t>
            </a:r>
          </a:p>
          <a:p>
            <a:r>
              <a:rPr lang="ru-RU" dirty="0"/>
              <a:t>Нет идентифицируемых зубцов P, комплексов QRS или зубцов T</a:t>
            </a:r>
          </a:p>
          <a:p>
            <a:r>
              <a:rPr lang="ru-RU" dirty="0"/>
              <a:t>Частота обычно &gt; 200 уд/мин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/>
              <a:t>Трепетание </a:t>
            </a:r>
            <a:r>
              <a:rPr lang="ru-RU" b="1" dirty="0" smtClean="0"/>
              <a:t>желудочков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1" t="13074" r="30971" b="48350"/>
          <a:stretch/>
        </p:blipFill>
        <p:spPr bwMode="auto">
          <a:xfrm>
            <a:off x="1" y="4149080"/>
            <a:ext cx="3923928" cy="264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19065" r="27150" b="48910"/>
          <a:stretch/>
        </p:blipFill>
        <p:spPr bwMode="auto">
          <a:xfrm>
            <a:off x="3118992" y="3501008"/>
            <a:ext cx="598927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19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784976" cy="5904656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Общие особенности</a:t>
            </a:r>
            <a:endParaRPr lang="ru-RU" dirty="0"/>
          </a:p>
          <a:p>
            <a:r>
              <a:rPr lang="ru-RU" dirty="0"/>
              <a:t>Тахикардия с </a:t>
            </a:r>
            <a:r>
              <a:rPr lang="ru-RU" b="1" dirty="0"/>
              <a:t>узкими комплексами</a:t>
            </a:r>
          </a:p>
          <a:p>
            <a:r>
              <a:rPr lang="ru-RU" dirty="0"/>
              <a:t>Регулярная предсердная активность с частотой </a:t>
            </a:r>
            <a:r>
              <a:rPr lang="ru-RU" b="1" dirty="0"/>
              <a:t>~ 300 уд/мин</a:t>
            </a:r>
          </a:p>
          <a:p>
            <a:r>
              <a:rPr lang="ru-RU" dirty="0"/>
              <a:t>Волны </a:t>
            </a:r>
            <a:r>
              <a:rPr lang="ru-RU" b="1" dirty="0"/>
              <a:t>трепетания F ("пилообразные"), которые лучше всего видны в отведениях II, III, </a:t>
            </a:r>
            <a:r>
              <a:rPr lang="ru-RU" b="1" dirty="0" err="1"/>
              <a:t>aVF</a:t>
            </a:r>
            <a:endParaRPr lang="ru-RU" b="1" dirty="0"/>
          </a:p>
          <a:p>
            <a:r>
              <a:rPr lang="ru-RU" dirty="0"/>
              <a:t>Волны </a:t>
            </a:r>
            <a:r>
              <a:rPr lang="ru-RU" b="1" dirty="0"/>
              <a:t>трепетания F в V1 </a:t>
            </a:r>
            <a:r>
              <a:rPr lang="ru-RU" dirty="0"/>
              <a:t>могут напоминать </a:t>
            </a:r>
            <a:r>
              <a:rPr lang="ru-RU" b="1" dirty="0"/>
              <a:t>зубцы P</a:t>
            </a:r>
          </a:p>
          <a:p>
            <a:r>
              <a:rPr lang="ru-RU" dirty="0"/>
              <a:t>Исчезновение изоэлектрического основания</a:t>
            </a:r>
          </a:p>
          <a:p>
            <a:r>
              <a:rPr lang="ru-RU" b="1" i="1" dirty="0"/>
              <a:t>Фиксированная АВ-блокада</a:t>
            </a:r>
            <a:endParaRPr lang="ru-RU" dirty="0"/>
          </a:p>
          <a:p>
            <a:r>
              <a:rPr lang="ru-RU" dirty="0"/>
              <a:t>ЧСС желудочков - часть от частоты предсердий, например.</a:t>
            </a:r>
          </a:p>
          <a:p>
            <a:r>
              <a:rPr lang="ru-RU" dirty="0"/>
              <a:t>блокада 2:1 = 150 уд/мин</a:t>
            </a:r>
          </a:p>
          <a:p>
            <a:r>
              <a:rPr lang="ru-RU" dirty="0"/>
              <a:t>блокада 3:1 = 100 уд/мин</a:t>
            </a:r>
          </a:p>
          <a:p>
            <a:r>
              <a:rPr lang="ru-RU" dirty="0"/>
              <a:t>блокада 4:1 = 75 уд/мин</a:t>
            </a:r>
          </a:p>
          <a:p>
            <a:r>
              <a:rPr lang="ru-RU" b="1" i="1" dirty="0"/>
              <a:t>Изменяющаяся АВ-блокада</a:t>
            </a:r>
            <a:endParaRPr lang="ru-RU" dirty="0"/>
          </a:p>
          <a:p>
            <a:r>
              <a:rPr lang="ru-RU" dirty="0"/>
              <a:t>Сокращения желудочков нерегулярные и могут имитировать ФП</a:t>
            </a:r>
          </a:p>
          <a:p>
            <a:r>
              <a:rPr lang="ru-RU" dirty="0"/>
              <a:t>При более близком рассмотрении может быть выявлено соотношение проводимости 2:1, 3:1 и 4:1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949" y="44624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Трепетание </a:t>
            </a:r>
            <a:r>
              <a:rPr lang="ru-RU" b="1" dirty="0" smtClean="0"/>
              <a:t>предсердий</a:t>
            </a:r>
            <a:endParaRPr lang="ru-RU" dirty="0"/>
          </a:p>
        </p:txBody>
      </p:sp>
      <p:pic>
        <p:nvPicPr>
          <p:cNvPr id="9218" name="Picture 2" descr="C:\Users\Антон\Desktop\eUeEoMrS2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77072"/>
            <a:ext cx="482453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51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Интервал PR &gt; 200 </a:t>
            </a:r>
            <a:r>
              <a:rPr lang="ru-RU" dirty="0" err="1"/>
              <a:t>мс</a:t>
            </a:r>
            <a:endParaRPr lang="ru-RU" dirty="0"/>
          </a:p>
          <a:p>
            <a:r>
              <a:rPr lang="ru-RU" dirty="0"/>
              <a:t>АВ-блокада I степени является выраженной, если интервал PR &gt; 300 </a:t>
            </a:r>
            <a:r>
              <a:rPr lang="ru-RU" dirty="0" err="1"/>
              <a:t>мс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АВ-блокада </a:t>
            </a:r>
            <a:r>
              <a:rPr lang="en-US" b="1" dirty="0"/>
              <a:t>I </a:t>
            </a:r>
            <a:r>
              <a:rPr lang="ru-RU" b="1" dirty="0" smtClean="0"/>
              <a:t>степени</a:t>
            </a:r>
            <a:endParaRPr lang="ru-RU" dirty="0"/>
          </a:p>
        </p:txBody>
      </p:sp>
      <p:pic>
        <p:nvPicPr>
          <p:cNvPr id="13314" name="Picture 2" descr="C:\Users\Антон\Desktop\5Cc70ucg88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857250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6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608" y="1196752"/>
            <a:ext cx="8229600" cy="4069697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endParaRPr lang="ru-RU" dirty="0"/>
          </a:p>
          <a:p>
            <a:r>
              <a:rPr lang="ru-RU" dirty="0"/>
              <a:t>Прогрессивное удлинение интервала PR, достигающее высшей точки в </a:t>
            </a:r>
            <a:r>
              <a:rPr lang="ru-RU" b="1" dirty="0"/>
              <a:t>зубце P</a:t>
            </a:r>
            <a:r>
              <a:rPr lang="ru-RU" dirty="0"/>
              <a:t>, который не проводится</a:t>
            </a:r>
          </a:p>
          <a:p>
            <a:r>
              <a:rPr lang="ru-RU" b="1" dirty="0"/>
              <a:t>Интервал PR </a:t>
            </a:r>
            <a:r>
              <a:rPr lang="ru-RU" dirty="0"/>
              <a:t>является самым длинным перед выпадающим сокращением</a:t>
            </a:r>
          </a:p>
          <a:p>
            <a:r>
              <a:rPr lang="ru-RU" b="1" dirty="0"/>
              <a:t>Интервал PR </a:t>
            </a:r>
            <a:r>
              <a:rPr lang="ru-RU" dirty="0"/>
              <a:t>является самым коротким после выпадающего сокращения</a:t>
            </a:r>
          </a:p>
          <a:p>
            <a:r>
              <a:rPr lang="ru-RU" b="1" dirty="0"/>
              <a:t>Другие особенности</a:t>
            </a:r>
            <a:endParaRPr lang="ru-RU" dirty="0"/>
          </a:p>
          <a:p>
            <a:r>
              <a:rPr lang="ru-RU" b="1" dirty="0"/>
              <a:t>Интервал P-P </a:t>
            </a:r>
            <a:r>
              <a:rPr lang="ru-RU" dirty="0"/>
              <a:t>остается относительно </a:t>
            </a:r>
            <a:r>
              <a:rPr lang="ru-RU" b="1" dirty="0"/>
              <a:t>постоянным</a:t>
            </a:r>
          </a:p>
          <a:p>
            <a:r>
              <a:rPr lang="ru-RU" dirty="0"/>
              <a:t>Самое большое увеличение </a:t>
            </a:r>
            <a:r>
              <a:rPr lang="ru-RU" b="1" dirty="0"/>
              <a:t>интервала PR</a:t>
            </a:r>
            <a:r>
              <a:rPr lang="ru-RU" dirty="0"/>
              <a:t>, как правило, наблюдается между первым и </a:t>
            </a:r>
            <a:r>
              <a:rPr lang="ru-RU" b="1" dirty="0"/>
              <a:t>вторым сокращениями цикла</a:t>
            </a:r>
          </a:p>
          <a:p>
            <a:r>
              <a:rPr lang="ru-RU" b="1" dirty="0"/>
              <a:t>Интервал RR </a:t>
            </a:r>
            <a:r>
              <a:rPr lang="ru-RU" dirty="0"/>
              <a:t>прогрессивно </a:t>
            </a:r>
            <a:r>
              <a:rPr lang="ru-RU" b="1" dirty="0"/>
              <a:t>укорачивается</a:t>
            </a:r>
            <a:r>
              <a:rPr lang="ru-RU" dirty="0"/>
              <a:t> с каждым сокращением цикла</a:t>
            </a:r>
          </a:p>
          <a:p>
            <a:r>
              <a:rPr lang="ru-RU" dirty="0"/>
              <a:t>Феномен </a:t>
            </a:r>
            <a:r>
              <a:rPr lang="ru-RU" dirty="0" err="1"/>
              <a:t>Венкебаха</a:t>
            </a:r>
            <a:r>
              <a:rPr lang="ru-RU" dirty="0"/>
              <a:t> имеет тенденцию повторяться в виде группы комплексов </a:t>
            </a:r>
            <a:r>
              <a:rPr lang="ru-RU" b="1" dirty="0"/>
              <a:t>P:QRS с соотношениями 3:2, 4:3 или 5:4.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608" y="62068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АВ-блокада II степени </a:t>
            </a:r>
            <a:r>
              <a:rPr lang="ru-RU" sz="3200" b="1" dirty="0" err="1"/>
              <a:t>Мобитц</a:t>
            </a:r>
            <a:r>
              <a:rPr lang="ru-RU" sz="3200" b="1" dirty="0"/>
              <a:t> I (феномен </a:t>
            </a:r>
            <a:r>
              <a:rPr lang="ru-RU" sz="3200" b="1" dirty="0" err="1"/>
              <a:t>Венкебаха</a:t>
            </a:r>
            <a:r>
              <a:rPr lang="ru-RU" sz="3200" b="1" dirty="0"/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15923" r="28932" b="42039"/>
          <a:stretch/>
        </p:blipFill>
        <p:spPr bwMode="auto">
          <a:xfrm>
            <a:off x="539552" y="4437112"/>
            <a:ext cx="8015713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122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2908920"/>
          </a:xfrm>
        </p:spPr>
        <p:txBody>
          <a:bodyPr>
            <a:normAutofit/>
          </a:bodyPr>
          <a:lstStyle/>
          <a:p>
            <a:r>
              <a:rPr lang="ru-RU" dirty="0" err="1"/>
              <a:t>Интермиттирующие</a:t>
            </a:r>
            <a:r>
              <a:rPr lang="ru-RU" dirty="0"/>
              <a:t> </a:t>
            </a:r>
            <a:r>
              <a:rPr lang="ru-RU" b="1" dirty="0" err="1"/>
              <a:t>непроведенные</a:t>
            </a:r>
            <a:r>
              <a:rPr lang="ru-RU" b="1" dirty="0"/>
              <a:t> зубцы P </a:t>
            </a:r>
            <a:r>
              <a:rPr lang="ru-RU" dirty="0"/>
              <a:t>без предварительного </a:t>
            </a:r>
            <a:r>
              <a:rPr lang="ru-RU" b="1" dirty="0"/>
              <a:t>удлинения интервала PR </a:t>
            </a:r>
            <a:r>
              <a:rPr lang="ru-RU" dirty="0"/>
              <a:t>(сравните это с </a:t>
            </a:r>
            <a:r>
              <a:rPr lang="ru-RU" dirty="0" err="1"/>
              <a:t>Мобитц</a:t>
            </a:r>
            <a:r>
              <a:rPr lang="ru-RU" dirty="0"/>
              <a:t> I).</a:t>
            </a:r>
          </a:p>
          <a:p>
            <a:r>
              <a:rPr lang="ru-RU" b="1" dirty="0"/>
              <a:t>Интервал PR в сокращениях</a:t>
            </a:r>
            <a:r>
              <a:rPr lang="ru-RU" dirty="0"/>
              <a:t>, которые проводятся, остается постоянным.</a:t>
            </a:r>
          </a:p>
          <a:p>
            <a:r>
              <a:rPr lang="ru-RU" b="1" dirty="0"/>
              <a:t>Зубцы P </a:t>
            </a:r>
            <a:r>
              <a:rPr lang="ru-RU" dirty="0"/>
              <a:t>следуют с постоянной частотой.</a:t>
            </a:r>
          </a:p>
          <a:p>
            <a:r>
              <a:rPr lang="ru-RU" b="1" dirty="0"/>
              <a:t>Интервал RR</a:t>
            </a:r>
            <a:r>
              <a:rPr lang="ru-RU" dirty="0"/>
              <a:t>, окружающий пропущенное сокращение, является точным кратным числом предыдущего интервала RR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785" y="476672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АВ-блокада II степени </a:t>
            </a:r>
            <a:r>
              <a:rPr lang="ru-RU" b="1" dirty="0" err="1"/>
              <a:t>Мобитц</a:t>
            </a:r>
            <a:r>
              <a:rPr lang="ru-RU" b="1" dirty="0"/>
              <a:t> </a:t>
            </a:r>
            <a:r>
              <a:rPr lang="ru-RU" b="1" dirty="0" smtClean="0"/>
              <a:t>II</a:t>
            </a:r>
            <a:endParaRPr lang="ru-RU" dirty="0"/>
          </a:p>
        </p:txBody>
      </p:sp>
      <p:pic>
        <p:nvPicPr>
          <p:cNvPr id="16386" name="Picture 2" descr="C:\Users\Антон\Desktop\zJ4E83pgv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437112"/>
            <a:ext cx="8096251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37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2260"/>
            <a:ext cx="9144000" cy="2880320"/>
          </a:xfrm>
        </p:spPr>
        <p:txBody>
          <a:bodyPr>
            <a:normAutofit/>
          </a:bodyPr>
          <a:lstStyle/>
          <a:p>
            <a:r>
              <a:rPr lang="ru-RU" dirty="0"/>
              <a:t>При полной блокаде сердца имеется полное отсутствие АВ-проводимости - ни один </a:t>
            </a:r>
            <a:r>
              <a:rPr lang="ru-RU" dirty="0" err="1"/>
              <a:t>суправентрикулярный</a:t>
            </a:r>
            <a:r>
              <a:rPr lang="ru-RU" dirty="0"/>
              <a:t> импульс не проводится к желудочкам.</a:t>
            </a:r>
          </a:p>
          <a:p>
            <a:r>
              <a:rPr lang="ru-RU" dirty="0"/>
              <a:t>Имеется замещающий узловой или желудочковый ритм. Либо у пациента может возникнуть кратковременная асистолия, приводящая к синкопе, либо внезапная сердечная смерть.</a:t>
            </a:r>
          </a:p>
          <a:p>
            <a:r>
              <a:rPr lang="ru-RU" dirty="0"/>
              <a:t>Как правило, у пациента будет тяжелая брадикардия с независимым ритмом предсердий и желудочков, т.е. АВ-диссоциация.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750" y="-16443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АВ-блокада </a:t>
            </a:r>
            <a:r>
              <a:rPr lang="en-US" b="1" dirty="0"/>
              <a:t>III </a:t>
            </a:r>
            <a:r>
              <a:rPr lang="ru-RU" b="1" dirty="0" smtClean="0"/>
              <a:t>степени</a:t>
            </a:r>
            <a:endParaRPr lang="ru-RU" dirty="0"/>
          </a:p>
        </p:txBody>
      </p:sp>
      <p:pic>
        <p:nvPicPr>
          <p:cNvPr id="4" name="Picture 2" descr="C:\Users\Антон\Desktop\KwDJbOiNp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" y="3933056"/>
            <a:ext cx="915242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731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80920" cy="4824536"/>
          </a:xfrm>
        </p:spPr>
        <p:txBody>
          <a:bodyPr>
            <a:normAutofit fontScale="70000" lnSpcReduction="20000"/>
          </a:bodyPr>
          <a:lstStyle/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Обычно перегородка активируется слева направо, что формирует маленькие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зубцы Q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 боковых отведениях.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При БЛНПГ нормальное направление деполяризации перегородки полностью изменяется (становится справа налево), поскольку импульс первоначально распространяется на ПЖ через правую НПГ, а затем на ЛЖ через перегородку.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Эта последовательность активации увеличивает продолжительность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QRS до &gt; 120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и устраняет нормальные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септальные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зубцы Q в боковых отведениях.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Направление деполяризации (справа налево) формирует высокие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зубцы R в боковых отведениях (I, V5-6) и глубокие зубцы S в правых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прекардиальных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отведениях (V1-3)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, и обычно приводит к отклонению оси влево.</a:t>
            </a:r>
          </a:p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Поскольку желудочки активируются последовательно (правый, а затем левый), а не одновременно, это формирует широкий, или зубчатый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('M'-образный) зубец R в боковых отведениях.</a:t>
            </a:r>
          </a:p>
          <a:p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Блокада левой ножки пучка </a:t>
            </a:r>
            <a:r>
              <a:rPr lang="ru-RU" b="1" dirty="0" smtClean="0"/>
              <a:t>Гиса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18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/>
              <a:t>Диагностические критерии</a:t>
            </a:r>
            <a:endParaRPr lang="ru-RU" sz="1400" dirty="0"/>
          </a:p>
          <a:p>
            <a:r>
              <a:rPr lang="ru-RU" sz="1400" dirty="0"/>
              <a:t>Ширина QRS &gt; 120 </a:t>
            </a:r>
            <a:r>
              <a:rPr lang="ru-RU" sz="1400" dirty="0" err="1"/>
              <a:t>мс</a:t>
            </a:r>
            <a:endParaRPr lang="ru-RU" sz="1400" dirty="0"/>
          </a:p>
          <a:p>
            <a:r>
              <a:rPr lang="ru-RU" sz="1400" dirty="0"/>
              <a:t>Доминирующий зубец S в V1</a:t>
            </a:r>
          </a:p>
          <a:p>
            <a:r>
              <a:rPr lang="ru-RU" sz="1400" dirty="0"/>
              <a:t>Широкий монофазный зубец R в боковых отведениях (I, </a:t>
            </a:r>
            <a:r>
              <a:rPr lang="ru-RU" sz="1400" dirty="0" err="1"/>
              <a:t>aVL</a:t>
            </a:r>
            <a:r>
              <a:rPr lang="ru-RU" sz="1400" dirty="0"/>
              <a:t>, V5-V6)</a:t>
            </a:r>
          </a:p>
          <a:p>
            <a:r>
              <a:rPr lang="ru-RU" sz="1400" dirty="0"/>
              <a:t>Отсутствие зубцов Q в боковых отведениях (I, V5-V6; маленькие зубцы Q все еще имеются в </a:t>
            </a:r>
            <a:r>
              <a:rPr lang="ru-RU" sz="1400" dirty="0" err="1"/>
              <a:t>aVL</a:t>
            </a:r>
            <a:r>
              <a:rPr lang="ru-RU" sz="1400" dirty="0"/>
              <a:t>)</a:t>
            </a:r>
          </a:p>
          <a:p>
            <a:r>
              <a:rPr lang="ru-RU" sz="1400" dirty="0"/>
              <a:t>Увеличенное пиковое время зубца R &gt; 60 </a:t>
            </a:r>
            <a:r>
              <a:rPr lang="ru-RU" sz="1400" dirty="0" err="1"/>
              <a:t>мс</a:t>
            </a:r>
            <a:r>
              <a:rPr lang="ru-RU" sz="1400" dirty="0"/>
              <a:t> в левых </a:t>
            </a:r>
            <a:r>
              <a:rPr lang="ru-RU" sz="1400" dirty="0" err="1"/>
              <a:t>прекардиальных</a:t>
            </a:r>
            <a:r>
              <a:rPr lang="ru-RU" sz="1400" dirty="0"/>
              <a:t> отведениях (V5-6)</a:t>
            </a:r>
          </a:p>
          <a:p>
            <a:pPr marL="0" indent="0">
              <a:buNone/>
            </a:pPr>
            <a:r>
              <a:rPr lang="ru-RU" sz="1400" b="1" dirty="0"/>
              <a:t>Сопутствующие изменения</a:t>
            </a:r>
            <a:endParaRPr lang="ru-RU" sz="1400" dirty="0"/>
          </a:p>
          <a:p>
            <a:r>
              <a:rPr lang="ru-RU" sz="1400" i="1" dirty="0"/>
              <a:t>Соответствующая </a:t>
            </a:r>
            <a:r>
              <a:rPr lang="ru-RU" sz="1400" i="1" dirty="0" err="1"/>
              <a:t>дискордантность</a:t>
            </a:r>
            <a:r>
              <a:rPr lang="ru-RU" sz="1400" dirty="0"/>
              <a:t>: сегменты ST и зубцы T всегда имеют направление, противоположное основному вектору комплекса QRS</a:t>
            </a:r>
          </a:p>
          <a:p>
            <a:r>
              <a:rPr lang="ru-RU" sz="1400" dirty="0"/>
              <a:t>Медленная прогрессия зубца R в грудных отведениях</a:t>
            </a:r>
          </a:p>
          <a:p>
            <a:r>
              <a:rPr lang="ru-RU" sz="1400" dirty="0"/>
              <a:t>Отклонение оси влево</a:t>
            </a:r>
          </a:p>
          <a:p>
            <a:pPr marL="0" indent="0">
              <a:buNone/>
            </a:pPr>
            <a:r>
              <a:rPr lang="ru-RU" sz="1400" b="1" i="1" dirty="0"/>
              <a:t>Морфология QRS в боковых отведениях</a:t>
            </a:r>
            <a:endParaRPr lang="ru-RU" sz="1400" dirty="0"/>
          </a:p>
          <a:p>
            <a:r>
              <a:rPr lang="ru-RU" sz="1400" dirty="0"/>
              <a:t>Зубец R в боковых отведениях также может быть:</a:t>
            </a:r>
          </a:p>
          <a:p>
            <a:r>
              <a:rPr lang="ru-RU" sz="1400" dirty="0"/>
              <a:t>'M'-образный</a:t>
            </a:r>
          </a:p>
          <a:p>
            <a:r>
              <a:rPr lang="ru-RU" sz="1400" dirty="0"/>
              <a:t>Зазубренный</a:t>
            </a:r>
          </a:p>
          <a:p>
            <a:r>
              <a:rPr lang="ru-RU" sz="1400" dirty="0"/>
              <a:t>Монофазный</a:t>
            </a:r>
          </a:p>
          <a:p>
            <a:r>
              <a:rPr lang="ru-RU" sz="1400" dirty="0"/>
              <a:t>Комплекс RS</a:t>
            </a:r>
          </a:p>
          <a:p>
            <a:pPr marL="0" indent="0">
              <a:buNone/>
            </a:pPr>
            <a:r>
              <a:rPr lang="ru-RU" sz="1400" b="1" i="1" dirty="0"/>
              <a:t>Морфология QRS в V1</a:t>
            </a:r>
            <a:endParaRPr lang="ru-RU" sz="1400" dirty="0"/>
          </a:p>
          <a:p>
            <a:r>
              <a:rPr lang="ru-RU" sz="1400" dirty="0"/>
              <a:t>Комплекс QRS в V1 также может быть:</a:t>
            </a:r>
          </a:p>
          <a:p>
            <a:r>
              <a:rPr lang="ru-RU" sz="1400" dirty="0"/>
              <a:t>Комплекс </a:t>
            </a:r>
            <a:r>
              <a:rPr lang="ru-RU" sz="1400" dirty="0" err="1"/>
              <a:t>rS</a:t>
            </a:r>
            <a:r>
              <a:rPr lang="ru-RU" sz="1400" dirty="0"/>
              <a:t> (маленький зубец r, глубокий зубец S)</a:t>
            </a:r>
          </a:p>
          <a:p>
            <a:r>
              <a:rPr lang="ru-RU" sz="1400" dirty="0"/>
              <a:t>Комплекс QS (глубокий зубец Q/S без предшествующего зубца R)</a:t>
            </a:r>
          </a:p>
          <a:p>
            <a:pPr marL="0" indent="0">
              <a:buNone/>
            </a:pPr>
            <a:r>
              <a:rPr lang="ru-RU" sz="1400" b="1" dirty="0"/>
              <a:t>Неполная БЛНПГ</a:t>
            </a:r>
            <a:endParaRPr lang="ru-RU" sz="1400" dirty="0"/>
          </a:p>
          <a:p>
            <a:r>
              <a:rPr lang="ru-RU" sz="1400" dirty="0"/>
              <a:t>Неполная БЛНПГ диагностируется, когда типичная морфология БЛНПГ сочетается с шириной QRS &lt; 120 </a:t>
            </a:r>
            <a:r>
              <a:rPr lang="ru-RU" sz="1400" dirty="0" err="1"/>
              <a:t>мс</a:t>
            </a:r>
            <a:r>
              <a:rPr lang="ru-RU" sz="1400" dirty="0"/>
              <a:t>.</a:t>
            </a:r>
          </a:p>
          <a:p>
            <a:endParaRPr lang="ru-RU" sz="11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Блокада левой ножки пучка Гиса</a:t>
            </a:r>
            <a:endParaRPr lang="ru-RU" dirty="0"/>
          </a:p>
        </p:txBody>
      </p:sp>
      <p:pic>
        <p:nvPicPr>
          <p:cNvPr id="4" name="Picture 3" descr="C:\Users\Антон\Desktop\ZSOx7bRAe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673224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200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При блокаде левой задней ветви (заднем </a:t>
            </a:r>
            <a:r>
              <a:rPr lang="ru-RU" dirty="0" err="1"/>
              <a:t>гемиблоке</a:t>
            </a:r>
            <a:r>
              <a:rPr lang="ru-RU" dirty="0"/>
              <a:t>) импульсы проводятся к левому желудочку через левую переднюю ветвь, которая проходит в верхнюю, боковую стенку левого желудочка вдоль его </a:t>
            </a:r>
            <a:r>
              <a:rPr lang="ru-RU" dirty="0" err="1"/>
              <a:t>эндокардиальной</a:t>
            </a:r>
            <a:r>
              <a:rPr lang="ru-RU" dirty="0"/>
              <a:t> поверхности.</a:t>
            </a:r>
          </a:p>
          <a:p>
            <a:r>
              <a:rPr lang="ru-RU" dirty="0"/>
              <a:t>Поэтому при достижении желудочка начальный электрический вектор направлен вверх и влево (поскольку возбуждение распространяется от эндокарда к эпикарду), </a:t>
            </a:r>
            <a:r>
              <a:rPr lang="ru-RU" b="1" dirty="0"/>
              <a:t>формируя маленькие зубцы R в боковых отведениях (I и </a:t>
            </a:r>
            <a:r>
              <a:rPr lang="ru-RU" b="1" dirty="0" err="1"/>
              <a:t>aVL</a:t>
            </a:r>
            <a:r>
              <a:rPr lang="ru-RU" b="1" dirty="0"/>
              <a:t>) </a:t>
            </a:r>
            <a:r>
              <a:rPr lang="ru-RU" dirty="0"/>
              <a:t>и маленькие </a:t>
            </a:r>
            <a:r>
              <a:rPr lang="ru-RU" b="1" dirty="0"/>
              <a:t>зубцы Q в нижних отведениях (II, III и </a:t>
            </a:r>
            <a:r>
              <a:rPr lang="ru-RU" b="1" dirty="0" err="1"/>
              <a:t>aVF</a:t>
            </a:r>
            <a:r>
              <a:rPr lang="ru-RU" b="1" dirty="0"/>
              <a:t>).</a:t>
            </a:r>
          </a:p>
          <a:p>
            <a:r>
              <a:rPr lang="ru-RU" dirty="0"/>
              <a:t>Главная волна деполяризации затем распространяется вдоль свободной стенки ЛЖ в направлении вниз и вправо, формируя </a:t>
            </a:r>
            <a:r>
              <a:rPr lang="ru-RU" b="1" dirty="0"/>
              <a:t>высокие зубцы R в нижних отведениях и глубокие зубцы S в боковых отведениях.</a:t>
            </a:r>
          </a:p>
          <a:p>
            <a:r>
              <a:rPr lang="ru-RU" dirty="0" smtClean="0"/>
              <a:t>Этот процесс занимает на 20 </a:t>
            </a:r>
            <a:r>
              <a:rPr lang="ru-RU" dirty="0" err="1" smtClean="0"/>
              <a:t>мсек</a:t>
            </a:r>
            <a:r>
              <a:rPr lang="ru-RU" dirty="0" smtClean="0"/>
              <a:t> больше, чем одновременное проведение через обе ветви, приводя к </a:t>
            </a:r>
            <a:r>
              <a:rPr lang="ru-RU" b="1" dirty="0" smtClean="0"/>
              <a:t>небольшому уширению QRS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Импульс достигает нижние отведения позже, чем в норме, в результате увеличивается </a:t>
            </a:r>
            <a:r>
              <a:rPr lang="ru-RU" b="1" dirty="0" smtClean="0"/>
              <a:t>пиковое время зубца R (время от начала QRS до пика зубца R) в </a:t>
            </a:r>
            <a:r>
              <a:rPr lang="ru-RU" b="1" dirty="0" err="1" smtClean="0"/>
              <a:t>aVF</a:t>
            </a:r>
            <a:endParaRPr lang="ru-RU" b="1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Блокада левой задней </a:t>
            </a:r>
            <a:r>
              <a:rPr lang="ru-RU" b="1" dirty="0" smtClean="0"/>
              <a:t>ветви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4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820472" cy="2664297"/>
          </a:xfrm>
        </p:spPr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endParaRPr lang="ru-RU" dirty="0"/>
          </a:p>
          <a:p>
            <a:r>
              <a:rPr lang="ru-RU" dirty="0"/>
              <a:t>Синусовый ритм с изменением интервалов P-P от сокращения к сокращению, что формирует нерегулярный желудочковый ритм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Вариация интервалов </a:t>
            </a:r>
            <a:r>
              <a:rPr lang="ru-RU" b="1" dirty="0"/>
              <a:t>P-P больше, чем 120 </a:t>
            </a:r>
            <a:r>
              <a:rPr lang="ru-RU" b="1" dirty="0" err="1"/>
              <a:t>мс</a:t>
            </a:r>
            <a:r>
              <a:rPr lang="ru-RU" b="1" dirty="0"/>
              <a:t>.</a:t>
            </a:r>
          </a:p>
          <a:p>
            <a:r>
              <a:rPr lang="ru-RU" dirty="0"/>
              <a:t>Интервал P-P постепенно удлиняется и укорачивается циклами, обычно в соответствии с фазами дыхательного цикла.</a:t>
            </a:r>
          </a:p>
          <a:p>
            <a:r>
              <a:rPr lang="ru-RU" dirty="0"/>
              <a:t>Нормальный </a:t>
            </a:r>
            <a:r>
              <a:rPr lang="ru-RU" b="1" dirty="0"/>
              <a:t>синусовый зубец P с постоянной морфологией </a:t>
            </a:r>
            <a:r>
              <a:rPr lang="ru-RU" dirty="0"/>
              <a:t>(т.е. нет признаков преждевременных предсердных сокращений).</a:t>
            </a:r>
          </a:p>
          <a:p>
            <a:r>
              <a:rPr lang="ru-RU" b="1" dirty="0"/>
              <a:t>Постоянство интервалов P-R </a:t>
            </a:r>
            <a:r>
              <a:rPr lang="ru-RU" dirty="0"/>
              <a:t>(т.е. нет признаков АВ-блокады </a:t>
            </a:r>
            <a:r>
              <a:rPr lang="ru-RU" dirty="0" err="1"/>
              <a:t>Мобитц</a:t>
            </a:r>
            <a:r>
              <a:rPr lang="ru-RU" dirty="0"/>
              <a:t> I).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ru-RU" b="1" dirty="0"/>
              <a:t>Синусовая </a:t>
            </a:r>
            <a:r>
              <a:rPr lang="ru-RU" b="1" dirty="0" smtClean="0"/>
              <a:t>аритмия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37023" r="24417" b="20906"/>
          <a:stretch/>
        </p:blipFill>
        <p:spPr bwMode="auto">
          <a:xfrm>
            <a:off x="264513" y="3501008"/>
            <a:ext cx="8712968" cy="300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0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496944" cy="410445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Диагностические критерии БЛЗВ</a:t>
            </a:r>
            <a:endParaRPr lang="ru-RU" dirty="0"/>
          </a:p>
          <a:p>
            <a:r>
              <a:rPr lang="ru-RU" dirty="0"/>
              <a:t>Отклонение оси </a:t>
            </a:r>
            <a:r>
              <a:rPr lang="ru-RU" b="1" dirty="0"/>
              <a:t>вправо</a:t>
            </a:r>
            <a:r>
              <a:rPr lang="ru-RU" dirty="0"/>
              <a:t> (&gt; +90 градусов)</a:t>
            </a:r>
          </a:p>
          <a:p>
            <a:r>
              <a:rPr lang="ru-RU" b="1" dirty="0"/>
              <a:t>Маленькие зубцы R с глубокими зубцами S (комплексы </a:t>
            </a:r>
            <a:r>
              <a:rPr lang="ru-RU" b="1" dirty="0" err="1"/>
              <a:t>rS</a:t>
            </a:r>
            <a:r>
              <a:rPr lang="ru-RU" b="1" dirty="0"/>
              <a:t>) в отведениях I и </a:t>
            </a:r>
            <a:r>
              <a:rPr lang="ru-RU" b="1" dirty="0" err="1"/>
              <a:t>aVL</a:t>
            </a:r>
            <a:endParaRPr lang="ru-RU" b="1" dirty="0"/>
          </a:p>
          <a:p>
            <a:r>
              <a:rPr lang="ru-RU" b="1" dirty="0"/>
              <a:t>Маленькие зубцы Q с высокими зубцами R (комплексы </a:t>
            </a:r>
            <a:r>
              <a:rPr lang="ru-RU" b="1" dirty="0" err="1"/>
              <a:t>qR</a:t>
            </a:r>
            <a:r>
              <a:rPr lang="ru-RU" b="1" dirty="0"/>
              <a:t>) в отведениях II, III и </a:t>
            </a:r>
            <a:r>
              <a:rPr lang="ru-RU" b="1" dirty="0" err="1"/>
              <a:t>aVF</a:t>
            </a:r>
            <a:endParaRPr lang="ru-RU" b="1" dirty="0"/>
          </a:p>
          <a:p>
            <a:r>
              <a:rPr lang="ru-RU" dirty="0"/>
              <a:t>Нормальная </a:t>
            </a:r>
            <a:r>
              <a:rPr lang="ru-RU" b="1" dirty="0"/>
              <a:t>продолжительность QRS </a:t>
            </a:r>
            <a:r>
              <a:rPr lang="ru-RU" dirty="0"/>
              <a:t>или небольшое увеличение (80-110мс)</a:t>
            </a:r>
          </a:p>
          <a:p>
            <a:r>
              <a:rPr lang="ru-RU" dirty="0"/>
              <a:t>Увеличение пикового времени </a:t>
            </a:r>
            <a:r>
              <a:rPr lang="ru-RU" b="1" dirty="0"/>
              <a:t>зубца R в </a:t>
            </a:r>
            <a:r>
              <a:rPr lang="ru-RU" b="1" dirty="0" err="1"/>
              <a:t>aVF</a:t>
            </a:r>
            <a:endParaRPr lang="ru-RU" b="1" dirty="0"/>
          </a:p>
          <a:p>
            <a:r>
              <a:rPr lang="ru-RU" b="1" dirty="0"/>
              <a:t>Увеличение амплитуды QRS </a:t>
            </a:r>
            <a:r>
              <a:rPr lang="ru-RU" dirty="0"/>
              <a:t>в отведениях от </a:t>
            </a:r>
            <a:r>
              <a:rPr lang="ru-RU" b="1" dirty="0"/>
              <a:t>конечностей</a:t>
            </a:r>
          </a:p>
          <a:p>
            <a:r>
              <a:rPr lang="ru-RU" b="1" dirty="0"/>
              <a:t>Отсутствие признаков гипертрофии правого желудочка</a:t>
            </a:r>
          </a:p>
          <a:p>
            <a:r>
              <a:rPr lang="ru-RU" b="1" dirty="0"/>
              <a:t>Отсутствие признаков любой другой причины отклонения оси вправо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6950"/>
          </a:xfrm>
        </p:spPr>
        <p:txBody>
          <a:bodyPr/>
          <a:lstStyle/>
          <a:p>
            <a:pPr algn="ctr"/>
            <a:r>
              <a:rPr lang="ru-RU" sz="3600" b="1" dirty="0" smtClean="0"/>
              <a:t>Блокада левой задней ветви </a:t>
            </a:r>
            <a:endParaRPr lang="ru-RU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2" t="31798" r="28540" b="41909"/>
          <a:stretch/>
        </p:blipFill>
        <p:spPr bwMode="auto">
          <a:xfrm>
            <a:off x="465165" y="4581128"/>
            <a:ext cx="8399709" cy="20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460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32859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При блокаде левой передней ветви (переднем </a:t>
            </a:r>
            <a:r>
              <a:rPr lang="ru-RU" dirty="0" err="1"/>
              <a:t>гемиблоке</a:t>
            </a:r>
            <a:r>
              <a:rPr lang="ru-RU" dirty="0"/>
              <a:t>) импульсы проводятся к левому желудочку через левую заднюю ветвь, которая проходит через нижне-</a:t>
            </a:r>
            <a:r>
              <a:rPr lang="ru-RU" dirty="0" err="1"/>
              <a:t>септальную</a:t>
            </a:r>
            <a:r>
              <a:rPr lang="ru-RU" dirty="0"/>
              <a:t> стенку левого желудочка вдоль его </a:t>
            </a:r>
            <a:r>
              <a:rPr lang="ru-RU" dirty="0" err="1"/>
              <a:t>эндокардиальной</a:t>
            </a:r>
            <a:r>
              <a:rPr lang="ru-RU" dirty="0"/>
              <a:t> поверхности.</a:t>
            </a:r>
          </a:p>
          <a:p>
            <a:r>
              <a:rPr lang="ru-RU" dirty="0"/>
              <a:t>В связи с этим при достижении левого желудочка начальный электрический вектор направлен вниз и вправо (поскольку возбуждение распространяется от эндокарда к эпикарду), формируя </a:t>
            </a:r>
            <a:r>
              <a:rPr lang="ru-RU" b="1" dirty="0"/>
              <a:t>маленькие зубцы R в нижних отведениях (II, III, </a:t>
            </a:r>
            <a:r>
              <a:rPr lang="ru-RU" b="1" dirty="0" err="1"/>
              <a:t>aVF</a:t>
            </a:r>
            <a:r>
              <a:rPr lang="ru-RU" b="1" dirty="0"/>
              <a:t>) и маленькие зубцы Q в левосторонних отведениях (I, </a:t>
            </a:r>
            <a:r>
              <a:rPr lang="ru-RU" b="1" dirty="0" err="1"/>
              <a:t>aVL</a:t>
            </a:r>
            <a:r>
              <a:rPr lang="ru-RU" b="1" dirty="0"/>
              <a:t>).</a:t>
            </a:r>
          </a:p>
          <a:p>
            <a:r>
              <a:rPr lang="ru-RU" dirty="0"/>
              <a:t>Главная волна деполяризации затем распространяется вверх и влево, </a:t>
            </a:r>
            <a:r>
              <a:rPr lang="ru-RU" b="1" dirty="0"/>
              <a:t>формируя высокие зубцы R в левосторонних отведениях и глубокие зубцы S в нижних отведениях.</a:t>
            </a:r>
          </a:p>
          <a:p>
            <a:r>
              <a:rPr lang="ru-RU" dirty="0"/>
              <a:t>Этот процесс проходит приблизительно на 20 </a:t>
            </a:r>
            <a:r>
              <a:rPr lang="ru-RU" dirty="0" err="1"/>
              <a:t>мсек</a:t>
            </a:r>
            <a:r>
              <a:rPr lang="ru-RU" dirty="0"/>
              <a:t> дольше, чем одновременное проведение через обе ветви, приводя к небольшому </a:t>
            </a:r>
            <a:r>
              <a:rPr lang="ru-RU" b="1" dirty="0"/>
              <a:t>уширению QRS.</a:t>
            </a:r>
          </a:p>
          <a:p>
            <a:r>
              <a:rPr lang="ru-RU" dirty="0"/>
              <a:t>Импульс достигает левосторонние отведения позже, чем в норме, заканчиваясь </a:t>
            </a:r>
            <a:r>
              <a:rPr lang="ru-RU" b="1" dirty="0"/>
              <a:t>увеличением пикового времени зубца R (время от начала QRS до пика зубца R) в </a:t>
            </a:r>
            <a:r>
              <a:rPr lang="ru-RU" b="1" dirty="0" err="1"/>
              <a:t>aVL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7584" y="332656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/>
              <a:t>Блокада левой передней ветви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609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3816424"/>
          </a:xfrm>
        </p:spPr>
        <p:txBody>
          <a:bodyPr>
            <a:normAutofit/>
          </a:bodyPr>
          <a:lstStyle/>
          <a:p>
            <a:r>
              <a:rPr lang="ru-RU" b="1" dirty="0"/>
              <a:t>Диагностические критерии БЛПВ</a:t>
            </a:r>
            <a:endParaRPr lang="ru-RU" dirty="0"/>
          </a:p>
          <a:p>
            <a:r>
              <a:rPr lang="ru-RU" dirty="0"/>
              <a:t>Отклонение </a:t>
            </a:r>
            <a:r>
              <a:rPr lang="ru-RU" b="1" dirty="0"/>
              <a:t>оси влево </a:t>
            </a:r>
            <a:r>
              <a:rPr lang="ru-RU" dirty="0"/>
              <a:t>(обычно между -45 и-90 градусами)</a:t>
            </a:r>
          </a:p>
          <a:p>
            <a:r>
              <a:rPr lang="ru-RU" b="1" dirty="0"/>
              <a:t>Маленькие зубцы Q с высокими зубцами R</a:t>
            </a:r>
            <a:r>
              <a:rPr lang="ru-RU" dirty="0"/>
              <a:t> (комплексы </a:t>
            </a:r>
            <a:r>
              <a:rPr lang="ru-RU" dirty="0" err="1"/>
              <a:t>qR</a:t>
            </a:r>
            <a:r>
              <a:rPr lang="ru-RU" dirty="0"/>
              <a:t>) в отведениях </a:t>
            </a:r>
            <a:r>
              <a:rPr lang="ru-RU" b="1" dirty="0"/>
              <a:t>I и </a:t>
            </a:r>
            <a:r>
              <a:rPr lang="ru-RU" b="1" dirty="0" err="1"/>
              <a:t>aVL</a:t>
            </a:r>
            <a:endParaRPr lang="ru-RU" b="1" dirty="0"/>
          </a:p>
          <a:p>
            <a:r>
              <a:rPr lang="ru-RU" b="1" dirty="0"/>
              <a:t>Маленькие</a:t>
            </a:r>
            <a:r>
              <a:rPr lang="ru-RU" dirty="0"/>
              <a:t> </a:t>
            </a:r>
            <a:r>
              <a:rPr lang="ru-RU" b="1" dirty="0"/>
              <a:t>зубцы R с глубокими зубцами S </a:t>
            </a:r>
            <a:r>
              <a:rPr lang="ru-RU" dirty="0"/>
              <a:t>(комплексы </a:t>
            </a:r>
            <a:r>
              <a:rPr lang="ru-RU" dirty="0" err="1"/>
              <a:t>rS</a:t>
            </a:r>
            <a:r>
              <a:rPr lang="ru-RU" dirty="0"/>
              <a:t>) в отведениях </a:t>
            </a:r>
            <a:r>
              <a:rPr lang="ru-RU" b="1" dirty="0"/>
              <a:t>II, III, </a:t>
            </a:r>
            <a:r>
              <a:rPr lang="ru-RU" b="1" dirty="0" err="1"/>
              <a:t>aVF</a:t>
            </a:r>
            <a:endParaRPr lang="ru-RU" b="1" dirty="0"/>
          </a:p>
          <a:p>
            <a:r>
              <a:rPr lang="ru-RU" dirty="0"/>
              <a:t>Нормальная продолжительность QRS или </a:t>
            </a:r>
            <a:r>
              <a:rPr lang="ru-RU" b="1" dirty="0"/>
              <a:t>небольшое его уширение </a:t>
            </a:r>
            <a:r>
              <a:rPr lang="ru-RU" dirty="0"/>
              <a:t>(80-110 </a:t>
            </a:r>
            <a:r>
              <a:rPr lang="ru-RU" dirty="0" err="1"/>
              <a:t>мс</a:t>
            </a:r>
            <a:r>
              <a:rPr lang="ru-RU" dirty="0"/>
              <a:t>)</a:t>
            </a:r>
          </a:p>
          <a:p>
            <a:r>
              <a:rPr lang="ru-RU" dirty="0"/>
              <a:t>Увеличение пикового времени </a:t>
            </a:r>
            <a:r>
              <a:rPr lang="ru-RU" b="1" dirty="0"/>
              <a:t>зубца R в </a:t>
            </a:r>
            <a:r>
              <a:rPr lang="ru-RU" b="1" dirty="0" err="1"/>
              <a:t>aVL</a:t>
            </a:r>
            <a:r>
              <a:rPr lang="ru-RU" b="1" dirty="0"/>
              <a:t> </a:t>
            </a:r>
            <a:r>
              <a:rPr lang="ru-RU" dirty="0"/>
              <a:t>&gt; 45 </a:t>
            </a:r>
            <a:r>
              <a:rPr lang="ru-RU" dirty="0" err="1"/>
              <a:t>мс</a:t>
            </a:r>
            <a:endParaRPr lang="ru-RU" dirty="0"/>
          </a:p>
          <a:p>
            <a:r>
              <a:rPr lang="ru-RU" dirty="0"/>
              <a:t>Увеличение амплитуды QRS в отведениях от конечностей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effectLst/>
              </a:rPr>
              <a:t>Блокада левой передней ветви</a:t>
            </a:r>
            <a:endParaRPr lang="ru-RU" sz="3600" dirty="0"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6" t="57993" r="28641" b="6019"/>
          <a:stretch/>
        </p:blipFill>
        <p:spPr bwMode="auto">
          <a:xfrm>
            <a:off x="1331640" y="4725144"/>
            <a:ext cx="7046903" cy="215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688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4"/>
            <a:ext cx="7618040" cy="460851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При БПНПГ отсрочена активация правого желудочка, поскольку деполяризация должна распространиться через перегородку от левого желудочка.</a:t>
            </a:r>
          </a:p>
          <a:p>
            <a:r>
              <a:rPr lang="ru-RU" dirty="0"/>
              <a:t>Левый желудочек активируется обычным образом, поэтому начало комплекса </a:t>
            </a:r>
            <a:r>
              <a:rPr lang="ru-RU" b="1" dirty="0"/>
              <a:t>QRS не изменено</a:t>
            </a:r>
            <a:r>
              <a:rPr lang="ru-RU" dirty="0"/>
              <a:t>.</a:t>
            </a:r>
          </a:p>
          <a:p>
            <a:r>
              <a:rPr lang="ru-RU" dirty="0"/>
              <a:t>Отсроченная активация правого желудочка формирует </a:t>
            </a:r>
            <a:r>
              <a:rPr lang="ru-RU" b="1" dirty="0"/>
              <a:t>вторичный зубец R (R') в правых </a:t>
            </a:r>
            <a:r>
              <a:rPr lang="ru-RU" b="1" dirty="0" err="1"/>
              <a:t>прекардиальных</a:t>
            </a:r>
            <a:r>
              <a:rPr lang="ru-RU" b="1" dirty="0"/>
              <a:t> отведениях (V1-3) и широкий зазубренный зубец S в боковых отведениях</a:t>
            </a:r>
            <a:r>
              <a:rPr lang="ru-RU" dirty="0"/>
              <a:t>.</a:t>
            </a:r>
          </a:p>
          <a:p>
            <a:r>
              <a:rPr lang="ru-RU" dirty="0"/>
              <a:t>Отсроченная активация правого желудочка также формирует вторичные отклонения </a:t>
            </a:r>
            <a:r>
              <a:rPr lang="ru-RU" dirty="0" err="1"/>
              <a:t>реполяризации</a:t>
            </a:r>
            <a:r>
              <a:rPr lang="ru-RU" dirty="0"/>
              <a:t> с </a:t>
            </a:r>
            <a:r>
              <a:rPr lang="ru-RU" b="1" dirty="0"/>
              <a:t>депрессией ST и инверсией зубца T </a:t>
            </a:r>
            <a:r>
              <a:rPr lang="ru-RU" dirty="0"/>
              <a:t>в правых </a:t>
            </a:r>
            <a:r>
              <a:rPr lang="ru-RU" dirty="0" err="1"/>
              <a:t>прекардиальных</a:t>
            </a:r>
            <a:r>
              <a:rPr lang="ru-RU" dirty="0"/>
              <a:t> отведениях.</a:t>
            </a:r>
          </a:p>
          <a:p>
            <a:r>
              <a:rPr lang="ru-RU" dirty="0"/>
              <a:t>При изолированной БПНПГ ось сердца не изменена.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543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Блокада правой ножки пучка </a:t>
            </a:r>
            <a:r>
              <a:rPr lang="ru-RU" b="1" dirty="0" smtClean="0"/>
              <a:t>Гиса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62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4139952" cy="5472608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/>
              <a:t>Диагностические критерии</a:t>
            </a:r>
            <a:endParaRPr lang="ru-RU" dirty="0"/>
          </a:p>
          <a:p>
            <a:r>
              <a:rPr lang="ru-RU" dirty="0"/>
              <a:t>Широкий QRS &gt; 120 </a:t>
            </a:r>
            <a:r>
              <a:rPr lang="ru-RU" dirty="0" err="1"/>
              <a:t>мс</a:t>
            </a:r>
            <a:endParaRPr lang="ru-RU" dirty="0"/>
          </a:p>
          <a:p>
            <a:r>
              <a:rPr lang="ru-RU" dirty="0"/>
              <a:t>Форма </a:t>
            </a:r>
            <a:r>
              <a:rPr lang="ru-RU" b="1" dirty="0"/>
              <a:t>RSR' в V1-3 </a:t>
            </a:r>
            <a:r>
              <a:rPr lang="ru-RU" dirty="0"/>
              <a:t>('M-образный' комплекс QRS)</a:t>
            </a:r>
          </a:p>
          <a:p>
            <a:r>
              <a:rPr lang="ru-RU" dirty="0"/>
              <a:t>Широкий зазубренный </a:t>
            </a:r>
            <a:r>
              <a:rPr lang="ru-RU" b="1" dirty="0"/>
              <a:t>зубец S </a:t>
            </a:r>
            <a:r>
              <a:rPr lang="ru-RU" dirty="0"/>
              <a:t>в боковых отведениях (I, </a:t>
            </a:r>
            <a:r>
              <a:rPr lang="ru-RU" dirty="0" err="1"/>
              <a:t>aVL</a:t>
            </a:r>
            <a:r>
              <a:rPr lang="ru-RU" dirty="0"/>
              <a:t>, V5-6)</a:t>
            </a:r>
          </a:p>
          <a:p>
            <a:r>
              <a:rPr lang="ru-RU" b="1" i="1" dirty="0"/>
              <a:t>Сопровождающие критерии</a:t>
            </a:r>
            <a:endParaRPr lang="ru-RU" dirty="0"/>
          </a:p>
          <a:p>
            <a:r>
              <a:rPr lang="ru-RU" b="1" dirty="0"/>
              <a:t>Депрессия ST </a:t>
            </a:r>
            <a:r>
              <a:rPr lang="ru-RU" dirty="0"/>
              <a:t>и инверсия </a:t>
            </a:r>
            <a:r>
              <a:rPr lang="ru-RU" b="1" dirty="0"/>
              <a:t>зубца T </a:t>
            </a:r>
            <a:r>
              <a:rPr lang="ru-RU" dirty="0"/>
              <a:t>в правых </a:t>
            </a:r>
            <a:r>
              <a:rPr lang="ru-RU" dirty="0" err="1"/>
              <a:t>прекардиальных</a:t>
            </a:r>
            <a:r>
              <a:rPr lang="ru-RU" dirty="0"/>
              <a:t> отведениях (</a:t>
            </a:r>
            <a:r>
              <a:rPr lang="ru-RU" b="1" dirty="0"/>
              <a:t>V1-3)</a:t>
            </a:r>
          </a:p>
          <a:p>
            <a:r>
              <a:rPr lang="ru-RU" b="1" i="1" dirty="0"/>
              <a:t>Вариации</a:t>
            </a:r>
            <a:endParaRPr lang="ru-RU" dirty="0"/>
          </a:p>
          <a:p>
            <a:r>
              <a:rPr lang="ru-RU" dirty="0"/>
              <a:t>Иногда в </a:t>
            </a:r>
            <a:r>
              <a:rPr lang="ru-RU" b="1" dirty="0"/>
              <a:t>V1 может регистрироваться не комплекс RSR', </a:t>
            </a:r>
            <a:r>
              <a:rPr lang="ru-RU" dirty="0"/>
              <a:t>а широкий монофазный зубец R или комплекс </a:t>
            </a:r>
            <a:r>
              <a:rPr lang="ru-RU" dirty="0" err="1"/>
              <a:t>qR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5438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Блокада правой ножки пучка Гиса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8" t="18900" r="29951" b="14693"/>
          <a:stretch/>
        </p:blipFill>
        <p:spPr bwMode="auto">
          <a:xfrm>
            <a:off x="4139952" y="1268760"/>
            <a:ext cx="5004048" cy="454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376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mypresentation.ru/documents_6/5a300d1261b8bcfaa01fc3b6a31e72ae/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8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8173"/>
            <a:ext cx="8229600" cy="2302795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Синусовый </a:t>
            </a:r>
            <a:r>
              <a:rPr lang="ru-RU" dirty="0"/>
              <a:t>ритм с ЧСС в покое &gt; 100 уд/мин у взрослых или выше возрастной нормы у детей</a:t>
            </a:r>
            <a:r>
              <a:rPr lang="ru-RU" dirty="0" smtClean="0"/>
              <a:t>.</a:t>
            </a:r>
          </a:p>
          <a:p>
            <a:pPr marL="137160" indent="0">
              <a:buNone/>
            </a:pPr>
            <a:r>
              <a:rPr lang="ru-RU" dirty="0"/>
              <a:t>При очень частом сердечном ритме зубцы P могут быть скрыты в предыдущих зубцах T, формируя его </a:t>
            </a:r>
            <a:r>
              <a:rPr lang="ru-RU" dirty="0" err="1"/>
              <a:t>двугорбость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Синусовая </a:t>
            </a:r>
            <a:r>
              <a:rPr lang="ru-RU" b="1" dirty="0" smtClean="0"/>
              <a:t>тахикардия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8511" r="24636" b="33722"/>
          <a:stretch/>
        </p:blipFill>
        <p:spPr bwMode="auto">
          <a:xfrm>
            <a:off x="2699792" y="2780928"/>
            <a:ext cx="644420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9325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ЧСС 150 уд/мин.</a:t>
            </a:r>
          </a:p>
          <a:p>
            <a:r>
              <a:rPr lang="ru-RU" dirty="0"/>
              <a:t>Зубцы P скрыты в пределах каждого предшествующего зубца T.</a:t>
            </a:r>
          </a:p>
        </p:txBody>
      </p:sp>
    </p:spTree>
    <p:extLst>
      <p:ext uri="{BB962C8B-B14F-4D97-AF65-F5344CB8AC3E}">
        <p14:creationId xmlns:p14="http://schemas.microsoft.com/office/powerpoint/2010/main" val="10168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3444205"/>
          </a:xfrm>
        </p:spPr>
        <p:txBody>
          <a:bodyPr>
            <a:normAutofit/>
          </a:bodyPr>
          <a:lstStyle/>
          <a:p>
            <a:r>
              <a:rPr lang="ru-RU" sz="2400" dirty="0"/>
              <a:t>Синусовый ритм с ЧСС в состоянии покоя &lt; 60 уд/мин у взрослых или ниже нормальных возрастных значений у детей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заметные </a:t>
            </a:r>
            <a:r>
              <a:rPr lang="ru-RU" sz="2400" dirty="0"/>
              <a:t>зубцы U в </a:t>
            </a:r>
            <a:r>
              <a:rPr lang="ru-RU" sz="2400" dirty="0" err="1"/>
              <a:t>прекардиальных</a:t>
            </a:r>
            <a:r>
              <a:rPr lang="ru-RU" sz="2400" dirty="0"/>
              <a:t> отведениях, частое явление при синусовой брадикардии.</a:t>
            </a: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Синусовая </a:t>
            </a:r>
            <a:r>
              <a:rPr lang="ru-RU" b="1" dirty="0" smtClean="0"/>
              <a:t>брадикардия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 t="18641" r="21068" b="37346"/>
          <a:stretch/>
        </p:blipFill>
        <p:spPr bwMode="auto">
          <a:xfrm>
            <a:off x="893866" y="3520769"/>
            <a:ext cx="754813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6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597666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Предсердная тахикардия - форма </a:t>
            </a:r>
            <a:r>
              <a:rPr lang="ru-RU" dirty="0" err="1"/>
              <a:t>суправентрикулярной</a:t>
            </a:r>
            <a:r>
              <a:rPr lang="ru-RU" dirty="0"/>
              <a:t> тахикардии, возникающая в пределах предсердий, но за пределами синусового узла.</a:t>
            </a:r>
          </a:p>
          <a:p>
            <a:r>
              <a:rPr lang="ru-RU" dirty="0"/>
              <a:t>Трепетание предсердий и многоочаговая предсердная тахикардия являются специфичными типами предсердной тахикардии.</a:t>
            </a:r>
          </a:p>
          <a:p>
            <a:r>
              <a:rPr lang="ru-RU" b="1" dirty="0"/>
              <a:t>Частота предсердий &gt; 100 уд/мин.</a:t>
            </a:r>
          </a:p>
          <a:p>
            <a:r>
              <a:rPr lang="ru-RU" b="1" dirty="0"/>
              <a:t>Морфология зубцов Р</a:t>
            </a:r>
            <a:r>
              <a:rPr lang="ru-RU" dirty="0"/>
              <a:t> отличается от синусовых зубцов Р из-за эктопического происхождения.</a:t>
            </a:r>
          </a:p>
          <a:p>
            <a:r>
              <a:rPr lang="ru-RU" dirty="0"/>
              <a:t>Обычно имеется </a:t>
            </a:r>
            <a:r>
              <a:rPr lang="ru-RU" b="1" dirty="0"/>
              <a:t>аномальная ось зубцов P </a:t>
            </a:r>
            <a:r>
              <a:rPr lang="ru-RU" dirty="0"/>
              <a:t>(например, </a:t>
            </a:r>
            <a:r>
              <a:rPr lang="ru-RU" b="1" dirty="0"/>
              <a:t>отрицательные Р в нижних отведениях II, III и </a:t>
            </a:r>
            <a:r>
              <a:rPr lang="ru-RU" b="1" dirty="0" err="1"/>
              <a:t>aVF</a:t>
            </a:r>
            <a:r>
              <a:rPr lang="ru-RU" b="1" dirty="0"/>
              <a:t>).</a:t>
            </a:r>
          </a:p>
          <a:p>
            <a:r>
              <a:rPr lang="ru-RU" dirty="0"/>
              <a:t>Имеются, по крайней мере, три последовательных идентичных эктопических зубца Р.</a:t>
            </a:r>
          </a:p>
          <a:p>
            <a:r>
              <a:rPr lang="ru-RU" dirty="0"/>
              <a:t>Комплексы </a:t>
            </a:r>
            <a:r>
              <a:rPr lang="ru-RU" b="1" dirty="0"/>
              <a:t>QRS обычно имеют нормальную морфологию при отсутствии предшествующей блокады НПГ,</a:t>
            </a:r>
            <a:r>
              <a:rPr lang="ru-RU" dirty="0"/>
              <a:t> дополнительного пути или частотно-зависимого аберрантного проведения.</a:t>
            </a:r>
          </a:p>
          <a:p>
            <a:r>
              <a:rPr lang="ru-RU" b="1" dirty="0"/>
              <a:t>Изоэлектрическое основание (</a:t>
            </a:r>
            <a:r>
              <a:rPr lang="ru-RU" dirty="0"/>
              <a:t>в отличие от трепетания предсердий).</a:t>
            </a:r>
          </a:p>
          <a:p>
            <a:r>
              <a:rPr lang="ru-RU" dirty="0"/>
              <a:t>Может </a:t>
            </a:r>
            <a:r>
              <a:rPr lang="ru-RU" b="1" dirty="0"/>
              <a:t>присутствовать АВ-блокада</a:t>
            </a:r>
            <a:r>
              <a:rPr lang="ru-RU" dirty="0"/>
              <a:t>, которая является физиологическим ответом на высокую частоту сокращения предсердий, кроме случаев </a:t>
            </a:r>
            <a:r>
              <a:rPr lang="ru-RU" dirty="0" err="1"/>
              <a:t>гликозидной</a:t>
            </a:r>
            <a:r>
              <a:rPr lang="ru-RU" dirty="0"/>
              <a:t> интоксикации, где фактически имеется подавление АВ-узла из-за </a:t>
            </a:r>
            <a:r>
              <a:rPr lang="ru-RU" dirty="0" err="1"/>
              <a:t>ваготонического</a:t>
            </a:r>
            <a:r>
              <a:rPr lang="ru-RU" dirty="0"/>
              <a:t> эффекта СГ, приводящего к замедлению частоты желудочков.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Предсердная </a:t>
            </a:r>
            <a:r>
              <a:rPr lang="ru-RU" b="1" dirty="0" smtClean="0"/>
              <a:t>тахикардия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88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013176"/>
            <a:ext cx="8363272" cy="111298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Имеется тахикардия с узкими комплексами с частотой 120 уд/мин.</a:t>
            </a:r>
          </a:p>
          <a:p>
            <a:r>
              <a:rPr lang="ru-RU" dirty="0"/>
              <a:t>Каждому комплексу QRS предшествует аномальный зубец P - положительный в V1, отрицательный в нижних отведениях II, III и </a:t>
            </a:r>
            <a:r>
              <a:rPr lang="ru-RU" dirty="0" err="1"/>
              <a:t>aVF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2290" name="Picture 2" descr="C:\Users\Антон\Desktop\QFv8Cr2eJ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5725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65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11256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Желудочковая тахикардия (ЖТ) - тахикардия с широкими комплексами, возникающая в желудочках.</a:t>
            </a:r>
          </a:p>
          <a:p>
            <a:pPr marL="0" indent="0">
              <a:buNone/>
            </a:pPr>
            <a:r>
              <a:rPr lang="ru-RU" b="1" dirty="0"/>
              <a:t>Классификация желудочковой тахикардии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Желудочковая тахикардия может быть классифицирована на основании:</a:t>
            </a:r>
          </a:p>
          <a:p>
            <a:pPr marL="0" indent="0">
              <a:buNone/>
            </a:pPr>
            <a:r>
              <a:rPr lang="ru-RU" b="1" i="1" dirty="0" smtClean="0"/>
              <a:t>1. Морфология</a:t>
            </a:r>
            <a:endParaRPr lang="ru-RU" dirty="0"/>
          </a:p>
          <a:p>
            <a:r>
              <a:rPr lang="ru-RU" dirty="0"/>
              <a:t>Мономорфная</a:t>
            </a:r>
          </a:p>
          <a:p>
            <a:r>
              <a:rPr lang="ru-RU" dirty="0"/>
              <a:t>Полиморфная ЖТ</a:t>
            </a:r>
          </a:p>
          <a:p>
            <a:r>
              <a:rPr lang="ru-RU" dirty="0" err="1"/>
              <a:t>Torsades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Pointes</a:t>
            </a:r>
            <a:r>
              <a:rPr lang="ru-RU" dirty="0"/>
              <a:t> (полиморфная с удлинением QT)</a:t>
            </a:r>
          </a:p>
          <a:p>
            <a:r>
              <a:rPr lang="ru-RU" dirty="0"/>
              <a:t>Правожелудочковая тахикардия выходящего тракта</a:t>
            </a:r>
          </a:p>
          <a:p>
            <a:r>
              <a:rPr lang="ru-RU" dirty="0" err="1"/>
              <a:t>Фасцикулярная</a:t>
            </a:r>
            <a:r>
              <a:rPr lang="ru-RU" dirty="0"/>
              <a:t> тахикардия</a:t>
            </a:r>
          </a:p>
          <a:p>
            <a:r>
              <a:rPr lang="ru-RU" dirty="0"/>
              <a:t>Двунаправленная ЖТ</a:t>
            </a:r>
          </a:p>
          <a:p>
            <a:r>
              <a:rPr lang="ru-RU" dirty="0"/>
              <a:t>Трепетание желудочков</a:t>
            </a:r>
          </a:p>
          <a:p>
            <a:r>
              <a:rPr lang="ru-RU" dirty="0"/>
              <a:t>Фибрилляция желудочков</a:t>
            </a:r>
          </a:p>
          <a:p>
            <a:pPr marL="0" indent="0">
              <a:buNone/>
            </a:pPr>
            <a:r>
              <a:rPr lang="ru-RU" b="1" i="1" dirty="0" smtClean="0"/>
              <a:t>2. Продолжительность</a:t>
            </a:r>
            <a:endParaRPr lang="ru-RU" dirty="0"/>
          </a:p>
          <a:p>
            <a:r>
              <a:rPr lang="ru-RU" dirty="0"/>
              <a:t>Устойчивая = продолжительность &gt; 30 секунд.</a:t>
            </a:r>
          </a:p>
          <a:p>
            <a:r>
              <a:rPr lang="ru-RU" dirty="0"/>
              <a:t>Неустойчивая = три или более последовательных желудочковых комплекса, заканчивающиеся спонтанно в течение 30 секунд.</a:t>
            </a:r>
          </a:p>
          <a:p>
            <a:pPr marL="0" indent="0">
              <a:buNone/>
            </a:pPr>
            <a:r>
              <a:rPr lang="ru-RU" b="1" i="1" dirty="0"/>
              <a:t>3. Клиническое течение</a:t>
            </a:r>
            <a:endParaRPr lang="ru-RU" dirty="0"/>
          </a:p>
          <a:p>
            <a:r>
              <a:rPr lang="ru-RU" dirty="0"/>
              <a:t>Стабильная гемодинамика.</a:t>
            </a:r>
          </a:p>
          <a:p>
            <a:r>
              <a:rPr lang="ru-RU" dirty="0"/>
              <a:t>Нестабильная гемодинамика - например, гипотония, боль в груди, сердечная недостаточность, снижение уровня сознания.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Желудочковая </a:t>
            </a:r>
            <a:r>
              <a:rPr lang="ru-RU" b="1" dirty="0" smtClean="0"/>
              <a:t>тахикардия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7" t="13980" r="26602" b="35793"/>
          <a:stretch/>
        </p:blipFill>
        <p:spPr bwMode="auto">
          <a:xfrm>
            <a:off x="3491880" y="3010644"/>
            <a:ext cx="5621496" cy="11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49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61662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Желудочки внезапно пытаются сокращаться с частотой до 500 уд/мин.</a:t>
            </a:r>
          </a:p>
          <a:p>
            <a:r>
              <a:rPr lang="ru-RU" dirty="0"/>
              <a:t>Такая частая и нерегулярная электрическая активность делает желудочки неспособными сокращаться синхронно, приводя к потере сердечного выброса.</a:t>
            </a:r>
          </a:p>
          <a:p>
            <a:r>
              <a:rPr lang="ru-RU" dirty="0"/>
              <a:t>Сердце больше не является эффективным насосом.</a:t>
            </a:r>
          </a:p>
          <a:p>
            <a:r>
              <a:rPr lang="ru-RU" dirty="0" smtClean="0"/>
              <a:t>Длительная </a:t>
            </a:r>
            <a:r>
              <a:rPr lang="ru-RU" dirty="0"/>
              <a:t>фибрилляция желудочков приводит к уменьшению амплитуды волн от начальной </a:t>
            </a:r>
            <a:r>
              <a:rPr lang="ru-RU" dirty="0" err="1"/>
              <a:t>крупноволновой</a:t>
            </a:r>
            <a:r>
              <a:rPr lang="ru-RU" dirty="0"/>
              <a:t> ФЖ к </a:t>
            </a:r>
            <a:r>
              <a:rPr lang="ru-RU" dirty="0" err="1"/>
              <a:t>мелковолновой</a:t>
            </a:r>
            <a:r>
              <a:rPr lang="ru-RU" dirty="0"/>
              <a:t> ФЖ и, в конечном счете, к асистолии из-за прогрессивного истощения энергетических запасов миокарда.</a:t>
            </a:r>
          </a:p>
          <a:p>
            <a:pPr marL="0" indent="0">
              <a:buNone/>
            </a:pPr>
            <a:r>
              <a:rPr lang="ru-RU" b="1" dirty="0"/>
              <a:t>Изменения ЭКГ</a:t>
            </a:r>
            <a:endParaRPr lang="ru-RU" dirty="0"/>
          </a:p>
          <a:p>
            <a:r>
              <a:rPr lang="ru-RU" dirty="0"/>
              <a:t>Хаотические нерегулярные </a:t>
            </a:r>
            <a:r>
              <a:rPr lang="ru-RU" b="1" dirty="0"/>
              <a:t>отклонения переменной амплитуды</a:t>
            </a:r>
          </a:p>
          <a:p>
            <a:r>
              <a:rPr lang="ru-RU" b="1" dirty="0"/>
              <a:t>Нет идентифицируемых зубцов P, комплексов QRS или зубцов T</a:t>
            </a:r>
          </a:p>
          <a:p>
            <a:r>
              <a:rPr lang="ru-RU" dirty="0"/>
              <a:t>Частота волн </a:t>
            </a:r>
            <a:r>
              <a:rPr lang="ru-RU" b="1" dirty="0"/>
              <a:t>150 - 500 </a:t>
            </a:r>
            <a:r>
              <a:rPr lang="ru-RU" dirty="0"/>
              <a:t>в минуту</a:t>
            </a:r>
          </a:p>
          <a:p>
            <a:r>
              <a:rPr lang="ru-RU" b="1" dirty="0"/>
              <a:t>Уменьшение амплитуды </a:t>
            </a:r>
            <a:r>
              <a:rPr lang="ru-RU" dirty="0"/>
              <a:t>со временем (</a:t>
            </a:r>
            <a:r>
              <a:rPr lang="ru-RU" dirty="0" err="1"/>
              <a:t>крупноволновая</a:t>
            </a:r>
            <a:r>
              <a:rPr lang="ru-RU" dirty="0"/>
              <a:t> ФЖ -&gt; </a:t>
            </a:r>
            <a:r>
              <a:rPr lang="ru-RU" dirty="0" err="1"/>
              <a:t>мелковолновая</a:t>
            </a:r>
            <a:r>
              <a:rPr lang="ru-RU" dirty="0"/>
              <a:t> ФЖ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/>
              <a:t>В присутствии ишемической болезни сердца фибрилляции желудочков могут предшествовать:</a:t>
            </a:r>
          </a:p>
          <a:p>
            <a:r>
              <a:rPr lang="ru-RU" dirty="0"/>
              <a:t>Желудочковые экстрасистолы</a:t>
            </a:r>
          </a:p>
          <a:p>
            <a:r>
              <a:rPr lang="ru-RU" dirty="0"/>
              <a:t>Изменения ST</a:t>
            </a:r>
          </a:p>
          <a:p>
            <a:r>
              <a:rPr lang="ru-RU" dirty="0"/>
              <a:t>Феномен R на T</a:t>
            </a:r>
          </a:p>
          <a:p>
            <a:r>
              <a:rPr lang="ru-RU" dirty="0"/>
              <a:t>Паузы</a:t>
            </a:r>
          </a:p>
          <a:p>
            <a:r>
              <a:rPr lang="ru-RU" dirty="0"/>
              <a:t>Удлинение QT</a:t>
            </a:r>
          </a:p>
          <a:p>
            <a:r>
              <a:rPr lang="ru-RU" dirty="0"/>
              <a:t>Желудочковая тахикардия</a:t>
            </a:r>
          </a:p>
          <a:p>
            <a:r>
              <a:rPr lang="ru-RU" dirty="0" err="1"/>
              <a:t>Суправентрикулярные</a:t>
            </a:r>
            <a:r>
              <a:rPr lang="ru-RU" dirty="0"/>
              <a:t> аритмии</a:t>
            </a:r>
          </a:p>
          <a:p>
            <a:r>
              <a:rPr lang="ru-RU" dirty="0"/>
              <a:t>Синусовая тахикардия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Фибрилляция </a:t>
            </a:r>
            <a:r>
              <a:rPr lang="ru-RU" b="1" dirty="0" smtClean="0"/>
              <a:t>желудочков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0" t="10468" r="24991" b="30716"/>
          <a:stretch/>
        </p:blipFill>
        <p:spPr bwMode="auto">
          <a:xfrm>
            <a:off x="3707904" y="4221088"/>
            <a:ext cx="5436096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6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Изменения ЭКГ при фибрилляции предсердий</a:t>
            </a:r>
            <a:endParaRPr lang="ru-RU" dirty="0"/>
          </a:p>
          <a:p>
            <a:r>
              <a:rPr lang="ru-RU" dirty="0"/>
              <a:t>Нерегулярно нерегулярный ритм.</a:t>
            </a:r>
          </a:p>
          <a:p>
            <a:r>
              <a:rPr lang="ru-RU" b="1" dirty="0"/>
              <a:t>Никаких зубцов P.</a:t>
            </a:r>
          </a:p>
          <a:p>
            <a:r>
              <a:rPr lang="ru-RU" dirty="0"/>
              <a:t>Отсутствие изоэлектрического основания.</a:t>
            </a:r>
          </a:p>
          <a:p>
            <a:r>
              <a:rPr lang="ru-RU" dirty="0"/>
              <a:t>Вариабельная частота желудочков.</a:t>
            </a:r>
          </a:p>
          <a:p>
            <a:r>
              <a:rPr lang="ru-RU" dirty="0"/>
              <a:t>Комплексы </a:t>
            </a:r>
            <a:r>
              <a:rPr lang="ru-RU" b="1" dirty="0"/>
              <a:t>QRS обычно &lt; 120 </a:t>
            </a:r>
            <a:r>
              <a:rPr lang="ru-RU" b="1" dirty="0" err="1"/>
              <a:t>мс</a:t>
            </a:r>
            <a:r>
              <a:rPr lang="ru-RU" dirty="0"/>
              <a:t>, если отсутствуют </a:t>
            </a:r>
            <a:r>
              <a:rPr lang="ru-RU" b="1" dirty="0"/>
              <a:t>блокада НПГ</a:t>
            </a:r>
            <a:r>
              <a:rPr lang="ru-RU" dirty="0"/>
              <a:t>, дополнительный путь или частотно-зависимая </a:t>
            </a:r>
            <a:r>
              <a:rPr lang="ru-RU" dirty="0" err="1"/>
              <a:t>аберрантность</a:t>
            </a:r>
            <a:r>
              <a:rPr lang="ru-RU" dirty="0"/>
              <a:t> проведения.</a:t>
            </a:r>
          </a:p>
          <a:p>
            <a:r>
              <a:rPr lang="ru-RU" dirty="0"/>
              <a:t>Могут присутствовать волны фибрилляции, которые могут быть мелкими (амплитуда &lt; 0,5 мм) или крупными (амплитуда &gt; 0,5 мм).</a:t>
            </a:r>
          </a:p>
          <a:p>
            <a:r>
              <a:rPr lang="ru-RU" b="1" dirty="0"/>
              <a:t>Волны фибрилляции могут имитировать зубцы P</a:t>
            </a:r>
            <a:r>
              <a:rPr lang="ru-RU" dirty="0"/>
              <a:t>, приводя к ошибочному диагнозу</a:t>
            </a:r>
            <a:r>
              <a:rPr lang="ru-RU" dirty="0" smtClean="0"/>
              <a:t>.</a:t>
            </a:r>
          </a:p>
          <a:p>
            <a:r>
              <a:rPr lang="ru-RU" b="1" i="1" dirty="0"/>
              <a:t>Феномен </a:t>
            </a:r>
            <a:r>
              <a:rPr lang="ru-RU" b="1" i="1" dirty="0" err="1"/>
              <a:t>Ашмана</a:t>
            </a:r>
            <a:r>
              <a:rPr lang="ru-RU" b="1" dirty="0"/>
              <a:t> </a:t>
            </a:r>
            <a:r>
              <a:rPr lang="ru-RU" dirty="0"/>
              <a:t>- присутствие аберрантно проведенных комплексов, которые обычно имеют морфологию БПНПГ, возникающие в результате длинного рефрактерного периода предыдущего интервала R-R.</a:t>
            </a:r>
          </a:p>
          <a:p>
            <a:r>
              <a:rPr lang="ru-RU" dirty="0"/>
              <a:t>Частота сокращений желудочков при ФП зависят от нескольких факторов, включая тонус блуждающего нерва, другие </a:t>
            </a:r>
            <a:r>
              <a:rPr lang="ru-RU" dirty="0" err="1"/>
              <a:t>пейсмекерные</a:t>
            </a:r>
            <a:r>
              <a:rPr lang="ru-RU" dirty="0"/>
              <a:t> фокусы, функцию АВ-узла, рефрактерный период и прием медикаментов.</a:t>
            </a:r>
          </a:p>
          <a:p>
            <a:r>
              <a:rPr lang="ru-RU" b="1" dirty="0" smtClean="0"/>
              <a:t>ФП </a:t>
            </a:r>
            <a:r>
              <a:rPr lang="ru-RU" b="1" dirty="0"/>
              <a:t>часто описывается термином "частый желудочковый ответ" при ЧСС &gt; 100 уд/мин.</a:t>
            </a:r>
          </a:p>
          <a:p>
            <a:r>
              <a:rPr lang="ru-RU" b="1" dirty="0"/>
              <a:t>"Медленная" ФП - термин для описания ФП с ЧСС &lt; 60 уд/мин.</a:t>
            </a:r>
          </a:p>
          <a:p>
            <a:r>
              <a:rPr lang="ru-RU" dirty="0"/>
              <a:t>Причины "медленной" ФП включают гипотермию, </a:t>
            </a:r>
            <a:r>
              <a:rPr lang="ru-RU" dirty="0" err="1"/>
              <a:t>гликозидную</a:t>
            </a:r>
            <a:r>
              <a:rPr lang="ru-RU" dirty="0"/>
              <a:t> интоксикацию, медикаменты и дисфункцию синусового узла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13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Фибрилляция </a:t>
            </a:r>
            <a:r>
              <a:rPr lang="ru-RU" b="1" dirty="0" smtClean="0"/>
              <a:t>предсердий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080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223</TotalTime>
  <Words>2022</Words>
  <Application>Microsoft Office PowerPoint</Application>
  <PresentationFormat>Экран (4:3)</PresentationFormat>
  <Paragraphs>206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Базовая</vt:lpstr>
      <vt:lpstr> </vt:lpstr>
      <vt:lpstr>Синусовая аритмия</vt:lpstr>
      <vt:lpstr>Синусовая тахикардия</vt:lpstr>
      <vt:lpstr>Синусовая брадикардия</vt:lpstr>
      <vt:lpstr>Предсердная тахикардия</vt:lpstr>
      <vt:lpstr>Презентация PowerPoint</vt:lpstr>
      <vt:lpstr>Желудочковая тахикардия</vt:lpstr>
      <vt:lpstr>Фибрилляция желудочков</vt:lpstr>
      <vt:lpstr>Фибрилляция предсердий</vt:lpstr>
      <vt:lpstr>Фибрилляция предсердий и WPW</vt:lpstr>
      <vt:lpstr>Трепетание желудочков</vt:lpstr>
      <vt:lpstr>Трепетание предсердий</vt:lpstr>
      <vt:lpstr>АВ-блокада I степени</vt:lpstr>
      <vt:lpstr>АВ-блокада II степени Мобитц I (феномен Венкебаха)</vt:lpstr>
      <vt:lpstr>АВ-блокада II степени Мобитц II</vt:lpstr>
      <vt:lpstr>АВ-блокада III степени</vt:lpstr>
      <vt:lpstr>Блокада левой ножки пучка Гиса</vt:lpstr>
      <vt:lpstr>Блокада левой ножки пучка Гиса</vt:lpstr>
      <vt:lpstr>Блокада левой задней ветви </vt:lpstr>
      <vt:lpstr>Блокада левой задней ветви </vt:lpstr>
      <vt:lpstr>Презентация PowerPoint</vt:lpstr>
      <vt:lpstr>Блокада левой передней ветви</vt:lpstr>
      <vt:lpstr>Блокада правой ножки пучка Гиса</vt:lpstr>
      <vt:lpstr>Блокада правой ножки пучка Гиса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</dc:creator>
  <cp:lastModifiedBy>HP</cp:lastModifiedBy>
  <cp:revision>24</cp:revision>
  <dcterms:created xsi:type="dcterms:W3CDTF">2021-11-28T17:09:20Z</dcterms:created>
  <dcterms:modified xsi:type="dcterms:W3CDTF">2023-03-12T13:23:12Z</dcterms:modified>
</cp:coreProperties>
</file>