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69" r:id="rId4"/>
    <p:sldId id="277" r:id="rId5"/>
    <p:sldId id="273" r:id="rId6"/>
    <p:sldId id="274" r:id="rId7"/>
    <p:sldId id="257" r:id="rId8"/>
    <p:sldId id="258" r:id="rId9"/>
    <p:sldId id="259" r:id="rId10"/>
    <p:sldId id="260" r:id="rId11"/>
    <p:sldId id="261" r:id="rId12"/>
    <p:sldId id="268" r:id="rId13"/>
    <p:sldId id="278" r:id="rId14"/>
    <p:sldId id="279" r:id="rId15"/>
    <p:sldId id="275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2" autoAdjust="0"/>
    <p:restoredTop sz="94660"/>
  </p:normalViewPr>
  <p:slideViewPr>
    <p:cSldViewPr>
      <p:cViewPr>
        <p:scale>
          <a:sx n="73" d="100"/>
          <a:sy n="73" d="100"/>
        </p:scale>
        <p:origin x="-2724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D81728-C6F3-4771-8D03-CC81DB905381}" type="doc">
      <dgm:prSet loTypeId="urn:microsoft.com/office/officeart/2005/8/layout/l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94665C-1F02-4276-831B-816F1BCE9BF5}">
      <dgm:prSet/>
      <dgm:spPr/>
      <dgm:t>
        <a:bodyPr/>
        <a:lstStyle/>
        <a:p>
          <a:pPr rtl="0"/>
          <a:r>
            <a:rPr lang="ru-RU" dirty="0" smtClean="0"/>
            <a:t>Мультимедийная презентация «Близнецы - чудо жизни»</a:t>
          </a:r>
          <a:endParaRPr lang="ru-RU" dirty="0"/>
        </a:p>
      </dgm:t>
    </dgm:pt>
    <dgm:pt modelId="{E4B7157B-1F20-4F68-996B-11EA0AD47842}" type="parTrans" cxnId="{8E148C31-6D72-43C9-8F4D-E35892BCE808}">
      <dgm:prSet/>
      <dgm:spPr/>
      <dgm:t>
        <a:bodyPr/>
        <a:lstStyle/>
        <a:p>
          <a:endParaRPr lang="ru-RU"/>
        </a:p>
      </dgm:t>
    </dgm:pt>
    <dgm:pt modelId="{C3D5280C-A479-4ADB-8DDA-83DB386F58AB}" type="sibTrans" cxnId="{8E148C31-6D72-43C9-8F4D-E35892BCE808}">
      <dgm:prSet/>
      <dgm:spPr/>
      <dgm:t>
        <a:bodyPr/>
        <a:lstStyle/>
        <a:p>
          <a:endParaRPr lang="ru-RU"/>
        </a:p>
      </dgm:t>
    </dgm:pt>
    <dgm:pt modelId="{51D7EA8D-5D46-4CC2-A819-8982457E5F1B}" type="pres">
      <dgm:prSet presAssocID="{92D81728-C6F3-4771-8D03-CC81DB90538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E60BB01-D70D-4731-9518-23B79B4D09B5}" type="pres">
      <dgm:prSet presAssocID="{6294665C-1F02-4276-831B-816F1BCE9BF5}" presName="horFlow" presStyleCnt="0"/>
      <dgm:spPr/>
    </dgm:pt>
    <dgm:pt modelId="{2A7618ED-E688-4992-B364-9BD1E7779DE2}" type="pres">
      <dgm:prSet presAssocID="{6294665C-1F02-4276-831B-816F1BCE9BF5}" presName="bigChev" presStyleLbl="node1" presStyleIdx="0" presStyleCnt="1" custLinFactNeighborX="-82967" custLinFactNeighborY="-4632"/>
      <dgm:spPr/>
      <dgm:t>
        <a:bodyPr/>
        <a:lstStyle/>
        <a:p>
          <a:endParaRPr lang="ru-RU"/>
        </a:p>
      </dgm:t>
    </dgm:pt>
  </dgm:ptLst>
  <dgm:cxnLst>
    <dgm:cxn modelId="{8E148C31-6D72-43C9-8F4D-E35892BCE808}" srcId="{92D81728-C6F3-4771-8D03-CC81DB905381}" destId="{6294665C-1F02-4276-831B-816F1BCE9BF5}" srcOrd="0" destOrd="0" parTransId="{E4B7157B-1F20-4F68-996B-11EA0AD47842}" sibTransId="{C3D5280C-A479-4ADB-8DDA-83DB386F58AB}"/>
    <dgm:cxn modelId="{9D731DDD-B27E-442D-98E4-41EFA262A54F}" type="presOf" srcId="{92D81728-C6F3-4771-8D03-CC81DB905381}" destId="{51D7EA8D-5D46-4CC2-A819-8982457E5F1B}" srcOrd="0" destOrd="0" presId="urn:microsoft.com/office/officeart/2005/8/layout/lProcess3"/>
    <dgm:cxn modelId="{8FF201C1-2EDC-4B6C-9E1B-1B4BE9E1FFA4}" type="presOf" srcId="{6294665C-1F02-4276-831B-816F1BCE9BF5}" destId="{2A7618ED-E688-4992-B364-9BD1E7779DE2}" srcOrd="0" destOrd="0" presId="urn:microsoft.com/office/officeart/2005/8/layout/lProcess3"/>
    <dgm:cxn modelId="{D5B85DC0-AC89-4F78-8B5C-C89FE69FE211}" type="presParOf" srcId="{51D7EA8D-5D46-4CC2-A819-8982457E5F1B}" destId="{BE60BB01-D70D-4731-9518-23B79B4D09B5}" srcOrd="0" destOrd="0" presId="urn:microsoft.com/office/officeart/2005/8/layout/lProcess3"/>
    <dgm:cxn modelId="{7043C0B7-3A34-46E2-930F-2DB741EE3025}" type="presParOf" srcId="{BE60BB01-D70D-4731-9518-23B79B4D09B5}" destId="{2A7618ED-E688-4992-B364-9BD1E7779DE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618ED-E688-4992-B364-9BD1E7779DE2}">
      <dsp:nvSpPr>
        <dsp:cNvPr id="0" name=""/>
        <dsp:cNvSpPr/>
      </dsp:nvSpPr>
      <dsp:spPr>
        <a:xfrm>
          <a:off x="0" y="0"/>
          <a:ext cx="3954173" cy="1581669"/>
        </a:xfrm>
        <a:prstGeom prst="chevron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2000"/>
                <a:satMod val="160000"/>
              </a:schemeClr>
              <a:schemeClr val="accent1">
                <a:hueOff val="0"/>
                <a:satOff val="0"/>
                <a:lumOff val="0"/>
                <a:alphaOff val="0"/>
                <a:shade val="45000"/>
                <a:satMod val="100000"/>
              </a:schemeClr>
            </a:duotone>
          </a:blip>
          <a:tile tx="0" ty="0" sx="65000" sy="65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Мультимедийная презентация «Близнецы - чудо жизни»</a:t>
          </a:r>
          <a:endParaRPr lang="ru-RU" sz="2300" kern="1200" dirty="0"/>
        </a:p>
      </dsp:txBody>
      <dsp:txXfrm>
        <a:off x="790835" y="0"/>
        <a:ext cx="2372504" cy="1581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5F8DDE-7AF8-44C6-BCEC-44F969C6BE47}" type="datetimeFigureOut">
              <a:rPr lang="ru-RU" smtClean="0"/>
              <a:pPr/>
              <a:t>01.05.2017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107FC3F-C715-418D-96B9-59FFB4EE556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52;&#1086;&#1085;&#1086;&#1079;&#1080;&#1075;&#1086;&#1090;&#1085;&#1099;&#1077;" TargetMode="External"/><Relationship Id="rId2" Type="http://schemas.openxmlformats.org/officeDocument/2006/relationships/hyperlink" Target="https://ru.wikipedia.org/wiki/&#1041;&#1083;&#1080;&#1079;&#1085;&#1077;&#1094;&#1099;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1874568" y="1556792"/>
          <a:ext cx="726943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6" y="4046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Бюджетное профессиональное образовательное учреждение Удмуртской Республики «Ижевский медицинский колледж имени Героя Советского Союза</a:t>
            </a:r>
          </a:p>
          <a:p>
            <a:r>
              <a:rPr lang="ru-RU" dirty="0" smtClean="0"/>
              <a:t>Ф. А. Пушиной Министерства здравоохранения Удмуртской Республики»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80114" y="3861048"/>
            <a:ext cx="57638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Выполнила :Давлетова Лейля</a:t>
            </a:r>
          </a:p>
          <a:p>
            <a:r>
              <a:rPr lang="ru-RU" dirty="0" smtClean="0"/>
              <a:t>Студентка 1 курса 102 группы</a:t>
            </a:r>
          </a:p>
          <a:p>
            <a:r>
              <a:rPr lang="ru-RU" dirty="0" smtClean="0"/>
              <a:t>Специальности «Сестринское дело»</a:t>
            </a:r>
          </a:p>
          <a:p>
            <a:endParaRPr lang="ru-RU" dirty="0" smtClean="0"/>
          </a:p>
          <a:p>
            <a:r>
              <a:rPr lang="ru-RU" dirty="0" smtClean="0"/>
              <a:t>Руководитель: Мыльникова Наталья Александровна </a:t>
            </a:r>
          </a:p>
          <a:p>
            <a:r>
              <a:rPr lang="ru-RU" dirty="0" smtClean="0"/>
              <a:t>Преподаватель анатомии и физиологии человека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6093296"/>
            <a:ext cx="153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Ижевск 2017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724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Суперфекундация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692696"/>
            <a:ext cx="7632848" cy="3600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Суперфекундация – оплодотворение двух и более яйцеклеток одного овуляционного периода сперматозоидами различных мужских особей.</a:t>
            </a:r>
          </a:p>
          <a:p>
            <a:pPr algn="ctr"/>
            <a:r>
              <a:rPr lang="ru-RU" dirty="0" smtClean="0"/>
              <a:t>Обычно это происходит в течение нескольких часов или дней после первого полового акта оплодотворения в данном овуляционном периоде. Сперматозоиды могут существовать внутри тела самки в течение 4-5 дней. После овуляции яйцеклетка способна к оплодотворению                     в течение 12-48 часов.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122175"/>
            <a:ext cx="4464496" cy="27358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4752528" cy="57606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Близнецы – чудо жизни. Они не только привлекательны сами по себе, их изучение является важным и перспективным для выявления роли наследственности и среды в формировании различных признаков.</a:t>
            </a:r>
          </a:p>
          <a:p>
            <a:pPr algn="ctr"/>
            <a:r>
              <a:rPr lang="ru-RU" sz="2400" dirty="0" smtClean="0"/>
              <a:t>Между близнецами всегда существует невидимая связь. Они остро чувствуют потерю брата</a:t>
            </a:r>
            <a:r>
              <a:rPr lang="en-US" sz="2400" dirty="0" smtClean="0"/>
              <a:t>/</a:t>
            </a:r>
            <a:r>
              <a:rPr lang="ru-RU" sz="2400" dirty="0" smtClean="0"/>
              <a:t>сестры, и поэтому всегда остаются вместе.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5942" y="0"/>
            <a:ext cx="4513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Особенности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 descr="IMG_9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844824"/>
            <a:ext cx="3989740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4180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Интересные факты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348464" cy="50405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Сегодня в мире начитывается около 80 млн. пар близнецов. За последние 50 лет процент рождения близнецов вырос в 2,5 раза.</a:t>
            </a:r>
          </a:p>
          <a:p>
            <a:r>
              <a:rPr lang="ru-RU" sz="2000" dirty="0" smtClean="0"/>
              <a:t>Чаще всего близнецы рождаются в Нигерии- на каждые 22 обычных родов.</a:t>
            </a:r>
          </a:p>
          <a:p>
            <a:r>
              <a:rPr lang="ru-RU" sz="2000" dirty="0" smtClean="0"/>
              <a:t>Жена крестьянина Шуйского уезда Федора Васильевича рожала 27 раз:16 двоен, 7 троен, 4 четверни.</a:t>
            </a:r>
            <a:endParaRPr lang="ru-RU" sz="2000" dirty="0"/>
          </a:p>
          <a:p>
            <a:r>
              <a:rPr lang="ru-RU" sz="2000" dirty="0" smtClean="0"/>
              <a:t>Обычная беременность длится 40 недель, с двоейней-36, а с четверней-30</a:t>
            </a:r>
          </a:p>
          <a:p>
            <a:r>
              <a:rPr lang="ru-RU" sz="2000" dirty="0" smtClean="0"/>
              <a:t>Самая тяжелая пара близнецов весила 12 кг 350 грамм</a:t>
            </a:r>
          </a:p>
          <a:p>
            <a:r>
              <a:rPr lang="ru-RU" sz="2000" dirty="0" smtClean="0"/>
              <a:t>Согласно исследованиям, у строгих вегетарианцев в 5 раз меньше шансов родить близнецов, чем у женщин, которые употребляют молочные продукты.</a:t>
            </a:r>
          </a:p>
          <a:p>
            <a:r>
              <a:rPr lang="ru-RU" sz="2000" dirty="0" smtClean="0"/>
              <a:t>В США был случай, что под псевдонимом поп-звезды скрываются тройняшки. Они могли давать по три концерта в разных уголках страны.</a:t>
            </a:r>
          </a:p>
          <a:p>
            <a:pPr marL="0" indent="0">
              <a:buNone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88640"/>
            <a:ext cx="8219256" cy="64087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 раннем периоде развития близнецы часто придумывают свой язык и могут свободно на нем разговаривать. В случае с одиночным ребенком это этап быстро заканчивается, так как нет «единомышленников»</a:t>
            </a:r>
          </a:p>
          <a:p>
            <a:r>
              <a:rPr lang="ru-RU" dirty="0" smtClean="0"/>
              <a:t>Существует искусственно созданный город близнецов Твинзбург в штате Огайо. В этом городе проводится ежегодный праздник, куда уже 20 лет съезжаются близнецовые пары разных возрастов</a:t>
            </a:r>
          </a:p>
          <a:p>
            <a:r>
              <a:rPr lang="ru-RU" dirty="0" smtClean="0"/>
              <a:t>Бывают случаи, когда человек носит в себе другой плод «паразитного близнеца». Согласно теории,  данное образование - это сильно развитая тератома, которая содержит в себе волосы, зубы, сальные железы. На ранней стадии беременности, когда у близнецов общая плацента, может возникнуть ситуация, когда один плод обворачивает другой. Обернутый становится паразитом и не может жить, так как отсутствует мозг и несколько внутренних органов. Этот случай произошел в Индии. Обнаружен у 36-летнего Санджу Юхагата, который жаловался, что имеет большой живот.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1143000"/>
          </a:xfrm>
        </p:spPr>
        <p:txBody>
          <a:bodyPr/>
          <a:lstStyle/>
          <a:p>
            <a:r>
              <a:rPr lang="ru-RU" dirty="0" smtClean="0"/>
              <a:t>      Интересные факты (видео)</a:t>
            </a:r>
            <a:endParaRPr lang="ru-RU" dirty="0"/>
          </a:p>
        </p:txBody>
      </p:sp>
      <p:pic>
        <p:nvPicPr>
          <p:cNvPr id="4" name="videoplayback (1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556792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18713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8276456" cy="3456384"/>
          </a:xfrm>
        </p:spPr>
        <p:txBody>
          <a:bodyPr>
            <a:noAutofit/>
          </a:bodyPr>
          <a:lstStyle/>
          <a:p>
            <a:r>
              <a:rPr lang="ru-RU" sz="1800" dirty="0" smtClean="0"/>
              <a:t>Близнецы-удивительное явление природы и уникальная модель для научных исследований генетических проблем в различных областях знаний, а так же это огромная радость для окружающих, и в первую очередь для родителей. Бывали случаи, что люди не подозревали о наличии своего близнеца, но чувствовали какую-то тоску и одиночество, а в сознательном возрасте узнавали, что у них действительно есть близнец. Я считаю, что это действительно чудо.</a:t>
            </a:r>
          </a:p>
          <a:p>
            <a:r>
              <a:rPr lang="ru-RU" sz="1800" dirty="0" smtClean="0"/>
              <a:t>    Близнецы моей группы так же являются чудом жизни. Можно сделать вывод, что их предпочтения и интересы схожи как и они сами. Многие интересы у них общие, но также стоит заметить, что они любят разные направления. Например, они обе выбрали медицину, но Аина хочет стать психиатром, а Анита-хирургом. 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8" y="4149080"/>
            <a:ext cx="4392488" cy="2498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072"/>
            <a:ext cx="316835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712968" cy="5976664"/>
          </a:xfr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normAutofit lnSpcReduction="10000"/>
          </a:bodyPr>
          <a:lstStyle/>
          <a:p>
            <a:r>
              <a:rPr lang="ru-RU" sz="2400" i="1" dirty="0" smtClean="0"/>
              <a:t>Брокгауз </a:t>
            </a:r>
            <a:r>
              <a:rPr lang="ru-RU" sz="2400" i="1" dirty="0"/>
              <a:t>и </a:t>
            </a:r>
            <a:r>
              <a:rPr lang="ru-RU" sz="2400" i="1" dirty="0" smtClean="0"/>
              <a:t>Ефрон, </a:t>
            </a:r>
            <a:r>
              <a:rPr lang="ru-RU" sz="2400" i="1" dirty="0"/>
              <a:t>Близнецы </a:t>
            </a:r>
            <a:r>
              <a:rPr lang="en-US" sz="2400" i="1" dirty="0" smtClean="0"/>
              <a:t>[</a:t>
            </a:r>
            <a:r>
              <a:rPr lang="ru-RU" sz="2400" i="1" dirty="0" smtClean="0"/>
              <a:t>Электронный ресурс</a:t>
            </a:r>
            <a:r>
              <a:rPr lang="en-US" sz="2400" i="1" dirty="0" smtClean="0"/>
              <a:t>]</a:t>
            </a:r>
            <a:r>
              <a:rPr lang="ru-RU" sz="2400" i="1" dirty="0" smtClean="0"/>
              <a:t> </a:t>
            </a:r>
            <a:r>
              <a:rPr lang="en-US" sz="2400" i="1" dirty="0" smtClean="0"/>
              <a:t>/</a:t>
            </a:r>
            <a:r>
              <a:rPr lang="ru-RU" sz="2400" i="1" dirty="0" smtClean="0"/>
              <a:t> Википедия: Близнецы,</a:t>
            </a:r>
            <a:r>
              <a:rPr lang="en-US" sz="2400" i="1" dirty="0" smtClean="0"/>
              <a:t> </a:t>
            </a:r>
            <a:r>
              <a:rPr lang="ru-RU" sz="2400" i="1" dirty="0" smtClean="0"/>
              <a:t> знак// Энциклопедический словарь Брокгауза и Ефрона. Википедия : Близнецы.- Режим доступа: </a:t>
            </a:r>
            <a:r>
              <a:rPr lang="ru-RU" sz="2400" i="1" dirty="0" smtClean="0">
                <a:hlinkClick r:id="rId2"/>
              </a:rPr>
              <a:t> </a:t>
            </a:r>
            <a:r>
              <a:rPr lang="en-US" sz="2400" dirty="0" smtClean="0">
                <a:hlinkClick r:id="rId2"/>
              </a:rPr>
              <a:t>https</a:t>
            </a:r>
            <a:r>
              <a:rPr lang="ru-RU" sz="2400" dirty="0" smtClean="0">
                <a:hlinkClick r:id="rId2"/>
              </a:rPr>
              <a:t>:</a:t>
            </a:r>
            <a:r>
              <a:rPr lang="en-US" sz="2400" dirty="0" smtClean="0">
                <a:hlinkClick r:id="rId2"/>
              </a:rPr>
              <a:t>//ru.wikipedia.org/wiki/</a:t>
            </a:r>
            <a:r>
              <a:rPr lang="ru-RU" sz="2400" dirty="0" smtClean="0">
                <a:hlinkClick r:id="rId2"/>
              </a:rPr>
              <a:t>Бл</a:t>
            </a:r>
            <a:r>
              <a:rPr lang="ru-RU" sz="2400" i="1" dirty="0" smtClean="0">
                <a:hlinkClick r:id="rId2"/>
              </a:rPr>
              <a:t>изн</a:t>
            </a:r>
            <a:r>
              <a:rPr lang="ru-RU" sz="2400" dirty="0" smtClean="0">
                <a:hlinkClick r:id="rId2"/>
              </a:rPr>
              <a:t>ецы</a:t>
            </a:r>
            <a:endParaRPr lang="ru-RU" sz="2400" dirty="0" smtClean="0"/>
          </a:p>
          <a:p>
            <a:r>
              <a:rPr lang="ru-RU" sz="2400" i="1" dirty="0" smtClean="0"/>
              <a:t> </a:t>
            </a:r>
            <a:r>
              <a:rPr lang="ru-RU" sz="2400" i="1" dirty="0" smtClean="0"/>
              <a:t>Брокгауз </a:t>
            </a:r>
            <a:r>
              <a:rPr lang="ru-RU" sz="2400" i="1" dirty="0"/>
              <a:t>и </a:t>
            </a:r>
            <a:r>
              <a:rPr lang="ru-RU" sz="2400" i="1" dirty="0" smtClean="0"/>
              <a:t>Ефрон, Близнецы. Монозиготные </a:t>
            </a:r>
            <a:r>
              <a:rPr lang="ru-RU" sz="2400" i="1" dirty="0" smtClean="0"/>
              <a:t>близнецы </a:t>
            </a:r>
            <a:r>
              <a:rPr lang="en-US" sz="2400" i="1" dirty="0" smtClean="0"/>
              <a:t>[</a:t>
            </a:r>
            <a:r>
              <a:rPr lang="ru-RU" sz="2400" i="1" dirty="0" smtClean="0"/>
              <a:t>Электронный ресурс</a:t>
            </a:r>
            <a:r>
              <a:rPr lang="en-US" sz="2400" i="1" dirty="0" smtClean="0"/>
              <a:t>]</a:t>
            </a:r>
            <a:r>
              <a:rPr lang="ru-RU" sz="2400" i="1" dirty="0" smtClean="0"/>
              <a:t> </a:t>
            </a:r>
            <a:r>
              <a:rPr lang="en-US" sz="2400" i="1" dirty="0" smtClean="0"/>
              <a:t>/</a:t>
            </a:r>
            <a:r>
              <a:rPr lang="ru-RU" sz="2400" i="1" dirty="0" smtClean="0"/>
              <a:t> Книпович Н. М. Близнецы </a:t>
            </a:r>
            <a:r>
              <a:rPr lang="en-US" sz="2400" i="1" dirty="0" smtClean="0"/>
              <a:t>//</a:t>
            </a:r>
            <a:r>
              <a:rPr lang="ru-RU" sz="2400" i="1" dirty="0" smtClean="0"/>
              <a:t> Энциклопедический словарь Брокгауза и Ефрона - Санкт-Петербург, 1890-1907. -Режим доступа:</a:t>
            </a:r>
            <a:r>
              <a:rPr lang="ru-RU" sz="2400" dirty="0" smtClean="0">
                <a:hlinkClick r:id="rId3"/>
              </a:rPr>
              <a:t> </a:t>
            </a:r>
            <a:r>
              <a:rPr lang="en-US" sz="2400" dirty="0" smtClean="0">
                <a:hlinkClick r:id="rId3"/>
              </a:rPr>
              <a:t>https</a:t>
            </a:r>
            <a:r>
              <a:rPr lang="ru-RU" sz="2400" dirty="0" smtClean="0">
                <a:hlinkClick r:id="rId3"/>
              </a:rPr>
              <a:t>:</a:t>
            </a:r>
            <a:r>
              <a:rPr lang="en-US" sz="2400" dirty="0" smtClean="0">
                <a:hlinkClick r:id="rId3"/>
              </a:rPr>
              <a:t>//ru.wikipedia.org/wiki/</a:t>
            </a:r>
            <a:r>
              <a:rPr lang="ru-RU" sz="2400" dirty="0" smtClean="0">
                <a:hlinkClick r:id="rId3"/>
              </a:rPr>
              <a:t>Монозиготные</a:t>
            </a:r>
            <a:endParaRPr lang="ru-RU" sz="2400" dirty="0" smtClean="0"/>
          </a:p>
          <a:p>
            <a:r>
              <a:rPr lang="ru-RU" sz="2400" i="1" dirty="0" smtClean="0"/>
              <a:t>Книпович, </a:t>
            </a:r>
            <a:r>
              <a:rPr lang="ru-RU" sz="2400" i="1" dirty="0" smtClean="0"/>
              <a:t>Н.М. </a:t>
            </a:r>
            <a:r>
              <a:rPr lang="ru-RU" sz="2400" i="1" dirty="0" smtClean="0"/>
              <a:t>Близнецы </a:t>
            </a:r>
            <a:r>
              <a:rPr lang="ru-RU" sz="2400" i="1" dirty="0" smtClean="0"/>
              <a:t>Дизиготные Близнецы// Энциклопедический словарь Брокгауза и Ефрона – СПБ, 1890-1907</a:t>
            </a:r>
            <a:r>
              <a:rPr lang="ru-RU" sz="2400" i="1" dirty="0" smtClean="0"/>
              <a:t>.-с. 126-198</a:t>
            </a:r>
            <a:endParaRPr lang="ru-RU" sz="2400" i="1" dirty="0" smtClean="0"/>
          </a:p>
          <a:p>
            <a:r>
              <a:rPr lang="ru-RU" sz="2400" i="1" dirty="0" smtClean="0"/>
              <a:t>Лонгмор, М., Уилкинсон, Я., Раджагопалан</a:t>
            </a:r>
            <a:r>
              <a:rPr lang="ru-RU" sz="2400" i="1" dirty="0"/>
              <a:t> </a:t>
            </a:r>
            <a:r>
              <a:rPr lang="ru-RU" sz="2400" i="1" dirty="0" smtClean="0"/>
              <a:t>С. </a:t>
            </a:r>
            <a:r>
              <a:rPr lang="ru-RU" sz="2400" i="1" dirty="0" smtClean="0"/>
              <a:t> </a:t>
            </a:r>
            <a:r>
              <a:rPr lang="ru-RU" sz="2400" i="1" dirty="0" smtClean="0"/>
              <a:t>Суперфекундация</a:t>
            </a:r>
            <a:r>
              <a:rPr lang="en-US" sz="2400" i="1" dirty="0" smtClean="0"/>
              <a:t>//</a:t>
            </a:r>
            <a:r>
              <a:rPr lang="ru-RU" sz="2400" i="1" dirty="0" smtClean="0"/>
              <a:t>Оксфордский справочник по клинической медицине </a:t>
            </a:r>
            <a:r>
              <a:rPr lang="en-US" sz="2400" i="1" dirty="0" smtClean="0"/>
              <a:t>/</a:t>
            </a:r>
            <a:r>
              <a:rPr lang="ru-RU" sz="2400" i="1" dirty="0" smtClean="0"/>
              <a:t> пер. с англ. – БИНОМ. Лаборатория знаний,</a:t>
            </a:r>
            <a:r>
              <a:rPr lang="en-US" sz="2400" i="1" dirty="0" smtClean="0"/>
              <a:t> </a:t>
            </a:r>
            <a:r>
              <a:rPr lang="ru-RU" sz="2400" i="1" dirty="0" smtClean="0"/>
              <a:t>2009. </a:t>
            </a:r>
            <a:r>
              <a:rPr lang="ru-RU" sz="2400" i="1" dirty="0" smtClean="0"/>
              <a:t>–с.95-108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/>
              <a:t>	</a:t>
            </a:r>
            <a:r>
              <a:rPr lang="ru-RU" dirty="0" smtClean="0"/>
              <a:t>Считаю, что близнецы действительно чудо жизни. Они бывают схожи внешне, но абсолютно разные в психологическом плане. Близнецы могут чувствовать друг друга на расстоянии. Бывали случаи, что в раннем возрасте по той или иной причине разъединяли близнецов, несмотря на это они чувствовали друг друга. Если один заболел или в его жизни существуют какие-то переживания, то его близнец чувствовал себя точно так же. Считаю, эту тему актуальной, так как сейчас большое количество близнецов, и мне бы хотелось знать о них больше. В данном проекте я буду сравнивать близнецов моей группы.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и задачи 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3352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dirty="0" smtClean="0"/>
          </a:p>
          <a:p>
            <a:r>
              <a:rPr lang="ru-RU" dirty="0" smtClean="0"/>
              <a:t>Создание мультимедийной презентации     «Близнецы - чудо жизни»</a:t>
            </a:r>
          </a:p>
          <a:p>
            <a:pPr lvl="0"/>
            <a:r>
              <a:rPr lang="ru-RU" dirty="0"/>
              <a:t>Анализ информационных источников, отбор информации;</a:t>
            </a:r>
          </a:p>
          <a:p>
            <a:pPr lvl="0"/>
            <a:r>
              <a:rPr lang="ru-RU" dirty="0"/>
              <a:t>Систематизация изученного материала;</a:t>
            </a:r>
          </a:p>
          <a:p>
            <a:pPr lvl="0"/>
            <a:r>
              <a:rPr lang="ru-RU" dirty="0"/>
              <a:t>Проведение анкетирования близнецов 102 группы;</a:t>
            </a:r>
          </a:p>
          <a:p>
            <a:pPr lvl="0"/>
            <a:r>
              <a:rPr lang="ru-RU" dirty="0"/>
              <a:t>Создание презентации;</a:t>
            </a:r>
          </a:p>
          <a:p>
            <a:pPr lvl="0"/>
            <a:r>
              <a:rPr lang="ru-RU" dirty="0"/>
              <a:t>Подбор фотоматериалов для презентации; </a:t>
            </a:r>
          </a:p>
          <a:p>
            <a:pPr lvl="0"/>
            <a:r>
              <a:rPr lang="ru-RU" dirty="0"/>
              <a:t>Размещение презентации в социальных сетях с целью расширения знаний по этой теме у интернет - пользователей.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260648"/>
            <a:ext cx="7772400" cy="45720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Я решила делать проект по теме: «Близнецы  -  чудо жизни», так как в моей группе учатся девочки-близнецы. Мне эта тема показалась интересной и я решила узнать о них больше. Например, схожи ли их предпочтения и интересы так же, как и они сами?</a:t>
            </a:r>
            <a:endParaRPr lang="ru-RU" dirty="0"/>
          </a:p>
        </p:txBody>
      </p:sp>
      <p:pic>
        <p:nvPicPr>
          <p:cNvPr id="6" name="Рисунок 5" descr="IMG_9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780928"/>
            <a:ext cx="6444208" cy="3792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772400" cy="580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Анкетирование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548680"/>
            <a:ext cx="4648632" cy="630932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Имя:       </a:t>
            </a:r>
            <a:r>
              <a:rPr lang="ru-RU" sz="2000" u="sng" dirty="0" smtClean="0"/>
              <a:t>Анита</a:t>
            </a:r>
          </a:p>
          <a:p>
            <a:r>
              <a:rPr lang="ru-RU" sz="2000" dirty="0" smtClean="0"/>
              <a:t>Возраст:         </a:t>
            </a:r>
            <a:r>
              <a:rPr lang="ru-RU" sz="2000" u="sng" dirty="0" smtClean="0"/>
              <a:t>16</a:t>
            </a:r>
          </a:p>
          <a:p>
            <a:r>
              <a:rPr lang="ru-RU" sz="2000" dirty="0" smtClean="0"/>
              <a:t>Ваше увлечение?    </a:t>
            </a:r>
            <a:r>
              <a:rPr lang="ru-RU" sz="2000" u="sng" dirty="0" smtClean="0"/>
              <a:t>Танцы</a:t>
            </a:r>
          </a:p>
          <a:p>
            <a:r>
              <a:rPr lang="ru-RU" sz="2000" dirty="0" smtClean="0"/>
              <a:t>Какую музыку вы предпочитаете?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u="sng" dirty="0" smtClean="0"/>
              <a:t>Разную</a:t>
            </a:r>
            <a:endParaRPr lang="ru-RU" sz="2000" dirty="0" smtClean="0"/>
          </a:p>
          <a:p>
            <a:r>
              <a:rPr lang="ru-RU" sz="2000" dirty="0" smtClean="0"/>
              <a:t>Любите ли вы читать?    </a:t>
            </a:r>
            <a:r>
              <a:rPr lang="ru-RU" sz="2000" u="sng" dirty="0" smtClean="0"/>
              <a:t>Нет</a:t>
            </a:r>
          </a:p>
          <a:p>
            <a:r>
              <a:rPr lang="ru-RU" sz="2000" dirty="0" smtClean="0"/>
              <a:t>Кем хотите стать в будущем?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u="sng" dirty="0" smtClean="0"/>
              <a:t>Хирургом</a:t>
            </a:r>
            <a:endParaRPr lang="ru-RU" sz="2000" dirty="0" smtClean="0"/>
          </a:p>
          <a:p>
            <a:r>
              <a:rPr lang="ru-RU" sz="2000" dirty="0" smtClean="0"/>
              <a:t>Часто ли вас путают?</a:t>
            </a:r>
          </a:p>
          <a:p>
            <a:pPr>
              <a:buNone/>
            </a:pPr>
            <a:r>
              <a:rPr lang="ru-RU" sz="2000" u="sng" dirty="0" smtClean="0"/>
              <a:t>В колледже - да, в семье - нет</a:t>
            </a:r>
          </a:p>
          <a:p>
            <a:r>
              <a:rPr lang="ru-RU" sz="2000" dirty="0" smtClean="0"/>
              <a:t>Как проводите свободное время?</a:t>
            </a:r>
          </a:p>
          <a:p>
            <a:pPr>
              <a:buNone/>
            </a:pPr>
            <a:r>
              <a:rPr lang="ru-RU" sz="2000" u="sng" dirty="0" smtClean="0"/>
              <a:t>Смотрю сериалы, фильмы</a:t>
            </a:r>
          </a:p>
          <a:p>
            <a:r>
              <a:rPr lang="ru-RU" sz="2000" dirty="0" smtClean="0"/>
              <a:t>Какие у вас отношения между собой?  </a:t>
            </a:r>
            <a:r>
              <a:rPr lang="ru-RU" sz="2000" u="sng" dirty="0" smtClean="0"/>
              <a:t>Дружеские</a:t>
            </a:r>
            <a:endParaRPr lang="ru-RU" sz="2000" dirty="0" smtClean="0"/>
          </a:p>
          <a:p>
            <a:r>
              <a:rPr lang="ru-RU" sz="2000" dirty="0" smtClean="0"/>
              <a:t>Одновременно ли вы болеете, в какое время года и часто ли?</a:t>
            </a:r>
          </a:p>
          <a:p>
            <a:r>
              <a:rPr lang="ru-RU" sz="2000" u="sng" dirty="0" smtClean="0"/>
              <a:t>Да, 1 раз в год, зимой</a:t>
            </a:r>
            <a:endParaRPr lang="ru-RU" sz="2000" u="sng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499992" y="504056"/>
            <a:ext cx="4536504" cy="616530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Имя:    </a:t>
            </a:r>
            <a:r>
              <a:rPr lang="ru-RU" sz="2000" u="sng" dirty="0" smtClean="0"/>
              <a:t>Аина</a:t>
            </a:r>
          </a:p>
          <a:p>
            <a:r>
              <a:rPr lang="ru-RU" sz="2000" dirty="0" smtClean="0"/>
              <a:t>Возраст:         </a:t>
            </a:r>
            <a:r>
              <a:rPr lang="ru-RU" sz="2000" u="sng" dirty="0" smtClean="0"/>
              <a:t>16</a:t>
            </a:r>
          </a:p>
          <a:p>
            <a:r>
              <a:rPr lang="ru-RU" sz="2000" dirty="0" smtClean="0"/>
              <a:t>Ваше увлечение?   </a:t>
            </a:r>
            <a:r>
              <a:rPr lang="ru-RU" sz="2000" u="sng" dirty="0" smtClean="0"/>
              <a:t>Танцы</a:t>
            </a:r>
            <a:endParaRPr lang="ru-RU" sz="2000" dirty="0" smtClean="0"/>
          </a:p>
          <a:p>
            <a:r>
              <a:rPr lang="ru-RU" sz="2000" dirty="0" smtClean="0"/>
              <a:t>Какую музыку вы предпочитаете?</a:t>
            </a:r>
          </a:p>
          <a:p>
            <a:pPr>
              <a:buNone/>
            </a:pPr>
            <a:r>
              <a:rPr lang="ru-RU" sz="2000" u="sng" dirty="0" smtClean="0"/>
              <a:t>Разную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Любите ли вы читать?  </a:t>
            </a:r>
            <a:r>
              <a:rPr lang="ru-RU" sz="2000" u="sng" dirty="0" smtClean="0"/>
              <a:t> Да</a:t>
            </a:r>
            <a:endParaRPr lang="ru-RU" sz="2000" dirty="0" smtClean="0"/>
          </a:p>
          <a:p>
            <a:r>
              <a:rPr lang="ru-RU" sz="2000" dirty="0" smtClean="0"/>
              <a:t>Кем хотите стать в будущем?</a:t>
            </a:r>
          </a:p>
          <a:p>
            <a:pPr>
              <a:buNone/>
            </a:pPr>
            <a:r>
              <a:rPr lang="ru-RU" sz="2000" u="sng" dirty="0" smtClean="0"/>
              <a:t>Психиатром</a:t>
            </a:r>
          </a:p>
          <a:p>
            <a:r>
              <a:rPr lang="ru-RU" sz="2000" dirty="0" smtClean="0"/>
              <a:t>Часто ли вас путают?</a:t>
            </a:r>
          </a:p>
          <a:p>
            <a:pPr>
              <a:buNone/>
            </a:pPr>
            <a:r>
              <a:rPr lang="ru-RU" sz="2000" u="sng" dirty="0" smtClean="0"/>
              <a:t>в колледже - да, в семье - нет</a:t>
            </a:r>
            <a:endParaRPr lang="ru-RU" sz="2000" dirty="0" smtClean="0"/>
          </a:p>
          <a:p>
            <a:r>
              <a:rPr lang="ru-RU" sz="2000" dirty="0" smtClean="0"/>
              <a:t>Как проводите свободное время?</a:t>
            </a:r>
          </a:p>
          <a:p>
            <a:pPr>
              <a:buNone/>
            </a:pPr>
            <a:r>
              <a:rPr lang="ru-RU" sz="2000" u="sng" dirty="0" smtClean="0"/>
              <a:t>Смотрю сериалы, фильмы</a:t>
            </a:r>
            <a:endParaRPr lang="ru-RU" sz="2000" dirty="0" smtClean="0"/>
          </a:p>
          <a:p>
            <a:r>
              <a:rPr lang="ru-RU" sz="2000" dirty="0" smtClean="0"/>
              <a:t>Какие у вас отношения между собой?      </a:t>
            </a:r>
            <a:r>
              <a:rPr lang="ru-RU" sz="2000" u="sng" dirty="0" smtClean="0"/>
              <a:t>Хорошие</a:t>
            </a:r>
            <a:endParaRPr lang="ru-RU" sz="2000" dirty="0" smtClean="0"/>
          </a:p>
          <a:p>
            <a:r>
              <a:rPr lang="ru-RU" sz="2000" dirty="0" smtClean="0"/>
              <a:t>Одновременно ли вы болеете, в какое время года и часто ли?</a:t>
            </a:r>
          </a:p>
          <a:p>
            <a:pPr>
              <a:buNone/>
            </a:pPr>
            <a:r>
              <a:rPr lang="ru-RU" sz="2000" u="sng" dirty="0" smtClean="0"/>
              <a:t>Да, 1 раз в год, зимой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анкетирования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764704"/>
            <a:ext cx="7272808" cy="590465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ru-RU" sz="2000" dirty="0" smtClean="0"/>
              <a:t>Из анкетирования мы выяснили, что близнецы-схожи между собой. Многие интересы у них общие, но также стоит заметить, что они любят разные направления. Например, они обе выбрали медицину, но Аина хочет стать психиатром, а Анита-хирургом. Из этого можно выяснить что они схожи между собой.</a:t>
            </a:r>
            <a:endParaRPr lang="ru-RU" sz="2000" dirty="0"/>
          </a:p>
          <a:p>
            <a:r>
              <a:rPr lang="ru-RU" sz="2000" dirty="0" smtClean="0"/>
              <a:t> Болеют они одинаково, но утверждают, что это происходит не потому что они близнецы, а потому что они находятся рядом и заражают друг друга.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3429000"/>
            <a:ext cx="4464496" cy="31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45024"/>
            <a:ext cx="4896544" cy="30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pPr algn="ctr"/>
            <a:r>
              <a:rPr lang="ru-RU" dirty="0" smtClean="0"/>
              <a:t>Виды близнецов и их особенности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052736"/>
            <a:ext cx="7690048" cy="561662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ru-RU" dirty="0" smtClean="0"/>
              <a:t>Близнецы-дети одной матери, развившиеся в течение одной беременности, появившиеся на свет в результате одних родов практически одновременно. Близнецы могут быть как однополые, так и разнополые.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074852"/>
            <a:ext cx="4392488" cy="359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7920880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Монозиготные близнецы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208912" cy="604867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Монозиготные  близнецы образуются из одной зиготы, разделившейся на стадии дробления на две и более части. Они обладают одинаковыми генотипами, всегда одного пола и обладают большим портретным сходством. Чем позже разделяется зигота, тем больше шансов у детей приобрести зеркальность.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5000" contrast="-29000"/>
          </a:blip>
          <a:srcRect/>
          <a:stretch>
            <a:fillRect/>
          </a:stretch>
        </p:blipFill>
        <p:spPr bwMode="auto">
          <a:xfrm>
            <a:off x="2195736" y="3501008"/>
            <a:ext cx="5040560" cy="316835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501008"/>
            <a:ext cx="47525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315416"/>
            <a:ext cx="7772400" cy="994122"/>
          </a:xfrm>
        </p:spPr>
        <p:txBody>
          <a:bodyPr/>
          <a:lstStyle/>
          <a:p>
            <a:r>
              <a:rPr lang="ru-RU" dirty="0" smtClean="0"/>
              <a:t>Дизиготные близнецы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620688"/>
            <a:ext cx="7772400" cy="291730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Дизиготные – развиваются в том случае, если две яйцеклетки оплодотворены двумя сперматозоидами. Дизиготные близнецы имеют разные генотипы. Дизиготные близнецы не обязательно зачаты во время одного полового акта, разница может составлять несколько дней. (суперфекундация)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573</TotalTime>
  <Words>1185</Words>
  <Application>Microsoft Office PowerPoint</Application>
  <PresentationFormat>Экран (4:3)</PresentationFormat>
  <Paragraphs>88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Справедливость</vt:lpstr>
      <vt:lpstr>Презентация PowerPoint</vt:lpstr>
      <vt:lpstr>Актуальность проекта</vt:lpstr>
      <vt:lpstr>Цель и задачи  проекта</vt:lpstr>
      <vt:lpstr>Презентация PowerPoint</vt:lpstr>
      <vt:lpstr>Анкетирование</vt:lpstr>
      <vt:lpstr>Анализ анкетирования</vt:lpstr>
      <vt:lpstr>Виды близнецов и их особенности</vt:lpstr>
      <vt:lpstr>Монозиготные близнецы</vt:lpstr>
      <vt:lpstr>Дизиготные близнецы</vt:lpstr>
      <vt:lpstr>Суперфекундация</vt:lpstr>
      <vt:lpstr>Презентация PowerPoint</vt:lpstr>
      <vt:lpstr>Интересные факты</vt:lpstr>
      <vt:lpstr>Презентация PowerPoint</vt:lpstr>
      <vt:lpstr>      Интересные факты (видео)</vt:lpstr>
      <vt:lpstr>Заключение</vt:lpstr>
      <vt:lpstr>Литература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«Близнецы - чудо жизни»</dc:title>
  <dc:creator>пк</dc:creator>
  <cp:lastModifiedBy>Лейла</cp:lastModifiedBy>
  <cp:revision>66</cp:revision>
  <dcterms:created xsi:type="dcterms:W3CDTF">2017-01-30T16:22:58Z</dcterms:created>
  <dcterms:modified xsi:type="dcterms:W3CDTF">2017-05-01T09:38:31Z</dcterms:modified>
</cp:coreProperties>
</file>