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8"/>
  </p:notesMasterIdLst>
  <p:sldIdLst>
    <p:sldId id="256" r:id="rId2"/>
    <p:sldId id="285" r:id="rId3"/>
    <p:sldId id="290" r:id="rId4"/>
    <p:sldId id="288" r:id="rId5"/>
    <p:sldId id="289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257" r:id="rId16"/>
    <p:sldId id="258" r:id="rId17"/>
    <p:sldId id="259" r:id="rId18"/>
    <p:sldId id="260" r:id="rId19"/>
    <p:sldId id="261" r:id="rId20"/>
    <p:sldId id="300" r:id="rId21"/>
    <p:sldId id="301" r:id="rId22"/>
    <p:sldId id="302" r:id="rId23"/>
    <p:sldId id="303" r:id="rId24"/>
    <p:sldId id="307" r:id="rId25"/>
    <p:sldId id="308" r:id="rId26"/>
    <p:sldId id="304" r:id="rId27"/>
    <p:sldId id="306" r:id="rId28"/>
    <p:sldId id="309" r:id="rId29"/>
    <p:sldId id="310" r:id="rId30"/>
    <p:sldId id="311" r:id="rId31"/>
    <p:sldId id="312" r:id="rId32"/>
    <p:sldId id="313" r:id="rId33"/>
    <p:sldId id="314" r:id="rId34"/>
    <p:sldId id="317" r:id="rId35"/>
    <p:sldId id="318" r:id="rId36"/>
    <p:sldId id="319" r:id="rId37"/>
    <p:sldId id="320" r:id="rId38"/>
    <p:sldId id="322" r:id="rId39"/>
    <p:sldId id="323" r:id="rId40"/>
    <p:sldId id="321" r:id="rId41"/>
    <p:sldId id="324" r:id="rId42"/>
    <p:sldId id="325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63" r:id="rId53"/>
    <p:sldId id="336" r:id="rId54"/>
    <p:sldId id="337" r:id="rId55"/>
    <p:sldId id="338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347" r:id="rId64"/>
    <p:sldId id="348" r:id="rId65"/>
    <p:sldId id="349" r:id="rId66"/>
    <p:sldId id="350" r:id="rId67"/>
    <p:sldId id="351" r:id="rId68"/>
    <p:sldId id="352" r:id="rId69"/>
    <p:sldId id="353" r:id="rId70"/>
    <p:sldId id="354" r:id="rId71"/>
    <p:sldId id="355" r:id="rId72"/>
    <p:sldId id="361" r:id="rId73"/>
    <p:sldId id="362" r:id="rId74"/>
    <p:sldId id="359" r:id="rId75"/>
    <p:sldId id="360" r:id="rId76"/>
    <p:sldId id="264" r:id="rId7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98309F-6EC0-4089-8701-B64DBFB2DF0B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499BEF-05EF-4AAA-B61E-79FEBA22ADD1}">
      <dgm:prSet phldrT="[Текст]"/>
      <dgm:spPr/>
      <dgm:t>
        <a:bodyPr/>
        <a:lstStyle/>
        <a:p>
          <a:r>
            <a:rPr lang="ru-RU" dirty="0" smtClean="0"/>
            <a:t>Механизмы иннервации органов дыхания</a:t>
          </a:r>
          <a:endParaRPr lang="ru-RU" dirty="0"/>
        </a:p>
      </dgm:t>
    </dgm:pt>
    <dgm:pt modelId="{0DA4BEDD-BD62-4B34-A2E0-12632F75B5C0}" type="parTrans" cxnId="{05C5F085-C04C-4DBA-9F83-2BEF6926238B}">
      <dgm:prSet/>
      <dgm:spPr/>
      <dgm:t>
        <a:bodyPr/>
        <a:lstStyle/>
        <a:p>
          <a:endParaRPr lang="ru-RU"/>
        </a:p>
      </dgm:t>
    </dgm:pt>
    <dgm:pt modelId="{57AC453B-F2A2-467D-AA33-E14CC04389D6}" type="sibTrans" cxnId="{05C5F085-C04C-4DBA-9F83-2BEF6926238B}">
      <dgm:prSet/>
      <dgm:spPr/>
      <dgm:t>
        <a:bodyPr/>
        <a:lstStyle/>
        <a:p>
          <a:endParaRPr lang="ru-RU"/>
        </a:p>
      </dgm:t>
    </dgm:pt>
    <dgm:pt modelId="{26560410-0AE3-4CDE-96EE-ACD65B90056C}">
      <dgm:prSet phldrT="[Текст]"/>
      <dgm:spPr/>
      <dgm:t>
        <a:bodyPr/>
        <a:lstStyle/>
        <a:p>
          <a:r>
            <a:rPr lang="ru-RU" dirty="0" smtClean="0"/>
            <a:t>холинергическая</a:t>
          </a:r>
          <a:endParaRPr lang="ru-RU" dirty="0"/>
        </a:p>
      </dgm:t>
    </dgm:pt>
    <dgm:pt modelId="{837F0549-8126-4971-90AB-AB290EDABDD7}" type="parTrans" cxnId="{E421566F-6003-43A8-933A-734124AD6396}">
      <dgm:prSet/>
      <dgm:spPr/>
      <dgm:t>
        <a:bodyPr/>
        <a:lstStyle/>
        <a:p>
          <a:endParaRPr lang="ru-RU"/>
        </a:p>
      </dgm:t>
    </dgm:pt>
    <dgm:pt modelId="{BA46D5E2-04D8-4EB8-B95D-2B8FF56D1DA5}" type="sibTrans" cxnId="{E421566F-6003-43A8-933A-734124AD6396}">
      <dgm:prSet/>
      <dgm:spPr/>
      <dgm:t>
        <a:bodyPr/>
        <a:lstStyle/>
        <a:p>
          <a:endParaRPr lang="ru-RU"/>
        </a:p>
      </dgm:t>
    </dgm:pt>
    <dgm:pt modelId="{8B2AB78B-A59B-45AE-A859-603F192CF676}">
      <dgm:prSet phldrT="[Текст]"/>
      <dgm:spPr/>
      <dgm:t>
        <a:bodyPr/>
        <a:lstStyle/>
        <a:p>
          <a:r>
            <a:rPr lang="ru-RU" dirty="0" smtClean="0"/>
            <a:t>адренергическая</a:t>
          </a:r>
          <a:endParaRPr lang="ru-RU" dirty="0"/>
        </a:p>
      </dgm:t>
    </dgm:pt>
    <dgm:pt modelId="{12FF939B-C3C4-478E-A576-EE39D7A620C6}" type="parTrans" cxnId="{1180A913-8B8F-49EB-B68E-5FF40CAB02DE}">
      <dgm:prSet/>
      <dgm:spPr/>
      <dgm:t>
        <a:bodyPr/>
        <a:lstStyle/>
        <a:p>
          <a:endParaRPr lang="ru-RU"/>
        </a:p>
      </dgm:t>
    </dgm:pt>
    <dgm:pt modelId="{9B96231B-6A24-48A5-A387-CD7B98EA7010}" type="sibTrans" cxnId="{1180A913-8B8F-49EB-B68E-5FF40CAB02DE}">
      <dgm:prSet/>
      <dgm:spPr/>
      <dgm:t>
        <a:bodyPr/>
        <a:lstStyle/>
        <a:p>
          <a:endParaRPr lang="ru-RU"/>
        </a:p>
      </dgm:t>
    </dgm:pt>
    <dgm:pt modelId="{E0B2C7B2-F01D-4470-B84B-526ADEA00B67}">
      <dgm:prSet phldrT="[Текст]"/>
      <dgm:spPr/>
      <dgm:t>
        <a:bodyPr/>
        <a:lstStyle/>
        <a:p>
          <a:r>
            <a:rPr lang="ru-RU" dirty="0" err="1" smtClean="0"/>
            <a:t>Нехолинергическая</a:t>
          </a:r>
          <a:r>
            <a:rPr lang="ru-RU" dirty="0" smtClean="0"/>
            <a:t> и </a:t>
          </a:r>
          <a:r>
            <a:rPr lang="ru-RU" dirty="0" err="1" smtClean="0"/>
            <a:t>неадренергическая</a:t>
          </a:r>
          <a:endParaRPr lang="ru-RU" dirty="0"/>
        </a:p>
      </dgm:t>
    </dgm:pt>
    <dgm:pt modelId="{CFC7A746-376B-4635-A3B4-344CBCBDBEAB}" type="parTrans" cxnId="{42E36955-0605-410C-A5A0-F5C0F12E6711}">
      <dgm:prSet/>
      <dgm:spPr/>
      <dgm:t>
        <a:bodyPr/>
        <a:lstStyle/>
        <a:p>
          <a:endParaRPr lang="ru-RU"/>
        </a:p>
      </dgm:t>
    </dgm:pt>
    <dgm:pt modelId="{64F8785B-FD5E-4C55-8787-4D58EC2E61EB}" type="sibTrans" cxnId="{42E36955-0605-410C-A5A0-F5C0F12E6711}">
      <dgm:prSet/>
      <dgm:spPr/>
      <dgm:t>
        <a:bodyPr/>
        <a:lstStyle/>
        <a:p>
          <a:endParaRPr lang="ru-RU"/>
        </a:p>
      </dgm:t>
    </dgm:pt>
    <dgm:pt modelId="{6983B9AF-2235-4A6F-9BBB-82E75574199B}">
      <dgm:prSet/>
      <dgm:spPr/>
      <dgm:t>
        <a:bodyPr/>
        <a:lstStyle/>
        <a:p>
          <a:r>
            <a:rPr lang="ru-RU" dirty="0" smtClean="0"/>
            <a:t>5 подклассов </a:t>
          </a:r>
          <a:r>
            <a:rPr lang="ru-RU" dirty="0" err="1" smtClean="0"/>
            <a:t>мускариновых</a:t>
          </a:r>
          <a:r>
            <a:rPr lang="ru-RU" dirty="0" smtClean="0"/>
            <a:t> рецепторов</a:t>
          </a:r>
          <a:endParaRPr lang="ru-RU" dirty="0"/>
        </a:p>
      </dgm:t>
    </dgm:pt>
    <dgm:pt modelId="{4B05FD7A-62B7-44A1-964C-6BA4BB0A38A4}" type="parTrans" cxnId="{566251F7-FB59-47B0-983B-895B26D8A92B}">
      <dgm:prSet/>
      <dgm:spPr/>
      <dgm:t>
        <a:bodyPr/>
        <a:lstStyle/>
        <a:p>
          <a:endParaRPr lang="ru-RU"/>
        </a:p>
      </dgm:t>
    </dgm:pt>
    <dgm:pt modelId="{1A02CCFB-E7BA-4710-BC1C-D389A2DA5A50}" type="sibTrans" cxnId="{566251F7-FB59-47B0-983B-895B26D8A92B}">
      <dgm:prSet/>
      <dgm:spPr/>
      <dgm:t>
        <a:bodyPr/>
        <a:lstStyle/>
        <a:p>
          <a:endParaRPr lang="ru-RU"/>
        </a:p>
      </dgm:t>
    </dgm:pt>
    <dgm:pt modelId="{9B2438AE-A5C9-4B6B-86BD-C9043A07B20F}">
      <dgm:prSet/>
      <dgm:spPr/>
      <dgm:t>
        <a:bodyPr/>
        <a:lstStyle/>
        <a:p>
          <a:r>
            <a:rPr lang="ru-RU" dirty="0" smtClean="0"/>
            <a:t>Альфа и бета рецепторы</a:t>
          </a:r>
          <a:endParaRPr lang="ru-RU" dirty="0"/>
        </a:p>
      </dgm:t>
    </dgm:pt>
    <dgm:pt modelId="{0B34D0CC-92C7-45B9-8D99-10DBCAB6171A}" type="parTrans" cxnId="{EFF4AA50-DCA4-4C90-ABAE-DCE5586304AD}">
      <dgm:prSet/>
      <dgm:spPr/>
      <dgm:t>
        <a:bodyPr/>
        <a:lstStyle/>
        <a:p>
          <a:endParaRPr lang="ru-RU"/>
        </a:p>
      </dgm:t>
    </dgm:pt>
    <dgm:pt modelId="{1697B89C-358C-4DDD-A8D7-7FFB6C339DBA}" type="sibTrans" cxnId="{EFF4AA50-DCA4-4C90-ABAE-DCE5586304AD}">
      <dgm:prSet/>
      <dgm:spPr/>
      <dgm:t>
        <a:bodyPr/>
        <a:lstStyle/>
        <a:p>
          <a:endParaRPr lang="ru-RU"/>
        </a:p>
      </dgm:t>
    </dgm:pt>
    <dgm:pt modelId="{0FAB999F-4EAF-45F5-B119-8DF06AA0F3CA}">
      <dgm:prSet/>
      <dgm:spPr/>
      <dgm:t>
        <a:bodyPr/>
        <a:lstStyle/>
        <a:p>
          <a:r>
            <a:rPr lang="ru-RU" dirty="0" smtClean="0"/>
            <a:t>Медиаторы и пептиды</a:t>
          </a:r>
          <a:endParaRPr lang="ru-RU" dirty="0"/>
        </a:p>
      </dgm:t>
    </dgm:pt>
    <dgm:pt modelId="{5AF3AE51-C1DB-4338-BFF1-F42A92DB38DA}" type="parTrans" cxnId="{ADCD99AE-1237-4710-8281-EE72FCC1A27B}">
      <dgm:prSet/>
      <dgm:spPr/>
      <dgm:t>
        <a:bodyPr/>
        <a:lstStyle/>
        <a:p>
          <a:endParaRPr lang="ru-RU"/>
        </a:p>
      </dgm:t>
    </dgm:pt>
    <dgm:pt modelId="{1E08C5C6-620D-45E8-9590-F5103111E081}" type="sibTrans" cxnId="{ADCD99AE-1237-4710-8281-EE72FCC1A27B}">
      <dgm:prSet/>
      <dgm:spPr/>
      <dgm:t>
        <a:bodyPr/>
        <a:lstStyle/>
        <a:p>
          <a:endParaRPr lang="ru-RU"/>
        </a:p>
      </dgm:t>
    </dgm:pt>
    <dgm:pt modelId="{492A4F27-2B4F-4986-BA52-9ED36918895F}">
      <dgm:prSet/>
      <dgm:spPr/>
      <dgm:t>
        <a:bodyPr/>
        <a:lstStyle/>
        <a:p>
          <a:r>
            <a:rPr lang="ru-RU" smtClean="0"/>
            <a:t>Вазоактивный интерстициальный пептид</a:t>
          </a:r>
          <a:endParaRPr lang="ru-RU" dirty="0"/>
        </a:p>
      </dgm:t>
    </dgm:pt>
    <dgm:pt modelId="{A4A22CF2-C2A4-4FAA-8AD9-421F7E08CDF5}" type="parTrans" cxnId="{FD9B1B5C-1640-4D6B-886A-BC61D07CD03D}">
      <dgm:prSet/>
      <dgm:spPr/>
      <dgm:t>
        <a:bodyPr/>
        <a:lstStyle/>
        <a:p>
          <a:endParaRPr lang="ru-RU"/>
        </a:p>
      </dgm:t>
    </dgm:pt>
    <dgm:pt modelId="{3450711F-8A8B-4F88-A963-A1961033DEDA}" type="sibTrans" cxnId="{FD9B1B5C-1640-4D6B-886A-BC61D07CD03D}">
      <dgm:prSet/>
      <dgm:spPr/>
      <dgm:t>
        <a:bodyPr/>
        <a:lstStyle/>
        <a:p>
          <a:endParaRPr lang="ru-RU"/>
        </a:p>
      </dgm:t>
    </dgm:pt>
    <dgm:pt modelId="{0F8875BB-1B37-4EAB-A31A-F57A526C0B39}">
      <dgm:prSet/>
      <dgm:spPr/>
      <dgm:t>
        <a:bodyPr/>
        <a:lstStyle/>
        <a:p>
          <a:r>
            <a:rPr lang="ru-RU" dirty="0" err="1" smtClean="0"/>
            <a:t>Тахикинины</a:t>
          </a:r>
          <a:r>
            <a:rPr lang="ru-RU" dirty="0" smtClean="0"/>
            <a:t> и субстанция</a:t>
          </a:r>
          <a:r>
            <a:rPr lang="en-US" dirty="0" smtClean="0"/>
            <a:t> II</a:t>
          </a:r>
          <a:endParaRPr lang="ru-RU" dirty="0"/>
        </a:p>
      </dgm:t>
    </dgm:pt>
    <dgm:pt modelId="{E342CCD4-8FE9-4817-95EB-08DBE47F9967}" type="parTrans" cxnId="{9943E1FE-115B-4776-9992-909F4BB40712}">
      <dgm:prSet/>
      <dgm:spPr/>
      <dgm:t>
        <a:bodyPr/>
        <a:lstStyle/>
        <a:p>
          <a:endParaRPr lang="ru-RU"/>
        </a:p>
      </dgm:t>
    </dgm:pt>
    <dgm:pt modelId="{55AE7629-31A6-453E-BF4A-820E2F452B17}" type="sibTrans" cxnId="{9943E1FE-115B-4776-9992-909F4BB40712}">
      <dgm:prSet/>
      <dgm:spPr/>
      <dgm:t>
        <a:bodyPr/>
        <a:lstStyle/>
        <a:p>
          <a:endParaRPr lang="ru-RU"/>
        </a:p>
      </dgm:t>
    </dgm:pt>
    <dgm:pt modelId="{13726268-6C78-4A4A-9372-A0DB80DB2561}" type="pres">
      <dgm:prSet presAssocID="{6298309F-6EC0-4089-8701-B64DBFB2DF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13DD68-6E3D-45A5-A54A-21CC96525C3C}" type="pres">
      <dgm:prSet presAssocID="{58499BEF-05EF-4AAA-B61E-79FEBA22ADD1}" presName="hierRoot1" presStyleCnt="0">
        <dgm:presLayoutVars>
          <dgm:hierBranch val="init"/>
        </dgm:presLayoutVars>
      </dgm:prSet>
      <dgm:spPr/>
    </dgm:pt>
    <dgm:pt modelId="{20B5B121-9644-45BE-9ED1-33FC1A39FE3B}" type="pres">
      <dgm:prSet presAssocID="{58499BEF-05EF-4AAA-B61E-79FEBA22ADD1}" presName="rootComposite1" presStyleCnt="0"/>
      <dgm:spPr/>
    </dgm:pt>
    <dgm:pt modelId="{84C8607B-ECA9-4D7F-B4B3-3E19510E5256}" type="pres">
      <dgm:prSet presAssocID="{58499BEF-05EF-4AAA-B61E-79FEBA22ADD1}" presName="rootText1" presStyleLbl="node0" presStyleIdx="0" presStyleCnt="1" custScaleX="323963" custScaleY="609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61398C-2B15-4A62-AB1C-E5D40F01C7CD}" type="pres">
      <dgm:prSet presAssocID="{58499BEF-05EF-4AAA-B61E-79FEBA22ADD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45A49FA-134F-4EBA-9EFF-308BFA6E4616}" type="pres">
      <dgm:prSet presAssocID="{58499BEF-05EF-4AAA-B61E-79FEBA22ADD1}" presName="hierChild2" presStyleCnt="0"/>
      <dgm:spPr/>
    </dgm:pt>
    <dgm:pt modelId="{F4E33B10-86E8-40B9-A95C-FB9ABE928D35}" type="pres">
      <dgm:prSet presAssocID="{837F0549-8126-4971-90AB-AB290EDABDD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31A0EAA-794E-469F-8E25-6582BCCEC650}" type="pres">
      <dgm:prSet presAssocID="{26560410-0AE3-4CDE-96EE-ACD65B90056C}" presName="hierRoot2" presStyleCnt="0">
        <dgm:presLayoutVars>
          <dgm:hierBranch val="init"/>
        </dgm:presLayoutVars>
      </dgm:prSet>
      <dgm:spPr/>
    </dgm:pt>
    <dgm:pt modelId="{B64BB4CF-E8E6-4DC8-973B-5DFFEBF23390}" type="pres">
      <dgm:prSet presAssocID="{26560410-0AE3-4CDE-96EE-ACD65B90056C}" presName="rootComposite" presStyleCnt="0"/>
      <dgm:spPr/>
    </dgm:pt>
    <dgm:pt modelId="{D050C95C-69DF-464F-95E4-51E3B2436E00}" type="pres">
      <dgm:prSet presAssocID="{26560410-0AE3-4CDE-96EE-ACD65B90056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1B052A-A0F1-4C44-ABA2-405307FCB02E}" type="pres">
      <dgm:prSet presAssocID="{26560410-0AE3-4CDE-96EE-ACD65B90056C}" presName="rootConnector" presStyleLbl="node2" presStyleIdx="0" presStyleCnt="3"/>
      <dgm:spPr/>
      <dgm:t>
        <a:bodyPr/>
        <a:lstStyle/>
        <a:p>
          <a:endParaRPr lang="ru-RU"/>
        </a:p>
      </dgm:t>
    </dgm:pt>
    <dgm:pt modelId="{F5A85277-DE6A-4C9C-A2CE-162AD07F956D}" type="pres">
      <dgm:prSet presAssocID="{26560410-0AE3-4CDE-96EE-ACD65B90056C}" presName="hierChild4" presStyleCnt="0"/>
      <dgm:spPr/>
    </dgm:pt>
    <dgm:pt modelId="{61D4BE57-8877-4842-A44A-DFDED187A372}" type="pres">
      <dgm:prSet presAssocID="{4B05FD7A-62B7-44A1-964C-6BA4BB0A38A4}" presName="Name37" presStyleLbl="parChTrans1D3" presStyleIdx="0" presStyleCnt="5"/>
      <dgm:spPr/>
      <dgm:t>
        <a:bodyPr/>
        <a:lstStyle/>
        <a:p>
          <a:endParaRPr lang="ru-RU"/>
        </a:p>
      </dgm:t>
    </dgm:pt>
    <dgm:pt modelId="{1A5352D8-49E1-44CB-9FBC-BB575D64495A}" type="pres">
      <dgm:prSet presAssocID="{6983B9AF-2235-4A6F-9BBB-82E75574199B}" presName="hierRoot2" presStyleCnt="0">
        <dgm:presLayoutVars>
          <dgm:hierBranch val="init"/>
        </dgm:presLayoutVars>
      </dgm:prSet>
      <dgm:spPr/>
    </dgm:pt>
    <dgm:pt modelId="{5A0185C9-E111-4EC0-8B4A-665F10A8BD84}" type="pres">
      <dgm:prSet presAssocID="{6983B9AF-2235-4A6F-9BBB-82E75574199B}" presName="rootComposite" presStyleCnt="0"/>
      <dgm:spPr/>
    </dgm:pt>
    <dgm:pt modelId="{3A55F055-4C0B-4655-B409-6D63EA4FEC20}" type="pres">
      <dgm:prSet presAssocID="{6983B9AF-2235-4A6F-9BBB-82E75574199B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4FD1EF-9417-4A12-A081-E4647D76FB61}" type="pres">
      <dgm:prSet presAssocID="{6983B9AF-2235-4A6F-9BBB-82E75574199B}" presName="rootConnector" presStyleLbl="node3" presStyleIdx="0" presStyleCnt="5"/>
      <dgm:spPr/>
      <dgm:t>
        <a:bodyPr/>
        <a:lstStyle/>
        <a:p>
          <a:endParaRPr lang="ru-RU"/>
        </a:p>
      </dgm:t>
    </dgm:pt>
    <dgm:pt modelId="{118625E3-F52B-4A54-A44D-C6FECEDF923C}" type="pres">
      <dgm:prSet presAssocID="{6983B9AF-2235-4A6F-9BBB-82E75574199B}" presName="hierChild4" presStyleCnt="0"/>
      <dgm:spPr/>
    </dgm:pt>
    <dgm:pt modelId="{69F89DD9-CADE-4066-A928-83AAB5638BDD}" type="pres">
      <dgm:prSet presAssocID="{6983B9AF-2235-4A6F-9BBB-82E75574199B}" presName="hierChild5" presStyleCnt="0"/>
      <dgm:spPr/>
    </dgm:pt>
    <dgm:pt modelId="{8ABAA6F7-09B9-49EE-ADE9-C5654076B1A4}" type="pres">
      <dgm:prSet presAssocID="{26560410-0AE3-4CDE-96EE-ACD65B90056C}" presName="hierChild5" presStyleCnt="0"/>
      <dgm:spPr/>
    </dgm:pt>
    <dgm:pt modelId="{CA7F4351-8ED8-4FA8-AB34-8D9B0B635E6B}" type="pres">
      <dgm:prSet presAssocID="{12FF939B-C3C4-478E-A576-EE39D7A620C6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78BC02F-14E5-406B-AC4E-3E927AEAD882}" type="pres">
      <dgm:prSet presAssocID="{8B2AB78B-A59B-45AE-A859-603F192CF676}" presName="hierRoot2" presStyleCnt="0">
        <dgm:presLayoutVars>
          <dgm:hierBranch val="init"/>
        </dgm:presLayoutVars>
      </dgm:prSet>
      <dgm:spPr/>
    </dgm:pt>
    <dgm:pt modelId="{3986DBD1-2652-482C-8F0C-44D21F01CEDC}" type="pres">
      <dgm:prSet presAssocID="{8B2AB78B-A59B-45AE-A859-603F192CF676}" presName="rootComposite" presStyleCnt="0"/>
      <dgm:spPr/>
    </dgm:pt>
    <dgm:pt modelId="{CC128F3C-1722-4FBD-AE91-F85972EA884D}" type="pres">
      <dgm:prSet presAssocID="{8B2AB78B-A59B-45AE-A859-603F192CF67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DC4587-1C60-4820-B337-EECDA41D3BF0}" type="pres">
      <dgm:prSet presAssocID="{8B2AB78B-A59B-45AE-A859-603F192CF676}" presName="rootConnector" presStyleLbl="node2" presStyleIdx="1" presStyleCnt="3"/>
      <dgm:spPr/>
      <dgm:t>
        <a:bodyPr/>
        <a:lstStyle/>
        <a:p>
          <a:endParaRPr lang="ru-RU"/>
        </a:p>
      </dgm:t>
    </dgm:pt>
    <dgm:pt modelId="{12C2AC21-BED3-4CE8-89BD-64973093F7FD}" type="pres">
      <dgm:prSet presAssocID="{8B2AB78B-A59B-45AE-A859-603F192CF676}" presName="hierChild4" presStyleCnt="0"/>
      <dgm:spPr/>
    </dgm:pt>
    <dgm:pt modelId="{9AF1219D-9118-4573-B9EB-8E38CD7F5DA0}" type="pres">
      <dgm:prSet presAssocID="{0B34D0CC-92C7-45B9-8D99-10DBCAB6171A}" presName="Name37" presStyleLbl="parChTrans1D3" presStyleIdx="1" presStyleCnt="5"/>
      <dgm:spPr/>
      <dgm:t>
        <a:bodyPr/>
        <a:lstStyle/>
        <a:p>
          <a:endParaRPr lang="ru-RU"/>
        </a:p>
      </dgm:t>
    </dgm:pt>
    <dgm:pt modelId="{D0CB765D-27BB-40B4-849B-73FF5AF9FCAC}" type="pres">
      <dgm:prSet presAssocID="{9B2438AE-A5C9-4B6B-86BD-C9043A07B20F}" presName="hierRoot2" presStyleCnt="0">
        <dgm:presLayoutVars>
          <dgm:hierBranch val="init"/>
        </dgm:presLayoutVars>
      </dgm:prSet>
      <dgm:spPr/>
    </dgm:pt>
    <dgm:pt modelId="{B7D11C26-03E5-4492-ABC1-D882C908058A}" type="pres">
      <dgm:prSet presAssocID="{9B2438AE-A5C9-4B6B-86BD-C9043A07B20F}" presName="rootComposite" presStyleCnt="0"/>
      <dgm:spPr/>
    </dgm:pt>
    <dgm:pt modelId="{B853AB49-F7A6-49C6-9CC4-1D23655D42C0}" type="pres">
      <dgm:prSet presAssocID="{9B2438AE-A5C9-4B6B-86BD-C9043A07B20F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ECF526-D8F0-4D81-8A44-0749F5DB2308}" type="pres">
      <dgm:prSet presAssocID="{9B2438AE-A5C9-4B6B-86BD-C9043A07B20F}" presName="rootConnector" presStyleLbl="node3" presStyleIdx="1" presStyleCnt="5"/>
      <dgm:spPr/>
      <dgm:t>
        <a:bodyPr/>
        <a:lstStyle/>
        <a:p>
          <a:endParaRPr lang="ru-RU"/>
        </a:p>
      </dgm:t>
    </dgm:pt>
    <dgm:pt modelId="{81D34019-D7F7-4511-9A5D-60B0378CB9A2}" type="pres">
      <dgm:prSet presAssocID="{9B2438AE-A5C9-4B6B-86BD-C9043A07B20F}" presName="hierChild4" presStyleCnt="0"/>
      <dgm:spPr/>
    </dgm:pt>
    <dgm:pt modelId="{115FDD54-DCDB-4BAF-A7AE-FA8F85D727B4}" type="pres">
      <dgm:prSet presAssocID="{9B2438AE-A5C9-4B6B-86BD-C9043A07B20F}" presName="hierChild5" presStyleCnt="0"/>
      <dgm:spPr/>
    </dgm:pt>
    <dgm:pt modelId="{030D752A-62F9-454E-89E7-3F91A4B588E6}" type="pres">
      <dgm:prSet presAssocID="{8B2AB78B-A59B-45AE-A859-603F192CF676}" presName="hierChild5" presStyleCnt="0"/>
      <dgm:spPr/>
    </dgm:pt>
    <dgm:pt modelId="{500A2A16-BD52-4631-B629-642B224CE5A4}" type="pres">
      <dgm:prSet presAssocID="{CFC7A746-376B-4635-A3B4-344CBCBDBEA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0239AF89-7B2E-4570-B415-AD8DC765B9AC}" type="pres">
      <dgm:prSet presAssocID="{E0B2C7B2-F01D-4470-B84B-526ADEA00B67}" presName="hierRoot2" presStyleCnt="0">
        <dgm:presLayoutVars>
          <dgm:hierBranch val="init"/>
        </dgm:presLayoutVars>
      </dgm:prSet>
      <dgm:spPr/>
    </dgm:pt>
    <dgm:pt modelId="{CDC61F0B-AF4D-4B74-83EA-DE183F0C675A}" type="pres">
      <dgm:prSet presAssocID="{E0B2C7B2-F01D-4470-B84B-526ADEA00B67}" presName="rootComposite" presStyleCnt="0"/>
      <dgm:spPr/>
    </dgm:pt>
    <dgm:pt modelId="{88EE2318-5F46-4AEC-804A-6193AE0EB6AA}" type="pres">
      <dgm:prSet presAssocID="{E0B2C7B2-F01D-4470-B84B-526ADEA00B67}" presName="rootText" presStyleLbl="node2" presStyleIdx="2" presStyleCnt="3" custScaleX="1229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0DDA7A-2A65-4E69-B464-CBE77E98AC3D}" type="pres">
      <dgm:prSet presAssocID="{E0B2C7B2-F01D-4470-B84B-526ADEA00B67}" presName="rootConnector" presStyleLbl="node2" presStyleIdx="2" presStyleCnt="3"/>
      <dgm:spPr/>
      <dgm:t>
        <a:bodyPr/>
        <a:lstStyle/>
        <a:p>
          <a:endParaRPr lang="ru-RU"/>
        </a:p>
      </dgm:t>
    </dgm:pt>
    <dgm:pt modelId="{FB22FD72-73EB-4D41-AB72-C882CCD79912}" type="pres">
      <dgm:prSet presAssocID="{E0B2C7B2-F01D-4470-B84B-526ADEA00B67}" presName="hierChild4" presStyleCnt="0"/>
      <dgm:spPr/>
    </dgm:pt>
    <dgm:pt modelId="{399E6343-D3A2-4F17-B216-9FAD33889D48}" type="pres">
      <dgm:prSet presAssocID="{5AF3AE51-C1DB-4338-BFF1-F42A92DB38DA}" presName="Name37" presStyleLbl="parChTrans1D3" presStyleIdx="2" presStyleCnt="5"/>
      <dgm:spPr/>
      <dgm:t>
        <a:bodyPr/>
        <a:lstStyle/>
        <a:p>
          <a:endParaRPr lang="ru-RU"/>
        </a:p>
      </dgm:t>
    </dgm:pt>
    <dgm:pt modelId="{75CE6E2D-F95D-4462-ABC6-A88AAEC18F67}" type="pres">
      <dgm:prSet presAssocID="{0FAB999F-4EAF-45F5-B119-8DF06AA0F3CA}" presName="hierRoot2" presStyleCnt="0">
        <dgm:presLayoutVars>
          <dgm:hierBranch val="init"/>
        </dgm:presLayoutVars>
      </dgm:prSet>
      <dgm:spPr/>
    </dgm:pt>
    <dgm:pt modelId="{C5CE21C8-A1DC-40CA-AB0B-1DE2F632B475}" type="pres">
      <dgm:prSet presAssocID="{0FAB999F-4EAF-45F5-B119-8DF06AA0F3CA}" presName="rootComposite" presStyleCnt="0"/>
      <dgm:spPr/>
    </dgm:pt>
    <dgm:pt modelId="{737A1157-C334-4919-98D7-868CCABA04CC}" type="pres">
      <dgm:prSet presAssocID="{0FAB999F-4EAF-45F5-B119-8DF06AA0F3CA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BFED1C-4777-4B39-A28C-597EF1CC0FD2}" type="pres">
      <dgm:prSet presAssocID="{0FAB999F-4EAF-45F5-B119-8DF06AA0F3CA}" presName="rootConnector" presStyleLbl="node3" presStyleIdx="2" presStyleCnt="5"/>
      <dgm:spPr/>
      <dgm:t>
        <a:bodyPr/>
        <a:lstStyle/>
        <a:p>
          <a:endParaRPr lang="ru-RU"/>
        </a:p>
      </dgm:t>
    </dgm:pt>
    <dgm:pt modelId="{8680B7A5-6B35-42A1-B3C7-BFFD1889179E}" type="pres">
      <dgm:prSet presAssocID="{0FAB999F-4EAF-45F5-B119-8DF06AA0F3CA}" presName="hierChild4" presStyleCnt="0"/>
      <dgm:spPr/>
    </dgm:pt>
    <dgm:pt modelId="{AD9E245B-D141-4ED2-8286-E2E03D28E600}" type="pres">
      <dgm:prSet presAssocID="{0FAB999F-4EAF-45F5-B119-8DF06AA0F3CA}" presName="hierChild5" presStyleCnt="0"/>
      <dgm:spPr/>
    </dgm:pt>
    <dgm:pt modelId="{3BD5A88B-EE71-4F22-8A7E-E650AE0DA077}" type="pres">
      <dgm:prSet presAssocID="{E342CCD4-8FE9-4817-95EB-08DBE47F9967}" presName="Name37" presStyleLbl="parChTrans1D3" presStyleIdx="3" presStyleCnt="5"/>
      <dgm:spPr/>
      <dgm:t>
        <a:bodyPr/>
        <a:lstStyle/>
        <a:p>
          <a:endParaRPr lang="ru-RU"/>
        </a:p>
      </dgm:t>
    </dgm:pt>
    <dgm:pt modelId="{C6AB3E0A-913D-4DB8-804D-90B0C16AF553}" type="pres">
      <dgm:prSet presAssocID="{0F8875BB-1B37-4EAB-A31A-F57A526C0B39}" presName="hierRoot2" presStyleCnt="0">
        <dgm:presLayoutVars>
          <dgm:hierBranch val="init"/>
        </dgm:presLayoutVars>
      </dgm:prSet>
      <dgm:spPr/>
    </dgm:pt>
    <dgm:pt modelId="{F38F6F56-D158-4B50-81D2-3B5FAF9A6CB5}" type="pres">
      <dgm:prSet presAssocID="{0F8875BB-1B37-4EAB-A31A-F57A526C0B39}" presName="rootComposite" presStyleCnt="0"/>
      <dgm:spPr/>
    </dgm:pt>
    <dgm:pt modelId="{40E4FCC1-E394-4D8D-B745-38D38DBAC0E4}" type="pres">
      <dgm:prSet presAssocID="{0F8875BB-1B37-4EAB-A31A-F57A526C0B39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ACDE26-202C-4175-AD05-4A1E55A6D3F4}" type="pres">
      <dgm:prSet presAssocID="{0F8875BB-1B37-4EAB-A31A-F57A526C0B39}" presName="rootConnector" presStyleLbl="node3" presStyleIdx="3" presStyleCnt="5"/>
      <dgm:spPr/>
      <dgm:t>
        <a:bodyPr/>
        <a:lstStyle/>
        <a:p>
          <a:endParaRPr lang="ru-RU"/>
        </a:p>
      </dgm:t>
    </dgm:pt>
    <dgm:pt modelId="{E90A0C50-AFE1-4CE6-9EF7-860D0FED34C5}" type="pres">
      <dgm:prSet presAssocID="{0F8875BB-1B37-4EAB-A31A-F57A526C0B39}" presName="hierChild4" presStyleCnt="0"/>
      <dgm:spPr/>
    </dgm:pt>
    <dgm:pt modelId="{88595342-DB52-42D8-862F-FAB5CFA841A4}" type="pres">
      <dgm:prSet presAssocID="{0F8875BB-1B37-4EAB-A31A-F57A526C0B39}" presName="hierChild5" presStyleCnt="0"/>
      <dgm:spPr/>
    </dgm:pt>
    <dgm:pt modelId="{D0E17DCD-A8F3-4378-978B-F5042A1A5C99}" type="pres">
      <dgm:prSet presAssocID="{A4A22CF2-C2A4-4FAA-8AD9-421F7E08CDF5}" presName="Name37" presStyleLbl="parChTrans1D3" presStyleIdx="4" presStyleCnt="5"/>
      <dgm:spPr/>
      <dgm:t>
        <a:bodyPr/>
        <a:lstStyle/>
        <a:p>
          <a:endParaRPr lang="ru-RU"/>
        </a:p>
      </dgm:t>
    </dgm:pt>
    <dgm:pt modelId="{178EE6EB-6C49-4AA8-9470-1EE1452268DA}" type="pres">
      <dgm:prSet presAssocID="{492A4F27-2B4F-4986-BA52-9ED36918895F}" presName="hierRoot2" presStyleCnt="0">
        <dgm:presLayoutVars>
          <dgm:hierBranch val="init"/>
        </dgm:presLayoutVars>
      </dgm:prSet>
      <dgm:spPr/>
    </dgm:pt>
    <dgm:pt modelId="{8F158ED8-D089-4C55-9D60-5670BDFEC275}" type="pres">
      <dgm:prSet presAssocID="{492A4F27-2B4F-4986-BA52-9ED36918895F}" presName="rootComposite" presStyleCnt="0"/>
      <dgm:spPr/>
    </dgm:pt>
    <dgm:pt modelId="{DE14E0C0-75CC-45A4-BD79-10F1F8B87ACD}" type="pres">
      <dgm:prSet presAssocID="{492A4F27-2B4F-4986-BA52-9ED36918895F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7C77F8-DEF2-4C35-A460-12A35930524B}" type="pres">
      <dgm:prSet presAssocID="{492A4F27-2B4F-4986-BA52-9ED36918895F}" presName="rootConnector" presStyleLbl="node3" presStyleIdx="4" presStyleCnt="5"/>
      <dgm:spPr/>
      <dgm:t>
        <a:bodyPr/>
        <a:lstStyle/>
        <a:p>
          <a:endParaRPr lang="ru-RU"/>
        </a:p>
      </dgm:t>
    </dgm:pt>
    <dgm:pt modelId="{49BED25F-510F-47F1-B299-08ACE5074190}" type="pres">
      <dgm:prSet presAssocID="{492A4F27-2B4F-4986-BA52-9ED36918895F}" presName="hierChild4" presStyleCnt="0"/>
      <dgm:spPr/>
    </dgm:pt>
    <dgm:pt modelId="{F9B1210E-F1DB-4289-86AC-CF996EE73224}" type="pres">
      <dgm:prSet presAssocID="{492A4F27-2B4F-4986-BA52-9ED36918895F}" presName="hierChild5" presStyleCnt="0"/>
      <dgm:spPr/>
    </dgm:pt>
    <dgm:pt modelId="{41E4998B-0011-4962-B859-17D12156CA66}" type="pres">
      <dgm:prSet presAssocID="{E0B2C7B2-F01D-4470-B84B-526ADEA00B67}" presName="hierChild5" presStyleCnt="0"/>
      <dgm:spPr/>
    </dgm:pt>
    <dgm:pt modelId="{8BDC05ED-D017-4BB8-BBE0-03FD3EA74CA0}" type="pres">
      <dgm:prSet presAssocID="{58499BEF-05EF-4AAA-B61E-79FEBA22ADD1}" presName="hierChild3" presStyleCnt="0"/>
      <dgm:spPr/>
    </dgm:pt>
  </dgm:ptLst>
  <dgm:cxnLst>
    <dgm:cxn modelId="{C79D39CF-AF1A-4F3C-9956-4AEF1D65EC68}" type="presOf" srcId="{E342CCD4-8FE9-4817-95EB-08DBE47F9967}" destId="{3BD5A88B-EE71-4F22-8A7E-E650AE0DA077}" srcOrd="0" destOrd="0" presId="urn:microsoft.com/office/officeart/2005/8/layout/orgChart1"/>
    <dgm:cxn modelId="{4617A1AD-74FA-4D45-B748-20104E3B193B}" type="presOf" srcId="{12FF939B-C3C4-478E-A576-EE39D7A620C6}" destId="{CA7F4351-8ED8-4FA8-AB34-8D9B0B635E6B}" srcOrd="0" destOrd="0" presId="urn:microsoft.com/office/officeart/2005/8/layout/orgChart1"/>
    <dgm:cxn modelId="{EFF4AA50-DCA4-4C90-ABAE-DCE5586304AD}" srcId="{8B2AB78B-A59B-45AE-A859-603F192CF676}" destId="{9B2438AE-A5C9-4B6B-86BD-C9043A07B20F}" srcOrd="0" destOrd="0" parTransId="{0B34D0CC-92C7-45B9-8D99-10DBCAB6171A}" sibTransId="{1697B89C-358C-4DDD-A8D7-7FFB6C339DBA}"/>
    <dgm:cxn modelId="{66CE428C-57C3-46F1-875A-64AE61340257}" type="presOf" srcId="{4B05FD7A-62B7-44A1-964C-6BA4BB0A38A4}" destId="{61D4BE57-8877-4842-A44A-DFDED187A372}" srcOrd="0" destOrd="0" presId="urn:microsoft.com/office/officeart/2005/8/layout/orgChart1"/>
    <dgm:cxn modelId="{2E3AE859-2C54-4FA6-85E1-EFB63BF48735}" type="presOf" srcId="{0FAB999F-4EAF-45F5-B119-8DF06AA0F3CA}" destId="{C3BFED1C-4777-4B39-A28C-597EF1CC0FD2}" srcOrd="1" destOrd="0" presId="urn:microsoft.com/office/officeart/2005/8/layout/orgChart1"/>
    <dgm:cxn modelId="{ADCD99AE-1237-4710-8281-EE72FCC1A27B}" srcId="{E0B2C7B2-F01D-4470-B84B-526ADEA00B67}" destId="{0FAB999F-4EAF-45F5-B119-8DF06AA0F3CA}" srcOrd="0" destOrd="0" parTransId="{5AF3AE51-C1DB-4338-BFF1-F42A92DB38DA}" sibTransId="{1E08C5C6-620D-45E8-9590-F5103111E081}"/>
    <dgm:cxn modelId="{EE560DA0-DD8B-4734-986A-F39ED08CC681}" type="presOf" srcId="{6983B9AF-2235-4A6F-9BBB-82E75574199B}" destId="{3A55F055-4C0B-4655-B409-6D63EA4FEC20}" srcOrd="0" destOrd="0" presId="urn:microsoft.com/office/officeart/2005/8/layout/orgChart1"/>
    <dgm:cxn modelId="{9943E1FE-115B-4776-9992-909F4BB40712}" srcId="{E0B2C7B2-F01D-4470-B84B-526ADEA00B67}" destId="{0F8875BB-1B37-4EAB-A31A-F57A526C0B39}" srcOrd="1" destOrd="0" parTransId="{E342CCD4-8FE9-4817-95EB-08DBE47F9967}" sibTransId="{55AE7629-31A6-453E-BF4A-820E2F452B17}"/>
    <dgm:cxn modelId="{67C78B2E-1E1A-4AF9-B667-3AC73A04FD8B}" type="presOf" srcId="{9B2438AE-A5C9-4B6B-86BD-C9043A07B20F}" destId="{5DECF526-D8F0-4D81-8A44-0749F5DB2308}" srcOrd="1" destOrd="0" presId="urn:microsoft.com/office/officeart/2005/8/layout/orgChart1"/>
    <dgm:cxn modelId="{63FA401A-F826-4000-B439-A62280156CC9}" type="presOf" srcId="{492A4F27-2B4F-4986-BA52-9ED36918895F}" destId="{DE14E0C0-75CC-45A4-BD79-10F1F8B87ACD}" srcOrd="0" destOrd="0" presId="urn:microsoft.com/office/officeart/2005/8/layout/orgChart1"/>
    <dgm:cxn modelId="{71604213-B571-4BDA-AC9C-CFA591141D52}" type="presOf" srcId="{6298309F-6EC0-4089-8701-B64DBFB2DF0B}" destId="{13726268-6C78-4A4A-9372-A0DB80DB2561}" srcOrd="0" destOrd="0" presId="urn:microsoft.com/office/officeart/2005/8/layout/orgChart1"/>
    <dgm:cxn modelId="{05C5F085-C04C-4DBA-9F83-2BEF6926238B}" srcId="{6298309F-6EC0-4089-8701-B64DBFB2DF0B}" destId="{58499BEF-05EF-4AAA-B61E-79FEBA22ADD1}" srcOrd="0" destOrd="0" parTransId="{0DA4BEDD-BD62-4B34-A2E0-12632F75B5C0}" sibTransId="{57AC453B-F2A2-467D-AA33-E14CC04389D6}"/>
    <dgm:cxn modelId="{AAEDC688-FF3F-4C3C-A6EF-EBD61D38C3AB}" type="presOf" srcId="{26560410-0AE3-4CDE-96EE-ACD65B90056C}" destId="{D050C95C-69DF-464F-95E4-51E3B2436E00}" srcOrd="0" destOrd="0" presId="urn:microsoft.com/office/officeart/2005/8/layout/orgChart1"/>
    <dgm:cxn modelId="{D18A6229-BCA0-460C-9821-62B415197447}" type="presOf" srcId="{58499BEF-05EF-4AAA-B61E-79FEBA22ADD1}" destId="{84C8607B-ECA9-4D7F-B4B3-3E19510E5256}" srcOrd="0" destOrd="0" presId="urn:microsoft.com/office/officeart/2005/8/layout/orgChart1"/>
    <dgm:cxn modelId="{8926951A-413A-4761-B270-DAAC441CF7CC}" type="presOf" srcId="{5AF3AE51-C1DB-4338-BFF1-F42A92DB38DA}" destId="{399E6343-D3A2-4F17-B216-9FAD33889D48}" srcOrd="0" destOrd="0" presId="urn:microsoft.com/office/officeart/2005/8/layout/orgChart1"/>
    <dgm:cxn modelId="{B3DC5EDA-34DF-4E69-99BF-E3E593C7494E}" type="presOf" srcId="{8B2AB78B-A59B-45AE-A859-603F192CF676}" destId="{CC128F3C-1722-4FBD-AE91-F85972EA884D}" srcOrd="0" destOrd="0" presId="urn:microsoft.com/office/officeart/2005/8/layout/orgChart1"/>
    <dgm:cxn modelId="{E99C0D54-013C-4E02-A41B-8285AE51AC95}" type="presOf" srcId="{8B2AB78B-A59B-45AE-A859-603F192CF676}" destId="{F6DC4587-1C60-4820-B337-EECDA41D3BF0}" srcOrd="1" destOrd="0" presId="urn:microsoft.com/office/officeart/2005/8/layout/orgChart1"/>
    <dgm:cxn modelId="{579B2F2F-A689-4AF8-99E6-0B2C8D4D674F}" type="presOf" srcId="{26560410-0AE3-4CDE-96EE-ACD65B90056C}" destId="{2A1B052A-A0F1-4C44-ABA2-405307FCB02E}" srcOrd="1" destOrd="0" presId="urn:microsoft.com/office/officeart/2005/8/layout/orgChart1"/>
    <dgm:cxn modelId="{996BCDA3-3506-4D1C-A8FA-BB1FBEE450B8}" type="presOf" srcId="{0FAB999F-4EAF-45F5-B119-8DF06AA0F3CA}" destId="{737A1157-C334-4919-98D7-868CCABA04CC}" srcOrd="0" destOrd="0" presId="urn:microsoft.com/office/officeart/2005/8/layout/orgChart1"/>
    <dgm:cxn modelId="{09180396-8B27-4F92-9ACF-C7DF55B5FF82}" type="presOf" srcId="{CFC7A746-376B-4635-A3B4-344CBCBDBEAB}" destId="{500A2A16-BD52-4631-B629-642B224CE5A4}" srcOrd="0" destOrd="0" presId="urn:microsoft.com/office/officeart/2005/8/layout/orgChart1"/>
    <dgm:cxn modelId="{4E7227B9-97F1-4575-8852-6E241D8F1FF8}" type="presOf" srcId="{E0B2C7B2-F01D-4470-B84B-526ADEA00B67}" destId="{E10DDA7A-2A65-4E69-B464-CBE77E98AC3D}" srcOrd="1" destOrd="0" presId="urn:microsoft.com/office/officeart/2005/8/layout/orgChart1"/>
    <dgm:cxn modelId="{3457559E-8A51-4869-8435-E2C4AFD15CD5}" type="presOf" srcId="{A4A22CF2-C2A4-4FAA-8AD9-421F7E08CDF5}" destId="{D0E17DCD-A8F3-4378-978B-F5042A1A5C99}" srcOrd="0" destOrd="0" presId="urn:microsoft.com/office/officeart/2005/8/layout/orgChart1"/>
    <dgm:cxn modelId="{AFCD1861-44D3-4059-A1FE-8D43DB2A1563}" type="presOf" srcId="{9B2438AE-A5C9-4B6B-86BD-C9043A07B20F}" destId="{B853AB49-F7A6-49C6-9CC4-1D23655D42C0}" srcOrd="0" destOrd="0" presId="urn:microsoft.com/office/officeart/2005/8/layout/orgChart1"/>
    <dgm:cxn modelId="{42E36955-0605-410C-A5A0-F5C0F12E6711}" srcId="{58499BEF-05EF-4AAA-B61E-79FEBA22ADD1}" destId="{E0B2C7B2-F01D-4470-B84B-526ADEA00B67}" srcOrd="2" destOrd="0" parTransId="{CFC7A746-376B-4635-A3B4-344CBCBDBEAB}" sibTransId="{64F8785B-FD5E-4C55-8787-4D58EC2E61EB}"/>
    <dgm:cxn modelId="{D3D0F7F1-0252-443E-8100-D91EB43831F7}" type="presOf" srcId="{E0B2C7B2-F01D-4470-B84B-526ADEA00B67}" destId="{88EE2318-5F46-4AEC-804A-6193AE0EB6AA}" srcOrd="0" destOrd="0" presId="urn:microsoft.com/office/officeart/2005/8/layout/orgChart1"/>
    <dgm:cxn modelId="{E421566F-6003-43A8-933A-734124AD6396}" srcId="{58499BEF-05EF-4AAA-B61E-79FEBA22ADD1}" destId="{26560410-0AE3-4CDE-96EE-ACD65B90056C}" srcOrd="0" destOrd="0" parTransId="{837F0549-8126-4971-90AB-AB290EDABDD7}" sibTransId="{BA46D5E2-04D8-4EB8-B95D-2B8FF56D1DA5}"/>
    <dgm:cxn modelId="{5B730897-94DA-4DC0-B89A-0A4E4B53AE97}" type="presOf" srcId="{0F8875BB-1B37-4EAB-A31A-F57A526C0B39}" destId="{85ACDE26-202C-4175-AD05-4A1E55A6D3F4}" srcOrd="1" destOrd="0" presId="urn:microsoft.com/office/officeart/2005/8/layout/orgChart1"/>
    <dgm:cxn modelId="{C8AC628D-215A-459A-9EBB-27CB9E1039BA}" type="presOf" srcId="{492A4F27-2B4F-4986-BA52-9ED36918895F}" destId="{297C77F8-DEF2-4C35-A460-12A35930524B}" srcOrd="1" destOrd="0" presId="urn:microsoft.com/office/officeart/2005/8/layout/orgChart1"/>
    <dgm:cxn modelId="{B892CA28-27B2-41B0-9024-E3D41AB952E7}" type="presOf" srcId="{58499BEF-05EF-4AAA-B61E-79FEBA22ADD1}" destId="{C461398C-2B15-4A62-AB1C-E5D40F01C7CD}" srcOrd="1" destOrd="0" presId="urn:microsoft.com/office/officeart/2005/8/layout/orgChart1"/>
    <dgm:cxn modelId="{566251F7-FB59-47B0-983B-895B26D8A92B}" srcId="{26560410-0AE3-4CDE-96EE-ACD65B90056C}" destId="{6983B9AF-2235-4A6F-9BBB-82E75574199B}" srcOrd="0" destOrd="0" parTransId="{4B05FD7A-62B7-44A1-964C-6BA4BB0A38A4}" sibTransId="{1A02CCFB-E7BA-4710-BC1C-D389A2DA5A50}"/>
    <dgm:cxn modelId="{9D6BF650-9D6E-4CEE-B6E5-C2DF341B9D96}" type="presOf" srcId="{6983B9AF-2235-4A6F-9BBB-82E75574199B}" destId="{424FD1EF-9417-4A12-A081-E4647D76FB61}" srcOrd="1" destOrd="0" presId="urn:microsoft.com/office/officeart/2005/8/layout/orgChart1"/>
    <dgm:cxn modelId="{EBF2D406-0DD7-4BEC-8492-9C0342D30A70}" type="presOf" srcId="{837F0549-8126-4971-90AB-AB290EDABDD7}" destId="{F4E33B10-86E8-40B9-A95C-FB9ABE928D35}" srcOrd="0" destOrd="0" presId="urn:microsoft.com/office/officeart/2005/8/layout/orgChart1"/>
    <dgm:cxn modelId="{1180A913-8B8F-49EB-B68E-5FF40CAB02DE}" srcId="{58499BEF-05EF-4AAA-B61E-79FEBA22ADD1}" destId="{8B2AB78B-A59B-45AE-A859-603F192CF676}" srcOrd="1" destOrd="0" parTransId="{12FF939B-C3C4-478E-A576-EE39D7A620C6}" sibTransId="{9B96231B-6A24-48A5-A387-CD7B98EA7010}"/>
    <dgm:cxn modelId="{5EB5E065-279E-4634-86A2-E3A072893519}" type="presOf" srcId="{0B34D0CC-92C7-45B9-8D99-10DBCAB6171A}" destId="{9AF1219D-9118-4573-B9EB-8E38CD7F5DA0}" srcOrd="0" destOrd="0" presId="urn:microsoft.com/office/officeart/2005/8/layout/orgChart1"/>
    <dgm:cxn modelId="{F8BAAD5E-8A9C-4695-9B33-3EAA90C42B49}" type="presOf" srcId="{0F8875BB-1B37-4EAB-A31A-F57A526C0B39}" destId="{40E4FCC1-E394-4D8D-B745-38D38DBAC0E4}" srcOrd="0" destOrd="0" presId="urn:microsoft.com/office/officeart/2005/8/layout/orgChart1"/>
    <dgm:cxn modelId="{FD9B1B5C-1640-4D6B-886A-BC61D07CD03D}" srcId="{E0B2C7B2-F01D-4470-B84B-526ADEA00B67}" destId="{492A4F27-2B4F-4986-BA52-9ED36918895F}" srcOrd="2" destOrd="0" parTransId="{A4A22CF2-C2A4-4FAA-8AD9-421F7E08CDF5}" sibTransId="{3450711F-8A8B-4F88-A963-A1961033DEDA}"/>
    <dgm:cxn modelId="{B6443C17-3A66-41B8-B086-C755FA511434}" type="presParOf" srcId="{13726268-6C78-4A4A-9372-A0DB80DB2561}" destId="{4913DD68-6E3D-45A5-A54A-21CC96525C3C}" srcOrd="0" destOrd="0" presId="urn:microsoft.com/office/officeart/2005/8/layout/orgChart1"/>
    <dgm:cxn modelId="{742FC73C-D1E3-440D-B699-690224EEC19A}" type="presParOf" srcId="{4913DD68-6E3D-45A5-A54A-21CC96525C3C}" destId="{20B5B121-9644-45BE-9ED1-33FC1A39FE3B}" srcOrd="0" destOrd="0" presId="urn:microsoft.com/office/officeart/2005/8/layout/orgChart1"/>
    <dgm:cxn modelId="{7F713E92-B9DC-4EBA-8509-D753120808B6}" type="presParOf" srcId="{20B5B121-9644-45BE-9ED1-33FC1A39FE3B}" destId="{84C8607B-ECA9-4D7F-B4B3-3E19510E5256}" srcOrd="0" destOrd="0" presId="urn:microsoft.com/office/officeart/2005/8/layout/orgChart1"/>
    <dgm:cxn modelId="{EC636A3D-7079-4B58-8FDE-8796B78C755D}" type="presParOf" srcId="{20B5B121-9644-45BE-9ED1-33FC1A39FE3B}" destId="{C461398C-2B15-4A62-AB1C-E5D40F01C7CD}" srcOrd="1" destOrd="0" presId="urn:microsoft.com/office/officeart/2005/8/layout/orgChart1"/>
    <dgm:cxn modelId="{DE283AB8-1AD1-4252-89F5-7ED6D9A23763}" type="presParOf" srcId="{4913DD68-6E3D-45A5-A54A-21CC96525C3C}" destId="{345A49FA-134F-4EBA-9EFF-308BFA6E4616}" srcOrd="1" destOrd="0" presId="urn:microsoft.com/office/officeart/2005/8/layout/orgChart1"/>
    <dgm:cxn modelId="{8E39C153-3CF0-4F99-8E72-727076A8CB7E}" type="presParOf" srcId="{345A49FA-134F-4EBA-9EFF-308BFA6E4616}" destId="{F4E33B10-86E8-40B9-A95C-FB9ABE928D35}" srcOrd="0" destOrd="0" presId="urn:microsoft.com/office/officeart/2005/8/layout/orgChart1"/>
    <dgm:cxn modelId="{0C0069C2-E262-4A1B-B4CB-2A082445C6DC}" type="presParOf" srcId="{345A49FA-134F-4EBA-9EFF-308BFA6E4616}" destId="{431A0EAA-794E-469F-8E25-6582BCCEC650}" srcOrd="1" destOrd="0" presId="urn:microsoft.com/office/officeart/2005/8/layout/orgChart1"/>
    <dgm:cxn modelId="{59F61C5E-3506-4F0D-8C1C-4CF9F9C3322C}" type="presParOf" srcId="{431A0EAA-794E-469F-8E25-6582BCCEC650}" destId="{B64BB4CF-E8E6-4DC8-973B-5DFFEBF23390}" srcOrd="0" destOrd="0" presId="urn:microsoft.com/office/officeart/2005/8/layout/orgChart1"/>
    <dgm:cxn modelId="{BC8B84A0-2615-4352-A272-0291B30F35B5}" type="presParOf" srcId="{B64BB4CF-E8E6-4DC8-973B-5DFFEBF23390}" destId="{D050C95C-69DF-464F-95E4-51E3B2436E00}" srcOrd="0" destOrd="0" presId="urn:microsoft.com/office/officeart/2005/8/layout/orgChart1"/>
    <dgm:cxn modelId="{FAA706B6-E2CC-411D-B398-C9D49B29543E}" type="presParOf" srcId="{B64BB4CF-E8E6-4DC8-973B-5DFFEBF23390}" destId="{2A1B052A-A0F1-4C44-ABA2-405307FCB02E}" srcOrd="1" destOrd="0" presId="urn:microsoft.com/office/officeart/2005/8/layout/orgChart1"/>
    <dgm:cxn modelId="{6F05A15E-B81D-46D9-AB60-1D0CF1475580}" type="presParOf" srcId="{431A0EAA-794E-469F-8E25-6582BCCEC650}" destId="{F5A85277-DE6A-4C9C-A2CE-162AD07F956D}" srcOrd="1" destOrd="0" presId="urn:microsoft.com/office/officeart/2005/8/layout/orgChart1"/>
    <dgm:cxn modelId="{0A7785E0-2B88-4B56-915E-5F8278D812C1}" type="presParOf" srcId="{F5A85277-DE6A-4C9C-A2CE-162AD07F956D}" destId="{61D4BE57-8877-4842-A44A-DFDED187A372}" srcOrd="0" destOrd="0" presId="urn:microsoft.com/office/officeart/2005/8/layout/orgChart1"/>
    <dgm:cxn modelId="{D2801716-140B-42A4-9626-7081440A5EC7}" type="presParOf" srcId="{F5A85277-DE6A-4C9C-A2CE-162AD07F956D}" destId="{1A5352D8-49E1-44CB-9FBC-BB575D64495A}" srcOrd="1" destOrd="0" presId="urn:microsoft.com/office/officeart/2005/8/layout/orgChart1"/>
    <dgm:cxn modelId="{35D61A2F-ADF7-48E0-8805-8D8459FAADBC}" type="presParOf" srcId="{1A5352D8-49E1-44CB-9FBC-BB575D64495A}" destId="{5A0185C9-E111-4EC0-8B4A-665F10A8BD84}" srcOrd="0" destOrd="0" presId="urn:microsoft.com/office/officeart/2005/8/layout/orgChart1"/>
    <dgm:cxn modelId="{91EEA9B9-6C7F-4979-971E-E47111DE0926}" type="presParOf" srcId="{5A0185C9-E111-4EC0-8B4A-665F10A8BD84}" destId="{3A55F055-4C0B-4655-B409-6D63EA4FEC20}" srcOrd="0" destOrd="0" presId="urn:microsoft.com/office/officeart/2005/8/layout/orgChart1"/>
    <dgm:cxn modelId="{D7C775FE-2832-452B-AA83-A47D4FB23BE6}" type="presParOf" srcId="{5A0185C9-E111-4EC0-8B4A-665F10A8BD84}" destId="{424FD1EF-9417-4A12-A081-E4647D76FB61}" srcOrd="1" destOrd="0" presId="urn:microsoft.com/office/officeart/2005/8/layout/orgChart1"/>
    <dgm:cxn modelId="{F9DEB7D6-0E58-44D4-9A5B-07DC56E159FD}" type="presParOf" srcId="{1A5352D8-49E1-44CB-9FBC-BB575D64495A}" destId="{118625E3-F52B-4A54-A44D-C6FECEDF923C}" srcOrd="1" destOrd="0" presId="urn:microsoft.com/office/officeart/2005/8/layout/orgChart1"/>
    <dgm:cxn modelId="{58CE4BF9-F0E9-4EA2-8639-1F5099D205D1}" type="presParOf" srcId="{1A5352D8-49E1-44CB-9FBC-BB575D64495A}" destId="{69F89DD9-CADE-4066-A928-83AAB5638BDD}" srcOrd="2" destOrd="0" presId="urn:microsoft.com/office/officeart/2005/8/layout/orgChart1"/>
    <dgm:cxn modelId="{BFBA5CB8-1C36-4451-B03A-9A80213443D5}" type="presParOf" srcId="{431A0EAA-794E-469F-8E25-6582BCCEC650}" destId="{8ABAA6F7-09B9-49EE-ADE9-C5654076B1A4}" srcOrd="2" destOrd="0" presId="urn:microsoft.com/office/officeart/2005/8/layout/orgChart1"/>
    <dgm:cxn modelId="{26F9A74B-C16D-4791-A408-78514351102D}" type="presParOf" srcId="{345A49FA-134F-4EBA-9EFF-308BFA6E4616}" destId="{CA7F4351-8ED8-4FA8-AB34-8D9B0B635E6B}" srcOrd="2" destOrd="0" presId="urn:microsoft.com/office/officeart/2005/8/layout/orgChart1"/>
    <dgm:cxn modelId="{D001932C-B0A6-4F0D-ABB3-872CE29DFC3E}" type="presParOf" srcId="{345A49FA-134F-4EBA-9EFF-308BFA6E4616}" destId="{A78BC02F-14E5-406B-AC4E-3E927AEAD882}" srcOrd="3" destOrd="0" presId="urn:microsoft.com/office/officeart/2005/8/layout/orgChart1"/>
    <dgm:cxn modelId="{24DDEA70-731C-46DF-98CB-AAA8B677EDF4}" type="presParOf" srcId="{A78BC02F-14E5-406B-AC4E-3E927AEAD882}" destId="{3986DBD1-2652-482C-8F0C-44D21F01CEDC}" srcOrd="0" destOrd="0" presId="urn:microsoft.com/office/officeart/2005/8/layout/orgChart1"/>
    <dgm:cxn modelId="{4A9B7D7C-DDEB-43D4-99C4-FE57B4522179}" type="presParOf" srcId="{3986DBD1-2652-482C-8F0C-44D21F01CEDC}" destId="{CC128F3C-1722-4FBD-AE91-F85972EA884D}" srcOrd="0" destOrd="0" presId="urn:microsoft.com/office/officeart/2005/8/layout/orgChart1"/>
    <dgm:cxn modelId="{87611B91-BBE2-4FE1-9C15-6896A1D4C29F}" type="presParOf" srcId="{3986DBD1-2652-482C-8F0C-44D21F01CEDC}" destId="{F6DC4587-1C60-4820-B337-EECDA41D3BF0}" srcOrd="1" destOrd="0" presId="urn:microsoft.com/office/officeart/2005/8/layout/orgChart1"/>
    <dgm:cxn modelId="{7E3323A4-23FA-49E1-A05E-3DD1F507E608}" type="presParOf" srcId="{A78BC02F-14E5-406B-AC4E-3E927AEAD882}" destId="{12C2AC21-BED3-4CE8-89BD-64973093F7FD}" srcOrd="1" destOrd="0" presId="urn:microsoft.com/office/officeart/2005/8/layout/orgChart1"/>
    <dgm:cxn modelId="{6B45B68C-871B-42BF-AC47-D03A22D7B556}" type="presParOf" srcId="{12C2AC21-BED3-4CE8-89BD-64973093F7FD}" destId="{9AF1219D-9118-4573-B9EB-8E38CD7F5DA0}" srcOrd="0" destOrd="0" presId="urn:microsoft.com/office/officeart/2005/8/layout/orgChart1"/>
    <dgm:cxn modelId="{E5894E61-50AC-469C-AEF1-86A300FC1A09}" type="presParOf" srcId="{12C2AC21-BED3-4CE8-89BD-64973093F7FD}" destId="{D0CB765D-27BB-40B4-849B-73FF5AF9FCAC}" srcOrd="1" destOrd="0" presId="urn:microsoft.com/office/officeart/2005/8/layout/orgChart1"/>
    <dgm:cxn modelId="{089D88C4-E59A-4DC5-9596-E667E9891DB3}" type="presParOf" srcId="{D0CB765D-27BB-40B4-849B-73FF5AF9FCAC}" destId="{B7D11C26-03E5-4492-ABC1-D882C908058A}" srcOrd="0" destOrd="0" presId="urn:microsoft.com/office/officeart/2005/8/layout/orgChart1"/>
    <dgm:cxn modelId="{E2A9216E-4DC6-49C3-8A6F-55E880F6969B}" type="presParOf" srcId="{B7D11C26-03E5-4492-ABC1-D882C908058A}" destId="{B853AB49-F7A6-49C6-9CC4-1D23655D42C0}" srcOrd="0" destOrd="0" presId="urn:microsoft.com/office/officeart/2005/8/layout/orgChart1"/>
    <dgm:cxn modelId="{3C8BD678-04D2-4C89-BF91-F522EE82E467}" type="presParOf" srcId="{B7D11C26-03E5-4492-ABC1-D882C908058A}" destId="{5DECF526-D8F0-4D81-8A44-0749F5DB2308}" srcOrd="1" destOrd="0" presId="urn:microsoft.com/office/officeart/2005/8/layout/orgChart1"/>
    <dgm:cxn modelId="{8221CA72-B2A3-45BA-A8F9-2F85BCA0ADD2}" type="presParOf" srcId="{D0CB765D-27BB-40B4-849B-73FF5AF9FCAC}" destId="{81D34019-D7F7-4511-9A5D-60B0378CB9A2}" srcOrd="1" destOrd="0" presId="urn:microsoft.com/office/officeart/2005/8/layout/orgChart1"/>
    <dgm:cxn modelId="{F785C901-F311-4489-99A1-4BD07293A27C}" type="presParOf" srcId="{D0CB765D-27BB-40B4-849B-73FF5AF9FCAC}" destId="{115FDD54-DCDB-4BAF-A7AE-FA8F85D727B4}" srcOrd="2" destOrd="0" presId="urn:microsoft.com/office/officeart/2005/8/layout/orgChart1"/>
    <dgm:cxn modelId="{53DF8ED7-68D6-46B6-B20E-317DF938EE15}" type="presParOf" srcId="{A78BC02F-14E5-406B-AC4E-3E927AEAD882}" destId="{030D752A-62F9-454E-89E7-3F91A4B588E6}" srcOrd="2" destOrd="0" presId="urn:microsoft.com/office/officeart/2005/8/layout/orgChart1"/>
    <dgm:cxn modelId="{CE8EA998-93C7-4147-B320-E4297F54BD3D}" type="presParOf" srcId="{345A49FA-134F-4EBA-9EFF-308BFA6E4616}" destId="{500A2A16-BD52-4631-B629-642B224CE5A4}" srcOrd="4" destOrd="0" presId="urn:microsoft.com/office/officeart/2005/8/layout/orgChart1"/>
    <dgm:cxn modelId="{81233C3F-CEB2-4E50-AB9B-0FFBA49E6EB4}" type="presParOf" srcId="{345A49FA-134F-4EBA-9EFF-308BFA6E4616}" destId="{0239AF89-7B2E-4570-B415-AD8DC765B9AC}" srcOrd="5" destOrd="0" presId="urn:microsoft.com/office/officeart/2005/8/layout/orgChart1"/>
    <dgm:cxn modelId="{F7D813FE-C183-4E9F-9A0D-7BD934F060DF}" type="presParOf" srcId="{0239AF89-7B2E-4570-B415-AD8DC765B9AC}" destId="{CDC61F0B-AF4D-4B74-83EA-DE183F0C675A}" srcOrd="0" destOrd="0" presId="urn:microsoft.com/office/officeart/2005/8/layout/orgChart1"/>
    <dgm:cxn modelId="{D8220F87-D79C-44C1-B818-ED3799C88EB7}" type="presParOf" srcId="{CDC61F0B-AF4D-4B74-83EA-DE183F0C675A}" destId="{88EE2318-5F46-4AEC-804A-6193AE0EB6AA}" srcOrd="0" destOrd="0" presId="urn:microsoft.com/office/officeart/2005/8/layout/orgChart1"/>
    <dgm:cxn modelId="{22888045-349B-4A39-8509-B3D831974715}" type="presParOf" srcId="{CDC61F0B-AF4D-4B74-83EA-DE183F0C675A}" destId="{E10DDA7A-2A65-4E69-B464-CBE77E98AC3D}" srcOrd="1" destOrd="0" presId="urn:microsoft.com/office/officeart/2005/8/layout/orgChart1"/>
    <dgm:cxn modelId="{43FCBDD8-4602-4E16-9A3E-D75B671DE6AD}" type="presParOf" srcId="{0239AF89-7B2E-4570-B415-AD8DC765B9AC}" destId="{FB22FD72-73EB-4D41-AB72-C882CCD79912}" srcOrd="1" destOrd="0" presId="urn:microsoft.com/office/officeart/2005/8/layout/orgChart1"/>
    <dgm:cxn modelId="{71A3283B-AF53-4BDF-B706-10AC26F58D75}" type="presParOf" srcId="{FB22FD72-73EB-4D41-AB72-C882CCD79912}" destId="{399E6343-D3A2-4F17-B216-9FAD33889D48}" srcOrd="0" destOrd="0" presId="urn:microsoft.com/office/officeart/2005/8/layout/orgChart1"/>
    <dgm:cxn modelId="{38322A93-90F8-49BD-A9E2-5250885465F4}" type="presParOf" srcId="{FB22FD72-73EB-4D41-AB72-C882CCD79912}" destId="{75CE6E2D-F95D-4462-ABC6-A88AAEC18F67}" srcOrd="1" destOrd="0" presId="urn:microsoft.com/office/officeart/2005/8/layout/orgChart1"/>
    <dgm:cxn modelId="{AE6CE42B-9EA4-4C9C-A7C7-7F771F1698C7}" type="presParOf" srcId="{75CE6E2D-F95D-4462-ABC6-A88AAEC18F67}" destId="{C5CE21C8-A1DC-40CA-AB0B-1DE2F632B475}" srcOrd="0" destOrd="0" presId="urn:microsoft.com/office/officeart/2005/8/layout/orgChart1"/>
    <dgm:cxn modelId="{4E2073CB-0347-4C7C-83FF-A79EFC8A7EF2}" type="presParOf" srcId="{C5CE21C8-A1DC-40CA-AB0B-1DE2F632B475}" destId="{737A1157-C334-4919-98D7-868CCABA04CC}" srcOrd="0" destOrd="0" presId="urn:microsoft.com/office/officeart/2005/8/layout/orgChart1"/>
    <dgm:cxn modelId="{82433982-CF86-47FB-B1AB-C61E8726B782}" type="presParOf" srcId="{C5CE21C8-A1DC-40CA-AB0B-1DE2F632B475}" destId="{C3BFED1C-4777-4B39-A28C-597EF1CC0FD2}" srcOrd="1" destOrd="0" presId="urn:microsoft.com/office/officeart/2005/8/layout/orgChart1"/>
    <dgm:cxn modelId="{381A2358-A189-4382-B342-35DD4027B9EB}" type="presParOf" srcId="{75CE6E2D-F95D-4462-ABC6-A88AAEC18F67}" destId="{8680B7A5-6B35-42A1-B3C7-BFFD1889179E}" srcOrd="1" destOrd="0" presId="urn:microsoft.com/office/officeart/2005/8/layout/orgChart1"/>
    <dgm:cxn modelId="{08FE71F8-6DAE-481C-B9F5-76ADD340312E}" type="presParOf" srcId="{75CE6E2D-F95D-4462-ABC6-A88AAEC18F67}" destId="{AD9E245B-D141-4ED2-8286-E2E03D28E600}" srcOrd="2" destOrd="0" presId="urn:microsoft.com/office/officeart/2005/8/layout/orgChart1"/>
    <dgm:cxn modelId="{3CBB4123-7537-45E7-935D-5BA2C2EA2ED0}" type="presParOf" srcId="{FB22FD72-73EB-4D41-AB72-C882CCD79912}" destId="{3BD5A88B-EE71-4F22-8A7E-E650AE0DA077}" srcOrd="2" destOrd="0" presId="urn:microsoft.com/office/officeart/2005/8/layout/orgChart1"/>
    <dgm:cxn modelId="{E506846D-75E8-4819-822C-11361EE43EBE}" type="presParOf" srcId="{FB22FD72-73EB-4D41-AB72-C882CCD79912}" destId="{C6AB3E0A-913D-4DB8-804D-90B0C16AF553}" srcOrd="3" destOrd="0" presId="urn:microsoft.com/office/officeart/2005/8/layout/orgChart1"/>
    <dgm:cxn modelId="{70527FB6-7AAE-4836-BC1D-E4D1BF7128B8}" type="presParOf" srcId="{C6AB3E0A-913D-4DB8-804D-90B0C16AF553}" destId="{F38F6F56-D158-4B50-81D2-3B5FAF9A6CB5}" srcOrd="0" destOrd="0" presId="urn:microsoft.com/office/officeart/2005/8/layout/orgChart1"/>
    <dgm:cxn modelId="{CBF3A3E7-6DAA-4ACC-80D8-173B908ABDB6}" type="presParOf" srcId="{F38F6F56-D158-4B50-81D2-3B5FAF9A6CB5}" destId="{40E4FCC1-E394-4D8D-B745-38D38DBAC0E4}" srcOrd="0" destOrd="0" presId="urn:microsoft.com/office/officeart/2005/8/layout/orgChart1"/>
    <dgm:cxn modelId="{E4B2C630-4536-4EC4-AFCE-2EF46F43E631}" type="presParOf" srcId="{F38F6F56-D158-4B50-81D2-3B5FAF9A6CB5}" destId="{85ACDE26-202C-4175-AD05-4A1E55A6D3F4}" srcOrd="1" destOrd="0" presId="urn:microsoft.com/office/officeart/2005/8/layout/orgChart1"/>
    <dgm:cxn modelId="{F11491A6-E910-4620-A387-3382B9A54BFF}" type="presParOf" srcId="{C6AB3E0A-913D-4DB8-804D-90B0C16AF553}" destId="{E90A0C50-AFE1-4CE6-9EF7-860D0FED34C5}" srcOrd="1" destOrd="0" presId="urn:microsoft.com/office/officeart/2005/8/layout/orgChart1"/>
    <dgm:cxn modelId="{A5F1E59D-E8D7-4D63-8C17-B3266F7ED8FB}" type="presParOf" srcId="{C6AB3E0A-913D-4DB8-804D-90B0C16AF553}" destId="{88595342-DB52-42D8-862F-FAB5CFA841A4}" srcOrd="2" destOrd="0" presId="urn:microsoft.com/office/officeart/2005/8/layout/orgChart1"/>
    <dgm:cxn modelId="{EEA0DF6D-E99E-491C-928A-7558CD2DE20D}" type="presParOf" srcId="{FB22FD72-73EB-4D41-AB72-C882CCD79912}" destId="{D0E17DCD-A8F3-4378-978B-F5042A1A5C99}" srcOrd="4" destOrd="0" presId="urn:microsoft.com/office/officeart/2005/8/layout/orgChart1"/>
    <dgm:cxn modelId="{7C641485-C0C5-48ED-968A-1F1C405BC45B}" type="presParOf" srcId="{FB22FD72-73EB-4D41-AB72-C882CCD79912}" destId="{178EE6EB-6C49-4AA8-9470-1EE1452268DA}" srcOrd="5" destOrd="0" presId="urn:microsoft.com/office/officeart/2005/8/layout/orgChart1"/>
    <dgm:cxn modelId="{8CD59B02-1FAA-4424-A989-41D8518CDD20}" type="presParOf" srcId="{178EE6EB-6C49-4AA8-9470-1EE1452268DA}" destId="{8F158ED8-D089-4C55-9D60-5670BDFEC275}" srcOrd="0" destOrd="0" presId="urn:microsoft.com/office/officeart/2005/8/layout/orgChart1"/>
    <dgm:cxn modelId="{96838604-E512-4D4F-9238-15C01D7AB4F9}" type="presParOf" srcId="{8F158ED8-D089-4C55-9D60-5670BDFEC275}" destId="{DE14E0C0-75CC-45A4-BD79-10F1F8B87ACD}" srcOrd="0" destOrd="0" presId="urn:microsoft.com/office/officeart/2005/8/layout/orgChart1"/>
    <dgm:cxn modelId="{895B928D-EC4A-4EDF-8DEC-2B95476EF759}" type="presParOf" srcId="{8F158ED8-D089-4C55-9D60-5670BDFEC275}" destId="{297C77F8-DEF2-4C35-A460-12A35930524B}" srcOrd="1" destOrd="0" presId="urn:microsoft.com/office/officeart/2005/8/layout/orgChart1"/>
    <dgm:cxn modelId="{84510282-864D-4C3B-8886-39E247494D4E}" type="presParOf" srcId="{178EE6EB-6C49-4AA8-9470-1EE1452268DA}" destId="{49BED25F-510F-47F1-B299-08ACE5074190}" srcOrd="1" destOrd="0" presId="urn:microsoft.com/office/officeart/2005/8/layout/orgChart1"/>
    <dgm:cxn modelId="{22441743-DEDB-4365-9FB2-DA8681DF80CF}" type="presParOf" srcId="{178EE6EB-6C49-4AA8-9470-1EE1452268DA}" destId="{F9B1210E-F1DB-4289-86AC-CF996EE73224}" srcOrd="2" destOrd="0" presId="urn:microsoft.com/office/officeart/2005/8/layout/orgChart1"/>
    <dgm:cxn modelId="{6D154992-4367-4BB4-B3C9-D11C9E237341}" type="presParOf" srcId="{0239AF89-7B2E-4570-B415-AD8DC765B9AC}" destId="{41E4998B-0011-4962-B859-17D12156CA66}" srcOrd="2" destOrd="0" presId="urn:microsoft.com/office/officeart/2005/8/layout/orgChart1"/>
    <dgm:cxn modelId="{8F3C8683-5ADB-42F0-BB48-F033F3DA64CD}" type="presParOf" srcId="{4913DD68-6E3D-45A5-A54A-21CC96525C3C}" destId="{8BDC05ED-D017-4BB8-BBE0-03FD3EA74CA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E17DCD-A8F3-4378-978B-F5042A1A5C99}">
      <dsp:nvSpPr>
        <dsp:cNvPr id="0" name=""/>
        <dsp:cNvSpPr/>
      </dsp:nvSpPr>
      <dsp:spPr>
        <a:xfrm>
          <a:off x="5561185" y="2153518"/>
          <a:ext cx="390780" cy="3982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2717"/>
              </a:lnTo>
              <a:lnTo>
                <a:pt x="390780" y="3982717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5A88B-EE71-4F22-8A7E-E650AE0DA077}">
      <dsp:nvSpPr>
        <dsp:cNvPr id="0" name=""/>
        <dsp:cNvSpPr/>
      </dsp:nvSpPr>
      <dsp:spPr>
        <a:xfrm>
          <a:off x="5561185" y="2153518"/>
          <a:ext cx="390780" cy="2478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8605"/>
              </a:lnTo>
              <a:lnTo>
                <a:pt x="390780" y="2478605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E6343-D3A2-4F17-B216-9FAD33889D48}">
      <dsp:nvSpPr>
        <dsp:cNvPr id="0" name=""/>
        <dsp:cNvSpPr/>
      </dsp:nvSpPr>
      <dsp:spPr>
        <a:xfrm>
          <a:off x="5561185" y="2153518"/>
          <a:ext cx="390780" cy="974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4494"/>
              </a:lnTo>
              <a:lnTo>
                <a:pt x="390780" y="974494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A2A16-BD52-4631-B629-642B224CE5A4}">
      <dsp:nvSpPr>
        <dsp:cNvPr id="0" name=""/>
        <dsp:cNvSpPr/>
      </dsp:nvSpPr>
      <dsp:spPr>
        <a:xfrm>
          <a:off x="4039922" y="649406"/>
          <a:ext cx="2563344" cy="444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438"/>
              </a:lnTo>
              <a:lnTo>
                <a:pt x="2563344" y="222438"/>
              </a:lnTo>
              <a:lnTo>
                <a:pt x="2563344" y="444877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1219D-9118-4573-B9EB-8E38CD7F5DA0}">
      <dsp:nvSpPr>
        <dsp:cNvPr id="0" name=""/>
        <dsp:cNvSpPr/>
      </dsp:nvSpPr>
      <dsp:spPr>
        <a:xfrm>
          <a:off x="2949166" y="2153518"/>
          <a:ext cx="317769" cy="974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4494"/>
              </a:lnTo>
              <a:lnTo>
                <a:pt x="317769" y="974494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F4351-8ED8-4FA8-AB34-8D9B0B635E6B}">
      <dsp:nvSpPr>
        <dsp:cNvPr id="0" name=""/>
        <dsp:cNvSpPr/>
      </dsp:nvSpPr>
      <dsp:spPr>
        <a:xfrm>
          <a:off x="3796553" y="649406"/>
          <a:ext cx="243369" cy="444877"/>
        </a:xfrm>
        <a:custGeom>
          <a:avLst/>
          <a:gdLst/>
          <a:ahLst/>
          <a:cxnLst/>
          <a:rect l="0" t="0" r="0" b="0"/>
          <a:pathLst>
            <a:path>
              <a:moveTo>
                <a:pt x="243369" y="0"/>
              </a:moveTo>
              <a:lnTo>
                <a:pt x="243369" y="222438"/>
              </a:lnTo>
              <a:lnTo>
                <a:pt x="0" y="222438"/>
              </a:lnTo>
              <a:lnTo>
                <a:pt x="0" y="444877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4BE57-8877-4842-A44A-DFDED187A372}">
      <dsp:nvSpPr>
        <dsp:cNvPr id="0" name=""/>
        <dsp:cNvSpPr/>
      </dsp:nvSpPr>
      <dsp:spPr>
        <a:xfrm>
          <a:off x="385821" y="2153518"/>
          <a:ext cx="317769" cy="974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4494"/>
              </a:lnTo>
              <a:lnTo>
                <a:pt x="317769" y="974494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33B10-86E8-40B9-A95C-FB9ABE928D35}">
      <dsp:nvSpPr>
        <dsp:cNvPr id="0" name=""/>
        <dsp:cNvSpPr/>
      </dsp:nvSpPr>
      <dsp:spPr>
        <a:xfrm>
          <a:off x="1233208" y="649406"/>
          <a:ext cx="2806714" cy="444877"/>
        </a:xfrm>
        <a:custGeom>
          <a:avLst/>
          <a:gdLst/>
          <a:ahLst/>
          <a:cxnLst/>
          <a:rect l="0" t="0" r="0" b="0"/>
          <a:pathLst>
            <a:path>
              <a:moveTo>
                <a:pt x="2806714" y="0"/>
              </a:moveTo>
              <a:lnTo>
                <a:pt x="2806714" y="222438"/>
              </a:lnTo>
              <a:lnTo>
                <a:pt x="0" y="222438"/>
              </a:lnTo>
              <a:lnTo>
                <a:pt x="0" y="444877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607B-ECA9-4D7F-B4B3-3E19510E5256}">
      <dsp:nvSpPr>
        <dsp:cNvPr id="0" name=""/>
        <dsp:cNvSpPr/>
      </dsp:nvSpPr>
      <dsp:spPr>
        <a:xfrm>
          <a:off x="608398" y="3507"/>
          <a:ext cx="6863048" cy="6458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Механизмы иннервации органов дыхания</a:t>
          </a:r>
          <a:endParaRPr lang="ru-RU" sz="1800" kern="1200" dirty="0"/>
        </a:p>
      </dsp:txBody>
      <dsp:txXfrm>
        <a:off x="608398" y="3507"/>
        <a:ext cx="6863048" cy="645899"/>
      </dsp:txXfrm>
    </dsp:sp>
    <dsp:sp modelId="{D050C95C-69DF-464F-95E4-51E3B2436E00}">
      <dsp:nvSpPr>
        <dsp:cNvPr id="0" name=""/>
        <dsp:cNvSpPr/>
      </dsp:nvSpPr>
      <dsp:spPr>
        <a:xfrm>
          <a:off x="173975" y="1094284"/>
          <a:ext cx="2118466" cy="10592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холинергическая</a:t>
          </a:r>
          <a:endParaRPr lang="ru-RU" sz="1800" kern="1200" dirty="0"/>
        </a:p>
      </dsp:txBody>
      <dsp:txXfrm>
        <a:off x="173975" y="1094284"/>
        <a:ext cx="2118466" cy="1059233"/>
      </dsp:txXfrm>
    </dsp:sp>
    <dsp:sp modelId="{3A55F055-4C0B-4655-B409-6D63EA4FEC20}">
      <dsp:nvSpPr>
        <dsp:cNvPr id="0" name=""/>
        <dsp:cNvSpPr/>
      </dsp:nvSpPr>
      <dsp:spPr>
        <a:xfrm>
          <a:off x="703591" y="2598396"/>
          <a:ext cx="2118466" cy="10592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 подклассов </a:t>
          </a:r>
          <a:r>
            <a:rPr lang="ru-RU" sz="1800" kern="1200" dirty="0" err="1" smtClean="0"/>
            <a:t>мускариновых</a:t>
          </a:r>
          <a:r>
            <a:rPr lang="ru-RU" sz="1800" kern="1200" dirty="0" smtClean="0"/>
            <a:t> рецепторов</a:t>
          </a:r>
          <a:endParaRPr lang="ru-RU" sz="1800" kern="1200" dirty="0"/>
        </a:p>
      </dsp:txBody>
      <dsp:txXfrm>
        <a:off x="703591" y="2598396"/>
        <a:ext cx="2118466" cy="1059233"/>
      </dsp:txXfrm>
    </dsp:sp>
    <dsp:sp modelId="{CC128F3C-1722-4FBD-AE91-F85972EA884D}">
      <dsp:nvSpPr>
        <dsp:cNvPr id="0" name=""/>
        <dsp:cNvSpPr/>
      </dsp:nvSpPr>
      <dsp:spPr>
        <a:xfrm>
          <a:off x="2737319" y="1094284"/>
          <a:ext cx="2118466" cy="10592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адренергическая</a:t>
          </a:r>
          <a:endParaRPr lang="ru-RU" sz="1800" kern="1200" dirty="0"/>
        </a:p>
      </dsp:txBody>
      <dsp:txXfrm>
        <a:off x="2737319" y="1094284"/>
        <a:ext cx="2118466" cy="1059233"/>
      </dsp:txXfrm>
    </dsp:sp>
    <dsp:sp modelId="{B853AB49-F7A6-49C6-9CC4-1D23655D42C0}">
      <dsp:nvSpPr>
        <dsp:cNvPr id="0" name=""/>
        <dsp:cNvSpPr/>
      </dsp:nvSpPr>
      <dsp:spPr>
        <a:xfrm>
          <a:off x="3266936" y="2598396"/>
          <a:ext cx="2118466" cy="10592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Альфа и бета рецепторы</a:t>
          </a:r>
          <a:endParaRPr lang="ru-RU" sz="1800" kern="1200" dirty="0"/>
        </a:p>
      </dsp:txBody>
      <dsp:txXfrm>
        <a:off x="3266936" y="2598396"/>
        <a:ext cx="2118466" cy="1059233"/>
      </dsp:txXfrm>
    </dsp:sp>
    <dsp:sp modelId="{88EE2318-5F46-4AEC-804A-6193AE0EB6AA}">
      <dsp:nvSpPr>
        <dsp:cNvPr id="0" name=""/>
        <dsp:cNvSpPr/>
      </dsp:nvSpPr>
      <dsp:spPr>
        <a:xfrm>
          <a:off x="5300664" y="1094284"/>
          <a:ext cx="2605205" cy="10592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Нехолинергическая</a:t>
          </a:r>
          <a:r>
            <a:rPr lang="ru-RU" sz="1800" kern="1200" dirty="0" smtClean="0"/>
            <a:t> и </a:t>
          </a:r>
          <a:r>
            <a:rPr lang="ru-RU" sz="1800" kern="1200" dirty="0" err="1" smtClean="0"/>
            <a:t>неадренергическая</a:t>
          </a:r>
          <a:endParaRPr lang="ru-RU" sz="1800" kern="1200" dirty="0"/>
        </a:p>
      </dsp:txBody>
      <dsp:txXfrm>
        <a:off x="5300664" y="1094284"/>
        <a:ext cx="2605205" cy="1059233"/>
      </dsp:txXfrm>
    </dsp:sp>
    <dsp:sp modelId="{737A1157-C334-4919-98D7-868CCABA04CC}">
      <dsp:nvSpPr>
        <dsp:cNvPr id="0" name=""/>
        <dsp:cNvSpPr/>
      </dsp:nvSpPr>
      <dsp:spPr>
        <a:xfrm>
          <a:off x="5951966" y="2598396"/>
          <a:ext cx="2118466" cy="10592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Медиаторы и пептиды</a:t>
          </a:r>
          <a:endParaRPr lang="ru-RU" sz="1800" kern="1200" dirty="0"/>
        </a:p>
      </dsp:txBody>
      <dsp:txXfrm>
        <a:off x="5951966" y="2598396"/>
        <a:ext cx="2118466" cy="1059233"/>
      </dsp:txXfrm>
    </dsp:sp>
    <dsp:sp modelId="{40E4FCC1-E394-4D8D-B745-38D38DBAC0E4}">
      <dsp:nvSpPr>
        <dsp:cNvPr id="0" name=""/>
        <dsp:cNvSpPr/>
      </dsp:nvSpPr>
      <dsp:spPr>
        <a:xfrm>
          <a:off x="5951966" y="4102507"/>
          <a:ext cx="2118466" cy="10592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Тахикинины</a:t>
          </a:r>
          <a:r>
            <a:rPr lang="ru-RU" sz="1800" kern="1200" dirty="0" smtClean="0"/>
            <a:t> и субстанция</a:t>
          </a:r>
          <a:r>
            <a:rPr lang="en-US" sz="1800" kern="1200" dirty="0" smtClean="0"/>
            <a:t> II</a:t>
          </a:r>
          <a:endParaRPr lang="ru-RU" sz="1800" kern="1200" dirty="0"/>
        </a:p>
      </dsp:txBody>
      <dsp:txXfrm>
        <a:off x="5951966" y="4102507"/>
        <a:ext cx="2118466" cy="1059233"/>
      </dsp:txXfrm>
    </dsp:sp>
    <dsp:sp modelId="{DE14E0C0-75CC-45A4-BD79-10F1F8B87ACD}">
      <dsp:nvSpPr>
        <dsp:cNvPr id="0" name=""/>
        <dsp:cNvSpPr/>
      </dsp:nvSpPr>
      <dsp:spPr>
        <a:xfrm>
          <a:off x="5951966" y="5606618"/>
          <a:ext cx="2118466" cy="10592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Вазоактивный интерстициальный пептид</a:t>
          </a:r>
          <a:endParaRPr lang="ru-RU" sz="1800" kern="1200" dirty="0"/>
        </a:p>
      </dsp:txBody>
      <dsp:txXfrm>
        <a:off x="5951966" y="5606618"/>
        <a:ext cx="2118466" cy="1059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838EB-8CFD-441B-B01B-2A710850C89C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8B41E-F453-459D-8E0D-8922828E3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8B41E-F453-459D-8E0D-8922828E378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821837"/>
            <a:ext cx="6566712" cy="1362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ДИФФЕРЕНЦИАЛЬНАЯ ДИАГНОСТИКА </a:t>
            </a:r>
            <a:r>
              <a:rPr lang="ru-RU" smtClean="0"/>
              <a:t>и лечение </a:t>
            </a:r>
            <a:r>
              <a:rPr lang="ru-RU" dirty="0" smtClean="0"/>
              <a:t>БРОНХООБСТРУКТИВНОГО СИНДРОМА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390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V.Ирритативный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7228656" cy="5547016"/>
          </a:xfrm>
        </p:spPr>
        <p:txBody>
          <a:bodyPr/>
          <a:lstStyle/>
          <a:p>
            <a:r>
              <a:rPr lang="ru-RU" dirty="0" smtClean="0"/>
              <a:t>Термические и химические ожоги бронхов</a:t>
            </a:r>
          </a:p>
          <a:p>
            <a:r>
              <a:rPr lang="ru-RU" dirty="0" smtClean="0"/>
              <a:t>Ингаляционные отравляющие вещества</a:t>
            </a:r>
          </a:p>
          <a:p>
            <a:r>
              <a:rPr lang="ru-RU" dirty="0" smtClean="0"/>
              <a:t>Механическое раздражение слизистой трахеи и бронхов (катетеризация, вдыхание крупнодисперсных твердых веществ)</a:t>
            </a:r>
          </a:p>
          <a:p>
            <a:endParaRPr lang="ru-RU" dirty="0"/>
          </a:p>
        </p:txBody>
      </p:sp>
      <p:pic>
        <p:nvPicPr>
          <p:cNvPr id="51202" name="Picture 2" descr="http://files.ctctcdn.com/84d6a846101/0aca14ed-a76b-40b1-ab49-3f0336161f71.jpg?a=11238329338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9" y="3124858"/>
            <a:ext cx="5220072" cy="3733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ru-RU" dirty="0" smtClean="0"/>
              <a:t>VI.Токсический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7444680" cy="5403000"/>
          </a:xfrm>
        </p:spPr>
        <p:txBody>
          <a:bodyPr/>
          <a:lstStyle/>
          <a:p>
            <a:r>
              <a:rPr lang="ru-RU" dirty="0" smtClean="0"/>
              <a:t>Отравление </a:t>
            </a:r>
            <a:r>
              <a:rPr lang="ru-RU" dirty="0" err="1" smtClean="0"/>
              <a:t>холинопозитивными</a:t>
            </a:r>
            <a:r>
              <a:rPr lang="ru-RU" dirty="0" smtClean="0"/>
              <a:t> препаратами</a:t>
            </a:r>
          </a:p>
          <a:p>
            <a:r>
              <a:rPr lang="ru-RU" dirty="0" smtClean="0"/>
              <a:t>Передозировка </a:t>
            </a:r>
            <a:r>
              <a:rPr lang="ru-RU" dirty="0" err="1" smtClean="0"/>
              <a:t>вагостимуляторов</a:t>
            </a:r>
            <a:endParaRPr lang="ru-RU" dirty="0" smtClean="0"/>
          </a:p>
          <a:p>
            <a:r>
              <a:rPr lang="ru-RU" dirty="0" smtClean="0"/>
              <a:t>Введение ацетилхолина, гистамина</a:t>
            </a:r>
          </a:p>
          <a:p>
            <a:r>
              <a:rPr lang="ru-RU" dirty="0" smtClean="0"/>
              <a:t>Побочное действие </a:t>
            </a:r>
            <a:r>
              <a:rPr lang="ru-RU" dirty="0" err="1" smtClean="0"/>
              <a:t>β-блокатора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2226" name="Picture 2" descr="http://uposter.ru/uploads/topics/preview/00/00/32/92/da3c4a0adb_750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329947"/>
            <a:ext cx="5292080" cy="3528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ru-RU" dirty="0" smtClean="0"/>
              <a:t>VII.Гемодинамический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7372672" cy="5403000"/>
          </a:xfrm>
        </p:spPr>
        <p:txBody>
          <a:bodyPr/>
          <a:lstStyle/>
          <a:p>
            <a:r>
              <a:rPr lang="ru-RU" dirty="0" smtClean="0"/>
              <a:t>Первичная легочная артериальная гипертония</a:t>
            </a:r>
          </a:p>
          <a:p>
            <a:r>
              <a:rPr lang="ru-RU" dirty="0" smtClean="0"/>
              <a:t>Тромбоэмболия легочной артерии</a:t>
            </a:r>
          </a:p>
          <a:p>
            <a:r>
              <a:rPr lang="ru-RU" dirty="0" smtClean="0"/>
              <a:t>Застойная недостаточность левого сердца</a:t>
            </a:r>
          </a:p>
          <a:p>
            <a:r>
              <a:rPr lang="ru-RU" dirty="0" smtClean="0"/>
              <a:t>Митральный стеноз</a:t>
            </a:r>
          </a:p>
          <a:p>
            <a:endParaRPr lang="ru-RU" dirty="0"/>
          </a:p>
        </p:txBody>
      </p:sp>
      <p:pic>
        <p:nvPicPr>
          <p:cNvPr id="53250" name="Picture 2" descr="http://moyakrov.ru/userfiles/images/Bolezni/arterii/zabolevaniya-legochnoy-arteriii/zabolevaniyalegochnoyarterii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3429000"/>
            <a:ext cx="47625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252" name="Picture 4" descr="http://medportal.org/files/images/disease/t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73624"/>
            <a:ext cx="3973827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931224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VIII. Эндокринно-гуморальный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7444680" cy="5763040"/>
          </a:xfrm>
        </p:spPr>
        <p:txBody>
          <a:bodyPr/>
          <a:lstStyle/>
          <a:p>
            <a:r>
              <a:rPr lang="ru-RU" dirty="0" err="1" smtClean="0"/>
              <a:t>Гипопаратиреоз</a:t>
            </a:r>
            <a:endParaRPr lang="ru-RU" dirty="0" smtClean="0"/>
          </a:p>
          <a:p>
            <a:r>
              <a:rPr lang="ru-RU" dirty="0" smtClean="0"/>
              <a:t>Диэнцефальный синдром</a:t>
            </a:r>
          </a:p>
          <a:p>
            <a:r>
              <a:rPr lang="ru-RU" dirty="0" err="1" smtClean="0"/>
              <a:t>Карциноидные</a:t>
            </a:r>
            <a:r>
              <a:rPr lang="ru-RU" dirty="0" smtClean="0"/>
              <a:t> опухоли</a:t>
            </a:r>
          </a:p>
          <a:p>
            <a:endParaRPr lang="ru-RU" dirty="0"/>
          </a:p>
        </p:txBody>
      </p:sp>
      <p:pic>
        <p:nvPicPr>
          <p:cNvPr id="54274" name="Picture 2" descr="https://im2-tub-ru.yandex.net/i?id=ee1c74ed780b3f03fa2ac5eb96a4a3af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3" y="2839607"/>
            <a:ext cx="5364088" cy="4018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r>
              <a:rPr lang="ru-RU" dirty="0" smtClean="0"/>
              <a:t>IX.Неврогенный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4608512" cy="54030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Центральный</a:t>
            </a:r>
          </a:p>
          <a:p>
            <a:r>
              <a:rPr lang="ru-RU" dirty="0" smtClean="0"/>
              <a:t>Истерия</a:t>
            </a:r>
          </a:p>
          <a:p>
            <a:r>
              <a:rPr lang="ru-RU" dirty="0" err="1" smtClean="0"/>
              <a:t>Постконтузионный</a:t>
            </a:r>
            <a:r>
              <a:rPr lang="ru-RU" dirty="0" smtClean="0"/>
              <a:t> синдром</a:t>
            </a:r>
          </a:p>
          <a:p>
            <a:r>
              <a:rPr lang="ru-RU" dirty="0" smtClean="0"/>
              <a:t>Энцефалит</a:t>
            </a:r>
          </a:p>
          <a:p>
            <a:pPr algn="ctr">
              <a:buNone/>
            </a:pPr>
            <a:r>
              <a:rPr lang="ru-RU" dirty="0" smtClean="0"/>
              <a:t>Вегетативный</a:t>
            </a:r>
          </a:p>
          <a:p>
            <a:r>
              <a:rPr lang="ru-RU" dirty="0" smtClean="0"/>
              <a:t>Механическое раздражение блуждающего нерва (</a:t>
            </a:r>
            <a:r>
              <a:rPr lang="ru-RU" dirty="0" err="1" smtClean="0"/>
              <a:t>сдавление</a:t>
            </a:r>
            <a:r>
              <a:rPr lang="ru-RU" dirty="0" smtClean="0"/>
              <a:t>, перерезка во время операции)</a:t>
            </a:r>
          </a:p>
          <a:p>
            <a:r>
              <a:rPr lang="ru-RU" dirty="0" smtClean="0"/>
              <a:t>Рефлекторное раздражение блуждающего нерва</a:t>
            </a:r>
            <a:endParaRPr lang="ru-RU" dirty="0"/>
          </a:p>
        </p:txBody>
      </p:sp>
      <p:pic>
        <p:nvPicPr>
          <p:cNvPr id="55298" name="Picture 2" descr="http://picojewellers.com/wp-admin/js/herpes-simplex-virus-type-1-encephalitis-i3.jpg"/>
          <p:cNvPicPr>
            <a:picLocks noChangeAspect="1" noChangeArrowheads="1"/>
          </p:cNvPicPr>
          <p:nvPr/>
        </p:nvPicPr>
        <p:blipFill>
          <a:blip r:embed="rId2" cstate="print"/>
          <a:srcRect b="2994"/>
          <a:stretch>
            <a:fillRect/>
          </a:stretch>
        </p:blipFill>
        <p:spPr bwMode="auto">
          <a:xfrm>
            <a:off x="4618947" y="0"/>
            <a:ext cx="4525053" cy="479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242048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ХАРАКТЕРИСТИКА ТИПОВ БРОНХИАЛЬНОЙ ОБСТРУКЦИИ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23528" y="1412875"/>
            <a:ext cx="7488832" cy="5256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dirty="0" smtClean="0"/>
              <a:t>1. Органический                                              (НЕОБРАТИМЫЙ) </a:t>
            </a:r>
            <a:br>
              <a:rPr lang="ru-RU" sz="4400" dirty="0" smtClean="0"/>
            </a:br>
            <a:r>
              <a:rPr lang="ru-RU" sz="4400" dirty="0" smtClean="0"/>
              <a:t>2. Функциональный   (ОБРАТИМЫЙ):</a:t>
            </a:r>
            <a:br>
              <a:rPr lang="ru-RU" sz="4400" dirty="0" smtClean="0"/>
            </a:br>
            <a:r>
              <a:rPr lang="ru-RU" sz="4400" dirty="0" smtClean="0"/>
              <a:t>     - </a:t>
            </a:r>
            <a:r>
              <a:rPr lang="ru-RU" sz="4400" dirty="0" err="1" smtClean="0"/>
              <a:t>экзобронхиальный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     - эндобронхиальный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ОРГАНИЧЕСКИЙ ТИП БРОНХИАЛЬНОЙ ОБСТРУКЦИИ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3000" dirty="0" smtClean="0"/>
              <a:t>Рубцовое сужение бронха</a:t>
            </a:r>
          </a:p>
          <a:p>
            <a:pPr lvl="0"/>
            <a:r>
              <a:rPr lang="ru-RU" sz="3000" dirty="0" smtClean="0"/>
              <a:t>Эндобронхиальные опухоли (доброкачественные, злокачественные)</a:t>
            </a:r>
          </a:p>
          <a:p>
            <a:pPr lvl="0"/>
            <a:r>
              <a:rPr lang="ru-RU" sz="3000" dirty="0" err="1" smtClean="0"/>
              <a:t>Сдавление</a:t>
            </a:r>
            <a:r>
              <a:rPr lang="ru-RU" sz="3000" dirty="0" smtClean="0"/>
              <a:t> бронха извне (</a:t>
            </a:r>
            <a:r>
              <a:rPr lang="ru-RU" sz="3000" dirty="0" err="1" smtClean="0"/>
              <a:t>увеличенные,кальцинированные</a:t>
            </a:r>
            <a:r>
              <a:rPr lang="ru-RU" sz="3000" dirty="0" smtClean="0"/>
              <a:t> </a:t>
            </a:r>
            <a:r>
              <a:rPr lang="ru-RU" sz="3000" dirty="0" err="1" smtClean="0"/>
              <a:t>лимфоузлы</a:t>
            </a:r>
            <a:r>
              <a:rPr lang="ru-RU" sz="3000" dirty="0" smtClean="0"/>
              <a:t>, опухоли)</a:t>
            </a:r>
          </a:p>
          <a:p>
            <a:pPr lvl="0"/>
            <a:r>
              <a:rPr lang="ru-RU" sz="3000" dirty="0" smtClean="0"/>
              <a:t>Наличие </a:t>
            </a:r>
            <a:r>
              <a:rPr lang="ru-RU" sz="3000" dirty="0" err="1" smtClean="0"/>
              <a:t>бронхолитов</a:t>
            </a:r>
            <a:endParaRPr lang="ru-RU" sz="3000" dirty="0" smtClean="0"/>
          </a:p>
          <a:p>
            <a:pPr lvl="0"/>
            <a:r>
              <a:rPr lang="ru-RU" sz="3000" dirty="0" smtClean="0"/>
              <a:t>Инородные тела дыхательных путей</a:t>
            </a:r>
          </a:p>
          <a:p>
            <a:r>
              <a:rPr lang="ru-RU" sz="3000" dirty="0" smtClean="0"/>
              <a:t>Трахеобронхиальная </a:t>
            </a:r>
            <a:r>
              <a:rPr lang="ru-RU" sz="3000" dirty="0" err="1" smtClean="0"/>
              <a:t>дискинезия</a:t>
            </a:r>
            <a:endParaRPr lang="ru-RU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ФУНКЦИОНАЛЬНЫЙ ЭКЗОБРОНХИАЛЬНЫЙ ТИП БРОНХИАЛЬНОЙ ОБСТРУКЦИИ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46109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Уменьшение растяжения бронхов при снижении эластической тяги легких (эмфизема)</a:t>
            </a:r>
          </a:p>
          <a:p>
            <a:r>
              <a:rPr lang="ru-RU" sz="3600" dirty="0" smtClean="0"/>
              <a:t>Уменьшение емкости грудной клетки (асцит, метеоризм, ожирение)</a:t>
            </a:r>
            <a:endParaRPr lang="ru-RU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ФУНКЦИОНАЛЬНЫЙ ЭНДОБРОНХИАЛЬНЫЙ ТИП БРОНХИАЛЬНОЙ ОБСТРУКЦИИ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9416"/>
            <a:ext cx="7848872" cy="5059944"/>
          </a:xfrm>
        </p:spPr>
        <p:txBody>
          <a:bodyPr>
            <a:noAutofit/>
          </a:bodyPr>
          <a:lstStyle/>
          <a:p>
            <a:pPr lvl="0"/>
            <a:r>
              <a:rPr lang="ru-RU" sz="1800" b="1" dirty="0" smtClean="0"/>
              <a:t>1. Повышение тонуса бронхиальной мускулатуры</a:t>
            </a:r>
          </a:p>
          <a:p>
            <a:r>
              <a:rPr lang="ru-RU" sz="1400" dirty="0" smtClean="0"/>
              <a:t>А) центрально-неврогенное (энцефалит, </a:t>
            </a:r>
            <a:r>
              <a:rPr lang="ru-RU" sz="1400" dirty="0" err="1" smtClean="0"/>
              <a:t>постконтузионный</a:t>
            </a:r>
            <a:r>
              <a:rPr lang="ru-RU" sz="1400" dirty="0" smtClean="0"/>
              <a:t> синдром, истерия).</a:t>
            </a:r>
          </a:p>
          <a:p>
            <a:r>
              <a:rPr lang="ru-RU" sz="1400" dirty="0" smtClean="0"/>
              <a:t>Б)вегетативно-неврогенное (раздражение блуждающего нерва на протяжении, рефлекторное раздражение блуждающего нерва)</a:t>
            </a:r>
          </a:p>
          <a:p>
            <a:r>
              <a:rPr lang="ru-RU" sz="1400" dirty="0" smtClean="0"/>
              <a:t>В) лекарственное воздействие (</a:t>
            </a:r>
            <a:r>
              <a:rPr lang="ru-RU" sz="1400" dirty="0" err="1" smtClean="0"/>
              <a:t>бета-блокаторов</a:t>
            </a:r>
            <a:r>
              <a:rPr lang="ru-RU" sz="1400" dirty="0" smtClean="0"/>
              <a:t>, </a:t>
            </a:r>
            <a:r>
              <a:rPr lang="ru-RU" sz="1400" dirty="0" err="1" smtClean="0"/>
              <a:t>холиноми</a:t>
            </a:r>
            <a:r>
              <a:rPr lang="ru-RU" sz="1400" dirty="0" smtClean="0"/>
              <a:t>- </a:t>
            </a:r>
            <a:r>
              <a:rPr lang="ru-RU" sz="1400" dirty="0" err="1" smtClean="0"/>
              <a:t>метиков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Г) аллергическое (</a:t>
            </a:r>
            <a:r>
              <a:rPr lang="ru-RU" sz="1400" dirty="0" err="1" smtClean="0"/>
              <a:t>атопическая</a:t>
            </a:r>
            <a:r>
              <a:rPr lang="ru-RU" sz="1400" dirty="0" smtClean="0"/>
              <a:t>, инфекционно-аллергическая, анафилактический шок, сывороточная болезнь, лекарственная аллергия)</a:t>
            </a:r>
          </a:p>
          <a:p>
            <a:r>
              <a:rPr lang="ru-RU" sz="1400" dirty="0" smtClean="0"/>
              <a:t>Д) аутоиммунное (коллагенозы, </a:t>
            </a:r>
            <a:r>
              <a:rPr lang="ru-RU" sz="1400" dirty="0" err="1" smtClean="0"/>
              <a:t>берилиоз</a:t>
            </a:r>
            <a:r>
              <a:rPr lang="ru-RU" sz="1400" dirty="0" smtClean="0"/>
              <a:t>, паразиты, микозы, </a:t>
            </a:r>
            <a:r>
              <a:rPr lang="ru-RU" sz="1400" dirty="0" err="1" smtClean="0"/>
              <a:t>с-м</a:t>
            </a:r>
            <a:r>
              <a:rPr lang="ru-RU" sz="1400" dirty="0" smtClean="0"/>
              <a:t> </a:t>
            </a:r>
            <a:r>
              <a:rPr lang="ru-RU" sz="1400" dirty="0" err="1" smtClean="0"/>
              <a:t>Дресслера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Е) инфекционно-воспалительное (бронхиты, пневмонии, туберкулез бронхов)</a:t>
            </a:r>
          </a:p>
          <a:p>
            <a:pPr lvl="0"/>
            <a:r>
              <a:rPr lang="ru-RU" sz="1800" b="1" dirty="0" smtClean="0"/>
              <a:t>2. Набухание слизистой оболочки бронхов:</a:t>
            </a:r>
          </a:p>
          <a:p>
            <a:r>
              <a:rPr lang="ru-RU" sz="1400" dirty="0" smtClean="0"/>
              <a:t>А) воспалительная инфильтрация (аллергическая, инфекционная, ирритативная)</a:t>
            </a:r>
          </a:p>
          <a:p>
            <a:r>
              <a:rPr lang="ru-RU" sz="1400" dirty="0" smtClean="0"/>
              <a:t>Б) отек слизистой оболочки гемодинамический (застойная недостаточность левого сердца, митральный стеноз, ТЭЛА, первичная легочная гипертония)</a:t>
            </a:r>
          </a:p>
          <a:p>
            <a:pPr lvl="0"/>
            <a:r>
              <a:rPr lang="ru-RU" sz="1800" b="1" dirty="0" smtClean="0"/>
              <a:t>3. </a:t>
            </a:r>
            <a:r>
              <a:rPr lang="ru-RU" sz="1800" b="1" dirty="0" err="1" smtClean="0"/>
              <a:t>Гиперпродукция</a:t>
            </a:r>
            <a:r>
              <a:rPr lang="ru-RU" sz="1800" b="1" dirty="0" smtClean="0"/>
              <a:t> слизи и мокроты:</a:t>
            </a:r>
          </a:p>
          <a:p>
            <a:r>
              <a:rPr lang="ru-RU" sz="1400" dirty="0" smtClean="0"/>
              <a:t>А) аллергия</a:t>
            </a:r>
          </a:p>
          <a:p>
            <a:r>
              <a:rPr lang="ru-RU" sz="1400" dirty="0" smtClean="0"/>
              <a:t>Б) инфекционное воспаление</a:t>
            </a:r>
          </a:p>
          <a:p>
            <a:r>
              <a:rPr lang="ru-RU" sz="1400" dirty="0" smtClean="0"/>
              <a:t>В) ирритация или ирритативное воспаление</a:t>
            </a:r>
            <a:endParaRPr lang="ru-RU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основныЕ</a:t>
            </a:r>
            <a:r>
              <a:rPr lang="ru-RU" dirty="0" smtClean="0"/>
              <a:t> </a:t>
            </a:r>
            <a:r>
              <a:rPr lang="ru-RU" dirty="0" err="1" smtClean="0"/>
              <a:t>механизмЫ</a:t>
            </a:r>
            <a:r>
              <a:rPr lang="ru-RU" dirty="0" smtClean="0"/>
              <a:t> нарушения бронхиальной проходимости: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9416"/>
            <a:ext cx="7848872" cy="484632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err="1" smtClean="0"/>
              <a:t>Бронхоспазм</a:t>
            </a:r>
            <a:endParaRPr lang="ru-RU" dirty="0" smtClean="0"/>
          </a:p>
          <a:p>
            <a:pPr lvl="0"/>
            <a:r>
              <a:rPr lang="ru-RU" dirty="0" smtClean="0"/>
              <a:t>Воспалительные изменения бронхов (отек слизистой, клеточная инфильтрация)</a:t>
            </a:r>
          </a:p>
          <a:p>
            <a:pPr lvl="0"/>
            <a:r>
              <a:rPr lang="ru-RU" dirty="0" smtClean="0"/>
              <a:t>Нарушение </a:t>
            </a:r>
            <a:r>
              <a:rPr lang="ru-RU" dirty="0" err="1" smtClean="0"/>
              <a:t>мукоцилиарного</a:t>
            </a:r>
            <a:r>
              <a:rPr lang="ru-RU" dirty="0" smtClean="0"/>
              <a:t> транспорта – МЦТ (цилиарная недостаточность, изменение реологических свойств и гиперсекреция слизи)</a:t>
            </a:r>
          </a:p>
          <a:p>
            <a:pPr lvl="0"/>
            <a:r>
              <a:rPr lang="ru-RU" dirty="0" smtClean="0"/>
              <a:t>Гиперпластические нарушения (утолщение и фиброзные изменения, стеноз и облитерация)</a:t>
            </a:r>
          </a:p>
          <a:p>
            <a:pPr lvl="0"/>
            <a:r>
              <a:rPr lang="ru-RU" dirty="0" smtClean="0"/>
              <a:t>Трахеобронхиальная </a:t>
            </a:r>
            <a:r>
              <a:rPr lang="ru-RU" dirty="0" err="1" smtClean="0"/>
              <a:t>дискинезия</a:t>
            </a:r>
            <a:endParaRPr lang="ru-RU" dirty="0" smtClean="0"/>
          </a:p>
          <a:p>
            <a:pPr lvl="0"/>
            <a:r>
              <a:rPr lang="ru-RU" dirty="0" smtClean="0"/>
              <a:t>Экспираторный коллапс мелких бронхов вследствие снижения эластических свойств легких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8280920" cy="51667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БронхообструктивныЙ</a:t>
            </a:r>
            <a:r>
              <a:rPr lang="ru-RU" dirty="0" smtClean="0"/>
              <a:t> синдром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92696"/>
            <a:ext cx="82809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err="1" smtClean="0"/>
              <a:t>симптомокомплекс</a:t>
            </a:r>
            <a:r>
              <a:rPr lang="ru-RU" sz="4000" dirty="0" smtClean="0"/>
              <a:t> нарушений бронхиальной проходимости функционального или органического происхождения, проявляющийся приступообразным кашлем, экспираторной одышкой, приступами удушья</a:t>
            </a:r>
            <a:endParaRPr lang="ru-RU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Диагностические критерии </a:t>
            </a:r>
            <a:r>
              <a:rPr lang="ru-RU" dirty="0" err="1" smtClean="0"/>
              <a:t>бронхообструктивного</a:t>
            </a:r>
            <a:r>
              <a:rPr lang="ru-RU" dirty="0" smtClean="0"/>
              <a:t> синдрома  на 1 этапе - при опросе больных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7632848" cy="530120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Наличие приступов удушья и их характеристика.</a:t>
            </a:r>
          </a:p>
          <a:p>
            <a:r>
              <a:rPr lang="ru-RU" dirty="0" smtClean="0"/>
              <a:t>Эквиваленты удушья:</a:t>
            </a:r>
          </a:p>
          <a:p>
            <a:pPr>
              <a:buNone/>
            </a:pPr>
            <a:r>
              <a:rPr lang="ru-RU" dirty="0" smtClean="0"/>
              <a:t>    -Затрудненное дыхание с преимущественным нарушением выдоха</a:t>
            </a:r>
          </a:p>
          <a:p>
            <a:pPr>
              <a:buNone/>
            </a:pPr>
            <a:r>
              <a:rPr lang="ru-RU" dirty="0" smtClean="0"/>
              <a:t>    -Ощущение «свистящего» дыхания (дистанционные хрипы)</a:t>
            </a:r>
          </a:p>
          <a:p>
            <a:pPr>
              <a:buNone/>
            </a:pPr>
            <a:r>
              <a:rPr lang="ru-RU" dirty="0" smtClean="0"/>
              <a:t>    -Приступообразный надсадный кашель (без отхаркивания мокроты, усиливающий одышку)</a:t>
            </a:r>
          </a:p>
          <a:p>
            <a:pPr>
              <a:buNone/>
            </a:pPr>
            <a:r>
              <a:rPr lang="ru-RU" dirty="0" smtClean="0"/>
              <a:t>    -Ощущение одышки по ночам без видимой причины (во сне)</a:t>
            </a:r>
          </a:p>
          <a:p>
            <a:pPr>
              <a:buNone/>
            </a:pPr>
            <a:r>
              <a:rPr lang="ru-RU" dirty="0" smtClean="0"/>
              <a:t>    - Динамическая одышка, возникающая периодически( связь с переменой погоды, микроклимата, резкими запахами, появлением «простуды»)</a:t>
            </a:r>
          </a:p>
          <a:p>
            <a:r>
              <a:rPr lang="ru-RU" dirty="0" smtClean="0"/>
              <a:t> Диагностические симптомы, выясняемые в </a:t>
            </a:r>
            <a:r>
              <a:rPr lang="ru-RU" dirty="0" err="1" smtClean="0"/>
              <a:t>аллергоанамнезе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916832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Диагностические критерии </a:t>
            </a:r>
            <a:r>
              <a:rPr lang="ru-RU" sz="3200" dirty="0" err="1" smtClean="0"/>
              <a:t>бронхообструктивного</a:t>
            </a:r>
            <a:r>
              <a:rPr lang="ru-RU" sz="3200" dirty="0" smtClean="0"/>
              <a:t> синдрома  на 2 этапе - при объективном обследовании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7632848" cy="4941168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Рассеянные сухие хрипы при обычном дыхании</a:t>
            </a:r>
          </a:p>
          <a:p>
            <a:r>
              <a:rPr lang="ru-RU" sz="4000" dirty="0" smtClean="0"/>
              <a:t>Рассеянные сухие хрипы (больше в нижних отделах), появляющиеся при форсированном выдохе</a:t>
            </a:r>
          </a:p>
          <a:p>
            <a:r>
              <a:rPr lang="ru-RU" sz="4000" dirty="0" smtClean="0"/>
              <a:t>Редкое дыхание с удлиненным выдохом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8136904" cy="1956832"/>
          </a:xfrm>
        </p:spPr>
        <p:txBody>
          <a:bodyPr>
            <a:noAutofit/>
          </a:bodyPr>
          <a:lstStyle/>
          <a:p>
            <a:r>
              <a:rPr lang="ru-RU" sz="3000" dirty="0" smtClean="0"/>
              <a:t>Диагностические критерии </a:t>
            </a:r>
            <a:r>
              <a:rPr lang="ru-RU" sz="3000" dirty="0" err="1" smtClean="0"/>
              <a:t>бронхообструктивного</a:t>
            </a:r>
            <a:r>
              <a:rPr lang="ru-RU" sz="3000" dirty="0" smtClean="0"/>
              <a:t> синдрома  на 3 этапе - при инструментальном обследовании (спирография, </a:t>
            </a:r>
            <a:r>
              <a:rPr lang="ru-RU" sz="3000" dirty="0" err="1" smtClean="0"/>
              <a:t>пневмотахометрия</a:t>
            </a:r>
            <a:r>
              <a:rPr lang="ru-RU" sz="3000" dirty="0" smtClean="0"/>
              <a:t>, </a:t>
            </a:r>
            <a:r>
              <a:rPr lang="ru-RU" sz="3000" dirty="0" err="1" smtClean="0"/>
              <a:t>пикфлоуметрия</a:t>
            </a:r>
            <a:r>
              <a:rPr lang="ru-RU" sz="3000" dirty="0" smtClean="0"/>
              <a:t>)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0888"/>
            <a:ext cx="8172400" cy="4437112"/>
          </a:xfrm>
        </p:spPr>
        <p:txBody>
          <a:bodyPr/>
          <a:lstStyle/>
          <a:p>
            <a:r>
              <a:rPr lang="ru-RU" sz="3200" dirty="0" smtClean="0"/>
              <a:t>Снижение МВЛ (максимальной вентиляции легких)</a:t>
            </a:r>
          </a:p>
          <a:p>
            <a:r>
              <a:rPr lang="ru-RU" sz="3200" dirty="0" smtClean="0"/>
              <a:t>Снижение ФЖЕЛ (форсированной жизненной емкости легких)</a:t>
            </a:r>
          </a:p>
          <a:p>
            <a:r>
              <a:rPr lang="ru-RU" sz="3200" dirty="0" smtClean="0"/>
              <a:t>Снижение ОФВ</a:t>
            </a:r>
            <a:r>
              <a:rPr lang="ru-RU" sz="2000" dirty="0" smtClean="0"/>
              <a:t>1</a:t>
            </a:r>
            <a:r>
              <a:rPr lang="ru-RU" sz="3200" dirty="0" smtClean="0"/>
              <a:t> (объема форсированного выдоха за 1 секунду)</a:t>
            </a:r>
          </a:p>
          <a:p>
            <a:r>
              <a:rPr lang="ru-RU" sz="3200" dirty="0" smtClean="0"/>
              <a:t>Проба Тиффно ОФВ</a:t>
            </a:r>
            <a:r>
              <a:rPr lang="ru-RU" sz="2400" dirty="0" smtClean="0"/>
              <a:t>1</a:t>
            </a:r>
            <a:r>
              <a:rPr lang="ru-RU" sz="3200" dirty="0" smtClean="0"/>
              <a:t>/ЖЕЛ ниже 70%</a:t>
            </a:r>
          </a:p>
          <a:p>
            <a:r>
              <a:rPr lang="ru-RU" sz="3200" dirty="0" smtClean="0"/>
              <a:t>Проба с </a:t>
            </a:r>
            <a:r>
              <a:rPr lang="ru-RU" sz="3200" dirty="0" err="1" smtClean="0"/>
              <a:t>бронходилататорами</a:t>
            </a:r>
            <a:endParaRPr lang="ru-RU" sz="3200" dirty="0" smtClean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92696"/>
          </a:xfrm>
        </p:spPr>
        <p:txBody>
          <a:bodyPr/>
          <a:lstStyle/>
          <a:p>
            <a:pPr algn="ctr"/>
            <a:r>
              <a:rPr lang="ru-RU" i="1" dirty="0" smtClean="0"/>
              <a:t>ХОБЛ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316416" cy="6021288"/>
          </a:xfrm>
        </p:spPr>
        <p:txBody>
          <a:bodyPr>
            <a:normAutofit/>
          </a:bodyPr>
          <a:lstStyle/>
          <a:p>
            <a:r>
              <a:rPr lang="ru-RU" sz="3000" b="1" i="1" dirty="0" smtClean="0"/>
              <a:t>заболевание, которое можно предупредить и лечить, характеризующееся </a:t>
            </a:r>
            <a:r>
              <a:rPr lang="ru-RU" sz="3000" b="1" i="1" dirty="0" err="1" smtClean="0"/>
              <a:t>персистирующим</a:t>
            </a:r>
            <a:r>
              <a:rPr lang="ru-RU" sz="3000" b="1" i="1" dirty="0" smtClean="0"/>
              <a:t> ограничением скорости воздушного потока, которое обычно прогрессирует и связано с выраженным хроническим воспалительным ответом легких на действие патогенных частиц или газов. У ряда пациентов обострения и сопутствующие заболевания могут влиять на общую тяжесть ХОБЛ (</a:t>
            </a:r>
            <a:r>
              <a:rPr lang="en-US" sz="3000" b="1" i="1" dirty="0" smtClean="0"/>
              <a:t>GOLD</a:t>
            </a:r>
            <a:r>
              <a:rPr lang="ru-RU" sz="3000" b="1" i="1" dirty="0" smtClean="0"/>
              <a:t> 2014).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Факторы риска ХОБЛ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4968552" cy="59492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  <a:defRPr/>
            </a:pPr>
            <a:r>
              <a:rPr lang="ru-RU" dirty="0" smtClean="0"/>
              <a:t>Внешние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u="sng" dirty="0" smtClean="0"/>
              <a:t>Полютанты табачного дыма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u="sng" dirty="0" smtClean="0"/>
              <a:t>Полютанты промышленного производства</a:t>
            </a:r>
            <a:r>
              <a:rPr lang="ru-RU" dirty="0" smtClean="0"/>
              <a:t>(шахтеры, строители, металлурги)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u="sng" dirty="0" smtClean="0"/>
              <a:t>Полютанты атмосферного воздуха и воздуха помещений</a:t>
            </a:r>
            <a:r>
              <a:rPr lang="ru-RU" dirty="0" smtClean="0"/>
              <a:t>(сернистый ангидрит, окислы азота)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u="sng" dirty="0" smtClean="0"/>
              <a:t>Инфекции </a:t>
            </a:r>
            <a:r>
              <a:rPr lang="ru-RU" dirty="0" smtClean="0"/>
              <a:t>(вирусные и бактериальные) вносят вклад в прогрессирование ХОБЛ и развитие обострений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ru-RU" dirty="0" smtClean="0"/>
              <a:t>Внутренние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Дисбаланс в системе протеазы-ингибиторы протеаз(дефицит альфа</a:t>
            </a:r>
            <a:r>
              <a:rPr lang="ru-RU" sz="2400" dirty="0" smtClean="0"/>
              <a:t>1-антитрипсина)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Врожденная или приобретенная гиперчувствительность и </a:t>
            </a:r>
            <a:r>
              <a:rPr lang="ru-RU" dirty="0" err="1" smtClean="0"/>
              <a:t>гиперреактивность</a:t>
            </a:r>
            <a:r>
              <a:rPr lang="ru-RU" dirty="0" smtClean="0"/>
              <a:t> бронхов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Первичная </a:t>
            </a:r>
            <a:r>
              <a:rPr lang="ru-RU" dirty="0" err="1" smtClean="0"/>
              <a:t>целлиарная</a:t>
            </a:r>
            <a:r>
              <a:rPr lang="ru-RU" dirty="0" smtClean="0"/>
              <a:t> </a:t>
            </a:r>
            <a:r>
              <a:rPr lang="ru-RU" dirty="0" err="1" smtClean="0"/>
              <a:t>дискинезия</a:t>
            </a:r>
            <a:r>
              <a:rPr lang="ru-RU" dirty="0" smtClean="0"/>
              <a:t> (</a:t>
            </a:r>
            <a:r>
              <a:rPr lang="ru-RU" dirty="0" err="1" smtClean="0"/>
              <a:t>с-м</a:t>
            </a:r>
            <a:r>
              <a:rPr lang="ru-RU" dirty="0" smtClean="0"/>
              <a:t> </a:t>
            </a:r>
            <a:r>
              <a:rPr lang="ru-RU" dirty="0" err="1" smtClean="0"/>
              <a:t>Картагенера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5" y="906039"/>
            <a:ext cx="3995936" cy="595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патогенез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6336704" cy="594928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3000" dirty="0" smtClean="0"/>
              <a:t>Характерные для ХОБЛ </a:t>
            </a:r>
          </a:p>
          <a:p>
            <a:pPr marL="68580" indent="0">
              <a:buNone/>
              <a:defRPr/>
            </a:pPr>
            <a:r>
              <a:rPr lang="ru-RU" sz="3000" dirty="0" smtClean="0"/>
              <a:t>изменения обнаруживаются в проксимальных, периферических дыхательных путях, паренхиме и легочных сосудах.</a:t>
            </a:r>
          </a:p>
          <a:p>
            <a:pPr>
              <a:defRPr/>
            </a:pPr>
            <a:r>
              <a:rPr lang="ru-RU" sz="3000" dirty="0" smtClean="0"/>
              <a:t>У больных ХОБЛ отмечается</a:t>
            </a:r>
          </a:p>
          <a:p>
            <a:pPr marL="68580" indent="0">
              <a:buNone/>
              <a:defRPr/>
            </a:pPr>
            <a:r>
              <a:rPr lang="ru-RU" sz="3000" dirty="0" smtClean="0"/>
              <a:t>характерная особенность </a:t>
            </a:r>
          </a:p>
          <a:p>
            <a:pPr marL="68580" indent="0">
              <a:buNone/>
              <a:defRPr/>
            </a:pPr>
            <a:r>
              <a:rPr lang="ru-RU" sz="3000" dirty="0" smtClean="0"/>
              <a:t>воспаления в легких: увеличение количества нейтрофилов в </a:t>
            </a:r>
          </a:p>
          <a:p>
            <a:pPr marL="68580" indent="0">
              <a:buNone/>
              <a:defRPr/>
            </a:pPr>
            <a:r>
              <a:rPr lang="ru-RU" sz="3000" dirty="0" smtClean="0"/>
              <a:t>бронхах, макрофагов (в просвете, стенке бронхов и паренхиме), лимфоцитов </a:t>
            </a:r>
            <a:r>
              <a:rPr lang="en-US" sz="3000" dirty="0" smtClean="0"/>
              <a:t>CD</a:t>
            </a:r>
            <a:r>
              <a:rPr lang="ru-RU" sz="3000" dirty="0" smtClean="0"/>
              <a:t>8 (в стенке бронхов и паренхиме). Это отличает ХОБЛ от воспаления, характерного для БА.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8929"/>
          <a:stretch>
            <a:fillRect/>
          </a:stretch>
        </p:blipFill>
        <p:spPr bwMode="auto">
          <a:xfrm>
            <a:off x="6156176" y="764704"/>
            <a:ext cx="298782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445421"/>
            <a:ext cx="2915816" cy="241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ХОБЛ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100392" cy="6021288"/>
          </a:xfrm>
        </p:spPr>
        <p:txBody>
          <a:bodyPr>
            <a:normAutofit/>
          </a:bodyPr>
          <a:lstStyle/>
          <a:p>
            <a:r>
              <a:rPr lang="ru-RU" b="1" dirty="0" smtClean="0"/>
              <a:t>объединяет хронический бронхит и эмфизему легких</a:t>
            </a:r>
          </a:p>
          <a:p>
            <a:r>
              <a:rPr lang="ru-RU" b="1" dirty="0" smtClean="0"/>
              <a:t>Хронический бронхит определяется клинически как наличие кашля с продукцией мокроты на протяжении, по крайней мере, 3-х месяцев в течение последующих 2-х лет.</a:t>
            </a:r>
          </a:p>
          <a:p>
            <a:r>
              <a:rPr lang="ru-RU" b="1" dirty="0" smtClean="0"/>
              <a:t>Эмфизема определяется морфологически как наличие постоянного расширения дыхательных путей </a:t>
            </a:r>
            <a:r>
              <a:rPr lang="ru-RU" b="1" dirty="0" err="1" smtClean="0"/>
              <a:t>дистальнее</a:t>
            </a:r>
            <a:r>
              <a:rPr lang="ru-RU" b="1" dirty="0" smtClean="0"/>
              <a:t> терминальных бронхиол, ассоциированное с деструкцией стенок альвеол, не связанное с фиброзом</a:t>
            </a:r>
          </a:p>
          <a:p>
            <a:r>
              <a:rPr lang="ru-RU" b="1" dirty="0" smtClean="0"/>
              <a:t>Жалобы: кашель, выделение мокроты, одышка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964488" cy="1008112"/>
          </a:xfrm>
        </p:spPr>
        <p:txBody>
          <a:bodyPr>
            <a:normAutofit fontScale="90000"/>
          </a:bodyPr>
          <a:lstStyle/>
          <a:p>
            <a:r>
              <a:rPr lang="ru-RU" sz="3300" dirty="0" smtClean="0"/>
              <a:t>Оценка одышки по шкале </a:t>
            </a:r>
            <a:r>
              <a:rPr lang="en-US" sz="3300" dirty="0" smtClean="0"/>
              <a:t>Medical Research Council Scale (MRC) </a:t>
            </a:r>
            <a:r>
              <a:rPr lang="en-US" sz="3300" dirty="0" err="1" smtClean="0"/>
              <a:t>Dyspnea</a:t>
            </a:r>
            <a:r>
              <a:rPr lang="en-US" sz="3300" dirty="0" smtClean="0"/>
              <a:t> Scale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1268761"/>
          <a:ext cx="9144000" cy="5589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471"/>
                <a:gridCol w="1546277"/>
                <a:gridCol w="6311252"/>
              </a:tblGrid>
              <a:tr h="432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mbria"/>
                          <a:ea typeface="Times New Roman"/>
                          <a:cs typeface="Times New Roman"/>
                        </a:rPr>
                        <a:t>Степень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0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mbria"/>
                          <a:ea typeface="Times New Roman"/>
                          <a:cs typeface="Times New Roman"/>
                        </a:rPr>
                        <a:t>Тяжесть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03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ambria"/>
                          <a:ea typeface="Times New Roman"/>
                          <a:cs typeface="Times New Roman"/>
                        </a:rPr>
                        <a:t>Описание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6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01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mbria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03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Я чувствую одышку только при сильной физической нагрузке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6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01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mbria"/>
                          <a:ea typeface="Times New Roman"/>
                          <a:cs typeface="Times New Roman"/>
                        </a:rPr>
                        <a:t>легкая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03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Я задыхаюсь, когда быстро иду по ровной местности или поднимаюсь по пологому холму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73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01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mbria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03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Из-за одышки я хожу по ровной местности медленнее, чем люди того же возраста, или у меня останавливается дыхание, когда я иду по ровной местности в привычном для меня темпе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04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01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mbria"/>
                          <a:ea typeface="Times New Roman"/>
                          <a:cs typeface="Times New Roman"/>
                        </a:rPr>
                        <a:t>тяжелая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03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Я задыхаюсь после того, как пройду примерно 100 м, или после нескольких минут ходьбы по ровной местности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04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01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mbria"/>
                          <a:ea typeface="Times New Roman"/>
                          <a:cs typeface="Times New Roman"/>
                        </a:rPr>
                        <a:t>очень тяжелая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03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У меня слишком сильная одышка, чтобы выходить из дому, или я задыхаюсь, когда одеваюсь или раздеваюсь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390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Преимущественно </a:t>
            </a:r>
            <a:r>
              <a:rPr lang="ru-RU" dirty="0" err="1" smtClean="0"/>
              <a:t>Бронхитический</a:t>
            </a:r>
            <a:r>
              <a:rPr lang="ru-RU" dirty="0" smtClean="0"/>
              <a:t> тип </a:t>
            </a:r>
            <a:endParaRPr lang="ru-RU" dirty="0"/>
          </a:p>
        </p:txBody>
      </p:sp>
      <p:pic>
        <p:nvPicPr>
          <p:cNvPr id="4" name="Picture 2" descr="C:\Documents and Settings\Администратор\Рабочий стол\доклад\рисунки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1073847"/>
            <a:ext cx="4644008" cy="5784153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268760"/>
            <a:ext cx="3888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прогрессивное нарушение проводимости бронхов</a:t>
            </a:r>
          </a:p>
          <a:p>
            <a:endParaRPr lang="ru-RU" sz="2800" dirty="0" smtClean="0"/>
          </a:p>
          <a:p>
            <a:r>
              <a:rPr lang="ru-RU" sz="2800" dirty="0" smtClean="0"/>
              <a:t>выраженная </a:t>
            </a:r>
            <a:r>
              <a:rPr lang="ru-RU" sz="2800" dirty="0" err="1" smtClean="0"/>
              <a:t>бронхообструкция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раннее развитие сердечно-легочной недостаточности «синие </a:t>
            </a:r>
            <a:r>
              <a:rPr lang="ru-RU" sz="2800" dirty="0" err="1" smtClean="0"/>
              <a:t>отечники</a:t>
            </a:r>
            <a:r>
              <a:rPr lang="ru-RU" sz="2800" dirty="0" smtClean="0"/>
              <a:t>»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Преимущественно Эмфизематозный тип</a:t>
            </a:r>
            <a:endParaRPr lang="ru-RU" dirty="0"/>
          </a:p>
        </p:txBody>
      </p:sp>
      <p:pic>
        <p:nvPicPr>
          <p:cNvPr id="4" name="Picture 2" descr="C:\Documents and Settings\Администратор\Рабочий стол\доклад\рисунки\1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1390510"/>
            <a:ext cx="4499992" cy="546749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340768"/>
            <a:ext cx="4752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развитие эмфиземы легкого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«розовые </a:t>
            </a:r>
            <a:r>
              <a:rPr lang="ru-RU" sz="2800" dirty="0" err="1" smtClean="0"/>
              <a:t>пыхтельщики</a:t>
            </a:r>
            <a:r>
              <a:rPr lang="ru-RU" sz="2800" dirty="0" smtClean="0"/>
              <a:t>» - из-за сужения диаметра бронхов должны совершать усилие для того, чтобы выдохнуть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позднее развитие сердечно-легочной недостаточности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88640"/>
          <a:ext cx="824440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-1"/>
          <a:ext cx="9144000" cy="6894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961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latin typeface="Cambria"/>
                          <a:ea typeface="Times New Roman"/>
                          <a:cs typeface="Arial CYR"/>
                        </a:rPr>
                        <a:t>Признаки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>
                          <a:latin typeface="Cambria"/>
                          <a:ea typeface="Times New Roman"/>
                          <a:cs typeface="Arial CYR"/>
                        </a:rPr>
                        <a:t>Преимущественно эмфизематозный тип («розовый пыхтельщик»)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3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>
                          <a:latin typeface="Cambria"/>
                          <a:ea typeface="Times New Roman"/>
                          <a:cs typeface="Arial CYR"/>
                        </a:rPr>
                        <a:t>Преимущественно бронхитический тип («синий отечник»)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3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Arial CYR"/>
                        </a:rPr>
                        <a:t>Возраст (лет) на момент диагностики ХОБЛ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>
                          <a:latin typeface="Cambria"/>
                          <a:ea typeface="Times New Roman"/>
                          <a:cs typeface="Arial CYR"/>
                        </a:rPr>
                        <a:t>Около 60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3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>
                          <a:latin typeface="Cambria"/>
                          <a:ea typeface="Times New Roman"/>
                          <a:cs typeface="Arial CYR"/>
                        </a:rPr>
                        <a:t>Около 50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43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Arial CYR"/>
                        </a:rPr>
                        <a:t>Особенности внешнего вида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34620" algn="l"/>
                        </a:tabLs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Arial CYR"/>
                        </a:rPr>
                        <a:t>Сниженное питание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34620" algn="l"/>
                        </a:tabLs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Arial CYR"/>
                        </a:rPr>
                        <a:t>Розовый цвет лица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34620" algn="l"/>
                        </a:tabLs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Arial CYR"/>
                        </a:rPr>
                        <a:t>Конечности–холодные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9535" algn="l"/>
                        </a:tabLs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Arial CYR"/>
                        </a:rPr>
                        <a:t>Повышенное питание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9535" algn="l"/>
                        </a:tabLs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Arial CYR"/>
                        </a:rPr>
                        <a:t>Диффузный цианоз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9535" algn="l"/>
                        </a:tabLst>
                      </a:pPr>
                      <a:r>
                        <a:rPr lang="ru-RU" sz="1800" dirty="0" err="1">
                          <a:latin typeface="Cambria"/>
                          <a:ea typeface="Times New Roman"/>
                          <a:cs typeface="Arial CYR"/>
                        </a:rPr>
                        <a:t>Конечности-теплые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64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Arial CYR"/>
                        </a:rPr>
                        <a:t>Преобладающий симптом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Arial CYR"/>
                        </a:rPr>
                        <a:t>Одышка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3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>
                          <a:latin typeface="Cambria"/>
                          <a:ea typeface="Times New Roman"/>
                          <a:cs typeface="Arial CYR"/>
                        </a:rPr>
                        <a:t>Кашель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3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>
                          <a:latin typeface="Cambria"/>
                          <a:ea typeface="Times New Roman"/>
                          <a:cs typeface="Arial CYR"/>
                        </a:rPr>
                        <a:t>Мокрота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Arial CYR"/>
                        </a:rPr>
                        <a:t>Скудная – чаще слизистая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3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>
                          <a:latin typeface="Cambria"/>
                          <a:ea typeface="Times New Roman"/>
                          <a:cs typeface="Arial CYR"/>
                        </a:rPr>
                        <a:t>Обильная – чаще слизисто-гнойная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3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>
                          <a:latin typeface="Cambria"/>
                          <a:ea typeface="Times New Roman"/>
                          <a:cs typeface="Arial CYR"/>
                        </a:rPr>
                        <a:t>Бронхиальная инфекция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Arial CYR"/>
                        </a:rPr>
                        <a:t>Нечасто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3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Arial CYR"/>
                        </a:rPr>
                        <a:t>Часто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3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>
                          <a:latin typeface="Cambria"/>
                          <a:ea typeface="Times New Roman"/>
                          <a:cs typeface="Arial CYR"/>
                        </a:rPr>
                        <a:t>Легочное сердце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>
                          <a:latin typeface="Cambria"/>
                          <a:ea typeface="Times New Roman"/>
                          <a:cs typeface="Arial CYR"/>
                        </a:rPr>
                        <a:t>Редко, лишь в терминальной стадии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3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Arial CYR"/>
                        </a:rPr>
                        <a:t>Часто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1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>
                          <a:latin typeface="Cambria"/>
                          <a:ea typeface="Times New Roman"/>
                          <a:cs typeface="Arial CYR"/>
                        </a:rPr>
                        <a:t>Рентгенография органов грудной клетки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>
                          <a:latin typeface="Cambria"/>
                          <a:ea typeface="Times New Roman"/>
                          <a:cs typeface="Arial CYR"/>
                        </a:rPr>
                        <a:t>Гиперинфляция, буллезные изменения, «вертикальное» сердце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3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Arial CYR"/>
                        </a:rPr>
                        <a:t>Усиление легочного рисунка, увеличение размеров сердца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4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>
                          <a:latin typeface="Cambria"/>
                          <a:ea typeface="Times New Roman"/>
                          <a:cs typeface="Arial CYR"/>
                        </a:rPr>
                        <a:t>Гематокрит, 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>
                          <a:latin typeface="Cambria"/>
                          <a:ea typeface="Times New Roman"/>
                          <a:cs typeface="Arial CYR"/>
                        </a:rPr>
                        <a:t>35 – 45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3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Arial CYR"/>
                        </a:rPr>
                        <a:t>50 – 55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4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latin typeface="Cambria"/>
                          <a:ea typeface="Times New Roman"/>
                          <a:cs typeface="Arial CYR"/>
                        </a:rPr>
                        <a:t>PaO</a:t>
                      </a:r>
                      <a:r>
                        <a:rPr lang="en-US" sz="1800" baseline="-25000">
                          <a:latin typeface="Cambria"/>
                          <a:ea typeface="Times New Roman"/>
                          <a:cs typeface="Arial CYR"/>
                        </a:rPr>
                        <a:t>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latin typeface="Cambria"/>
                          <a:ea typeface="Times New Roman"/>
                          <a:cs typeface="Arial CYR"/>
                        </a:rPr>
                        <a:t>65 – 75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3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latin typeface="Cambria"/>
                          <a:ea typeface="Times New Roman"/>
                          <a:cs typeface="Arial CYR"/>
                        </a:rPr>
                        <a:t>45 – 60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4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latin typeface="Cambria"/>
                          <a:ea typeface="Times New Roman"/>
                          <a:cs typeface="Arial CYR"/>
                        </a:rPr>
                        <a:t>PaCO</a:t>
                      </a:r>
                      <a:r>
                        <a:rPr lang="en-US" sz="1800" baseline="-25000">
                          <a:latin typeface="Cambria"/>
                          <a:ea typeface="Times New Roman"/>
                          <a:cs typeface="Arial CYR"/>
                        </a:rPr>
                        <a:t>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latin typeface="Cambria"/>
                          <a:ea typeface="Times New Roman"/>
                          <a:cs typeface="Arial CYR"/>
                        </a:rPr>
                        <a:t>35 – 40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3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>
                          <a:latin typeface="Cambria"/>
                          <a:ea typeface="Times New Roman"/>
                          <a:cs typeface="Arial CYR"/>
                        </a:rPr>
                        <a:t>50 – 60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3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>
                          <a:latin typeface="Cambria"/>
                          <a:ea typeface="Times New Roman"/>
                          <a:cs typeface="Arial CYR"/>
                        </a:rPr>
                        <a:t>Диффузионная способность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>
                          <a:latin typeface="Cambria"/>
                          <a:ea typeface="Times New Roman"/>
                          <a:cs typeface="Arial CYR"/>
                        </a:rPr>
                        <a:t>Снижена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3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Arial CYR"/>
                        </a:rPr>
                        <a:t>Норма, небольшое снижение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диагностика ХОБЛ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8244408" cy="60932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- </a:t>
            </a:r>
            <a:r>
              <a:rPr lang="ru-RU" sz="3100" dirty="0" smtClean="0"/>
              <a:t>выявление факторов риска,</a:t>
            </a:r>
          </a:p>
          <a:p>
            <a:r>
              <a:rPr lang="ru-RU" sz="3100" dirty="0" smtClean="0"/>
              <a:t>- объективизацию симптомов обструкции,</a:t>
            </a:r>
          </a:p>
          <a:p>
            <a:r>
              <a:rPr lang="ru-RU" sz="3100" dirty="0" smtClean="0"/>
              <a:t>- </a:t>
            </a:r>
            <a:r>
              <a:rPr lang="ru-RU" sz="3100" dirty="0" err="1" smtClean="0"/>
              <a:t>мониторирование</a:t>
            </a:r>
            <a:r>
              <a:rPr lang="ru-RU" sz="3100" dirty="0" smtClean="0"/>
              <a:t> респираторной функции лёгких.</a:t>
            </a:r>
          </a:p>
          <a:p>
            <a:r>
              <a:rPr lang="ru-RU" sz="3100" dirty="0" smtClean="0"/>
              <a:t>1 этап: создание словесного портрета больного на основании тщательного сбора жалоб больного, анамнеза жизни и анамнеза заболевания);</a:t>
            </a:r>
          </a:p>
          <a:p>
            <a:r>
              <a:rPr lang="ru-RU" sz="3100" dirty="0" smtClean="0"/>
              <a:t>2 этап – объективное обследование;</a:t>
            </a:r>
          </a:p>
          <a:p>
            <a:r>
              <a:rPr lang="ru-RU" sz="3100" dirty="0" smtClean="0"/>
              <a:t>3 этап - результаты лабораторно–инструментальных исследований.</a:t>
            </a:r>
          </a:p>
          <a:p>
            <a:r>
              <a:rPr lang="ru-RU" sz="3100" dirty="0" smtClean="0"/>
              <a:t>Диагноз ХОБЛ всегда должен быть подтвержден данными спирометрии – </a:t>
            </a:r>
            <a:r>
              <a:rPr lang="ru-RU" sz="3100" dirty="0" err="1" smtClean="0"/>
              <a:t>постбронходилатационные</a:t>
            </a:r>
            <a:r>
              <a:rPr lang="ru-RU" sz="3100" dirty="0" smtClean="0"/>
              <a:t> значения ОФВ</a:t>
            </a:r>
            <a:r>
              <a:rPr lang="ru-RU" sz="3100" baseline="-25000" dirty="0" smtClean="0"/>
              <a:t>1</a:t>
            </a:r>
            <a:r>
              <a:rPr lang="ru-RU" sz="3100" dirty="0" smtClean="0"/>
              <a:t>/ФЖЕЛ &lt; 70% - обязательный признак ХОБЛ, который существует на всех стадиях заболевания.</a:t>
            </a:r>
          </a:p>
          <a:p>
            <a:pPr lvl="0"/>
            <a:r>
              <a:rPr lang="ru-RU" sz="2800" i="1" dirty="0" smtClean="0"/>
              <a:t>Вопросник для диагностики ХОБЛ </a:t>
            </a:r>
          </a:p>
          <a:p>
            <a:pPr lvl="0">
              <a:buNone/>
            </a:pPr>
            <a:r>
              <a:rPr lang="ru-RU" sz="2800" i="1" dirty="0" smtClean="0"/>
              <a:t>   (17 и более баллов: диагноз ХОБЛ вероятен,16 или менее баллов: другие заболевания)</a:t>
            </a:r>
            <a:endParaRPr lang="ru-RU" sz="3100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691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8184"/>
                <a:gridCol w="1872208"/>
                <a:gridCol w="1043608"/>
              </a:tblGrid>
              <a:tr h="469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Cambria"/>
                          <a:ea typeface="Times New Roman"/>
                          <a:cs typeface="Times New Roman"/>
                        </a:rPr>
                        <a:t>Вопрос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mbria"/>
                          <a:ea typeface="Times New Roman"/>
                          <a:cs typeface="Times New Roman"/>
                        </a:rPr>
                        <a:t>Варианты ответа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mbria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12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mbria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Ваш возраст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40 – 49 лет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50 – 59 лет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60 – 69 лет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33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70 лет и старше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2. Сколько сигарет Вы обычно выкуриваете ежедневно (если Вы бросили курить, то сколько Вы курили каждый день)?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Сколько всего лет Вы курите сигареты?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Пачка-день = кол-во сигарет, выкуриваемых в день / 20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Пачка-лет = пачка-день Х стаж курения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0 – 14 пачка-лет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15 – 24 пачка-лет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25 – 49 пачка-лет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33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50 и более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3. Ваш вес в килограммах?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Ваш рост в метрах?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ИМТ = вес в кг / (рост в м)</a:t>
                      </a:r>
                      <a:r>
                        <a:rPr lang="ru-RU" sz="1600" baseline="3000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ИМТ &lt; 25,4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mbria"/>
                          <a:ea typeface="Times New Roman"/>
                          <a:cs typeface="Times New Roman"/>
                        </a:rPr>
                        <a:t>ИМТ 25,</a:t>
                      </a: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600" dirty="0">
                          <a:latin typeface="Cambria"/>
                          <a:ea typeface="Times New Roman"/>
                          <a:cs typeface="Times New Roman"/>
                        </a:rPr>
                        <a:t> – 2</a:t>
                      </a: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n-US" sz="1600" dirty="0">
                          <a:latin typeface="Cambria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33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ИМТ &gt; 29,7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mbria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4. Провоцирует ли плохая погода у Вас кашель?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33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У меня нет кашля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5. Беспокоит ли Вас кашель с мокротой вне простудных заболеваний?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33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9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6. Беспокоит ли Вас кашель с мокротой по утрам?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33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9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7. Как часто у Вас возникает одышка?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Никогда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33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Иногда или чаще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25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8. У Вас есть или отмечалась раньше аллергия?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33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лабораторные  и инструментальные методы диагностики ХОБЛ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100392" cy="530120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общий анализ крови (при обострении </a:t>
            </a:r>
            <a:r>
              <a:rPr lang="ru-RU" b="1" dirty="0" err="1" smtClean="0"/>
              <a:t>нейтрофильный</a:t>
            </a:r>
            <a:r>
              <a:rPr lang="ru-RU" b="1" dirty="0" smtClean="0"/>
              <a:t> лейкоцитоз с </a:t>
            </a:r>
            <a:r>
              <a:rPr lang="ru-RU" b="1" dirty="0" err="1" smtClean="0"/>
              <a:t>палочкоядерным</a:t>
            </a:r>
            <a:r>
              <a:rPr lang="ru-RU" b="1" dirty="0" smtClean="0"/>
              <a:t> сдвигом и увеличение СОЭ, анемия или эритроцитоз). </a:t>
            </a:r>
          </a:p>
          <a:p>
            <a:r>
              <a:rPr lang="ru-RU" b="1" dirty="0" smtClean="0"/>
              <a:t>альфа-1-антитрипсин</a:t>
            </a:r>
          </a:p>
          <a:p>
            <a:r>
              <a:rPr lang="ru-RU" b="1" dirty="0" smtClean="0"/>
              <a:t>Цитологическое исследование мокроты</a:t>
            </a:r>
          </a:p>
          <a:p>
            <a:r>
              <a:rPr lang="ru-RU" b="1" dirty="0" smtClean="0"/>
              <a:t>Микробиологическое исследование мокроты</a:t>
            </a:r>
          </a:p>
          <a:p>
            <a:r>
              <a:rPr lang="ru-RU" b="1" dirty="0" smtClean="0"/>
              <a:t>Рентгенография органов грудной  клетки (уплощение купола и ограничение подвижности диафрагмы при дыхательных движениях, изменение </a:t>
            </a:r>
            <a:r>
              <a:rPr lang="ru-RU" b="1" dirty="0" err="1" smtClean="0"/>
              <a:t>передне-заднего</a:t>
            </a:r>
            <a:r>
              <a:rPr lang="ru-RU" b="1" dirty="0" smtClean="0"/>
              <a:t> размера грудной полости, расширение ретростернального пространства, вертикальное расположение сердца.</a:t>
            </a:r>
          </a:p>
          <a:p>
            <a:r>
              <a:rPr lang="ru-RU" b="1" dirty="0" smtClean="0"/>
              <a:t>Бронхоскопическое исследование служит дополнительным методом при диагностике ХОБЛ для исключения других заболеваний и состояний, протекающих с аналогичными симптомами.</a:t>
            </a:r>
          </a:p>
          <a:p>
            <a:r>
              <a:rPr lang="ru-RU" b="1" dirty="0" smtClean="0"/>
              <a:t>ЭКГ и ЭХО-КС выполняется с целью исключения кардиального генеза респираторной симптоматики и выявления признаков гипертрофии правых отделов сердца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136904" cy="1340768"/>
          </a:xfrm>
        </p:spPr>
        <p:txBody>
          <a:bodyPr>
            <a:normAutofit fontScale="90000"/>
          </a:bodyPr>
          <a:lstStyle/>
          <a:p>
            <a:r>
              <a:rPr lang="ru-RU" sz="3000" dirty="0" smtClean="0"/>
              <a:t>Спирометрия - основной метод диагностики и документирования изменений легочной функции при ХОБЛ 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7776864" cy="55172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 проведении спирометрии ХОБЛ проявляется экспираторным ограничением воздушного потока вследствие повышения сопротивления дыхательных путей</a:t>
            </a:r>
          </a:p>
          <a:p>
            <a:r>
              <a:rPr lang="ru-RU" dirty="0" err="1" smtClean="0"/>
              <a:t>Обструктивный</a:t>
            </a:r>
            <a:r>
              <a:rPr lang="ru-RU" dirty="0" smtClean="0"/>
              <a:t> тип вентиляционных нарушений характеризуется снижением соотношения показателей ОФВ</a:t>
            </a:r>
            <a:r>
              <a:rPr lang="ru-RU" baseline="-25000" dirty="0" smtClean="0"/>
              <a:t>1</a:t>
            </a:r>
            <a:r>
              <a:rPr lang="ru-RU" dirty="0" smtClean="0"/>
              <a:t>/ФЖЕЛ&lt;0,7</a:t>
            </a:r>
          </a:p>
          <a:p>
            <a:r>
              <a:rPr lang="ru-RU" dirty="0" smtClean="0"/>
              <a:t>Ранними признаками </a:t>
            </a:r>
            <a:r>
              <a:rPr lang="ru-RU" dirty="0" err="1" smtClean="0"/>
              <a:t>обструктивных</a:t>
            </a:r>
            <a:r>
              <a:rPr lang="ru-RU" dirty="0" smtClean="0"/>
              <a:t> нарушений у пациентов без клинических проявлений бронхиальной обструкции могут служить изменение формы экспираторной части кривой «поток–объем» и снижение скоростных показателей СОС</a:t>
            </a:r>
            <a:r>
              <a:rPr lang="ru-RU" baseline="-25000" dirty="0" smtClean="0"/>
              <a:t>25–75</a:t>
            </a:r>
            <a:r>
              <a:rPr lang="ru-RU" dirty="0" smtClean="0"/>
              <a:t>, МОС</a:t>
            </a:r>
            <a:r>
              <a:rPr lang="ru-RU" baseline="-25000" dirty="0" smtClean="0"/>
              <a:t>50</a:t>
            </a:r>
            <a:r>
              <a:rPr lang="ru-RU" dirty="0" smtClean="0"/>
              <a:t>, МОС</a:t>
            </a:r>
            <a:r>
              <a:rPr lang="ru-RU" baseline="-25000" dirty="0" smtClean="0"/>
              <a:t>75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оценки выраженности эмфиземы следует исследовать общую емкость легких (ОЕЛ) и диффузионную способность легких(ДСЛ).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671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016" y="0"/>
          <a:ext cx="9145016" cy="6849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992"/>
                <a:gridCol w="4788024"/>
              </a:tblGrid>
              <a:tr h="3295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Бронхиальная астма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</a:txBody>
                  <a:tcPr marL="36195" marR="36195" marT="3619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ХОБЛ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</a:txBody>
                  <a:tcPr marL="36195" marR="36195" marT="36195" marB="71755"/>
                </a:tc>
              </a:tr>
              <a:tr h="130959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Воспаление 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локализуется 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преимущественно в периферических дыхательных путях без распространения на интерстициальную ткань и паренхиму лёгких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</a:txBody>
                  <a:tcPr marL="36195" marR="36195" marT="36195" marB="71755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Воспаление 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локализуется в 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периферических дыхательных путях, распространяется на интерстициальную ткань и паренхиму лёгких, приводя к деструкции эластического каркаса стенок альвеол и формированию эмфиземы лёгких.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</a:txBody>
                  <a:tcPr marL="36195" marR="36195" marT="36195" marB="71755"/>
                </a:tc>
              </a:tr>
              <a:tr h="10295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19350" algn="ctr"/>
                          <a:tab pos="3849370" algn="ctr"/>
                          <a:tab pos="323850" algn="ctr"/>
                          <a:tab pos="3849370" algn="ctr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Факторы риска: бытовые аллергены, пыльца растений, некоторые производственные факторы</a:t>
                      </a:r>
                      <a:endParaRPr lang="ru-RU" sz="180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19350" algn="ctr"/>
                          <a:tab pos="3849370" algn="ctr"/>
                          <a:tab pos="323850" algn="ctr"/>
                          <a:tab pos="3849370" algn="ctr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Отягощённая наследственность</a:t>
                      </a:r>
                      <a:endParaRPr lang="ru-RU" sz="180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19350" algn="ctr"/>
                          <a:tab pos="3849370" algn="ctr"/>
                          <a:tab pos="323850" algn="ctr"/>
                          <a:tab pos="3849370" algn="ctr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Начало в молодом возрасте (часто)</a:t>
                      </a:r>
                      <a:endParaRPr lang="ru-RU" sz="180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</a:txBody>
                  <a:tcPr marL="36195" marR="36195" marT="36195" marB="7175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19350" algn="ctr"/>
                          <a:tab pos="3849370" algn="ctr"/>
                          <a:tab pos="144145" algn="ctr"/>
                          <a:tab pos="323850" algn="ctr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Факторы риска: курение (до 90%), продукты сгорания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бытового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топлива, промышленного загрязнения и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производственных факторов</a:t>
                      </a:r>
                      <a:endParaRPr lang="ru-RU" sz="1800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19350" algn="ctr"/>
                          <a:tab pos="3849370" algn="ctr"/>
                          <a:tab pos="144145" algn="ctr"/>
                          <a:tab pos="323850" algn="ctr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Возраст &gt;35 лет</a:t>
                      </a:r>
                      <a:endParaRPr lang="ru-RU" sz="1800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</a:txBody>
                  <a:tcPr marL="36195" marR="36195" marT="36195" marB="71755"/>
                </a:tc>
              </a:tr>
              <a:tr h="11695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  <a:tab pos="323850" algn="ctr"/>
                          <a:tab pos="3849370" algn="ctr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Волнообразность и яркость клинических проявлений, их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обратимость,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отсутствие прогрессирования при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неосложнённых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формах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БА, 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внелёгочные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проявления аллергии</a:t>
                      </a:r>
                      <a:endParaRPr lang="ru-RU" sz="1800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</a:txBody>
                  <a:tcPr marL="36195" marR="36195" marT="36195" marB="7175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19350" algn="ctr"/>
                          <a:tab pos="3849370" algn="ctr"/>
                          <a:tab pos="323850" algn="ctr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Позднее появление и медленное неуклонное нарастание респираторных симптомов. Поздняя диагностика.</a:t>
                      </a:r>
                      <a:endParaRPr lang="ru-RU" sz="1800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  <a:tab pos="144145" algn="ctr"/>
                          <a:tab pos="323850" algn="ctr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Ранняя диагностика (при легком течении) возможна лишь при активном выявлении больных в контингентах риска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</a:txBody>
                  <a:tcPr marL="36195" marR="36195" marT="36195" marB="71755"/>
                </a:tc>
              </a:tr>
              <a:tr h="74958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19350" algn="ctr"/>
                          <a:tab pos="3849370" algn="ctr"/>
                          <a:tab pos="323850" algn="ctr"/>
                          <a:tab pos="3849370" algn="ctr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Прирост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ОФВ1≥ 12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% от исходной величины и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≥ 200 мл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в ингаляционной пробе с 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бронхо-дилататорами</a:t>
                      </a:r>
                      <a:endParaRPr lang="ru-RU" sz="1800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</a:txBody>
                  <a:tcPr marL="36195" marR="36195" marT="36195" marB="71755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19350" algn="ctr"/>
                          <a:tab pos="3849370" algn="ctr"/>
                          <a:tab pos="323850" algn="ctr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Снижение ОФВ1/ФЖЕЛ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&lt; 70 %</a:t>
                      </a:r>
                      <a:endParaRPr lang="ru-RU" sz="1800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19350" algn="ctr"/>
                          <a:tab pos="3849370" algn="ctr"/>
                          <a:tab pos="323850" algn="ctr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Прирост ОФВ1 &lt; 12% и &lt; 200 мл в ингаляционной пробе с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коротко-действующими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бронходилататорами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*</a:t>
                      </a:r>
                      <a:endParaRPr lang="ru-RU" sz="1800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</a:txBody>
                  <a:tcPr marL="36195" marR="36195" marT="36195" marB="7175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903870"/>
          <a:ext cx="9144000" cy="776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712"/>
                <a:gridCol w="7164288"/>
              </a:tblGrid>
              <a:tr h="3249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Заболевания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</a:txBody>
                  <a:tcPr marL="36195" marR="36195" marT="3619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Основные дифференциальные признаки</a:t>
                      </a:r>
                      <a:endParaRPr lang="ru-RU" sz="1800" b="1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</a:txBody>
                  <a:tcPr marL="36195" marR="36195" marT="36195" marB="71755" anchor="ctr"/>
                </a:tc>
              </a:tr>
              <a:tr h="14908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Бронхоэктазии</a:t>
                      </a:r>
                      <a:endParaRPr lang="ru-RU" sz="1800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</a:txBody>
                  <a:tcPr marL="36195" marR="36195" marT="36195" marB="71755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19350" algn="ctr"/>
                          <a:tab pos="3849370" algn="ctr"/>
                          <a:tab pos="233680" algn="ctr"/>
                          <a:tab pos="503555" algn="ctr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Большое количество гнойной мокроты</a:t>
                      </a:r>
                      <a:endParaRPr lang="ru-RU" sz="1800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19350" algn="ctr"/>
                          <a:tab pos="3849370" algn="ctr"/>
                          <a:tab pos="233680" algn="ctr"/>
                          <a:tab pos="503555" algn="ctr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Частые рецидивы бактериальной респираторной инфекции</a:t>
                      </a:r>
                      <a:endParaRPr lang="ru-RU" sz="1800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19350" algn="ctr"/>
                          <a:tab pos="3849370" algn="ctr"/>
                          <a:tab pos="233680" algn="ctr"/>
                          <a:tab pos="503555" algn="ctr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Грубые сухие разного тембра и разнокалиберные влажные хрипы при аускультации</a:t>
                      </a:r>
                      <a:endParaRPr lang="ru-RU" sz="1800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19350" algn="ctr"/>
                          <a:tab pos="3849370" algn="ctr"/>
                          <a:tab pos="233680" algn="ctr"/>
                          <a:tab pos="503555" algn="ctr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Рентгенологическое исследование (КТ) — расширение бронхов и уплотнение их стенок</a:t>
                      </a:r>
                      <a:endParaRPr lang="ru-RU" sz="1800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</a:txBody>
                  <a:tcPr marL="36195" marR="36195" marT="36195" marB="71755"/>
                </a:tc>
              </a:tr>
              <a:tr h="12576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Туберкулёз</a:t>
                      </a:r>
                      <a:endParaRPr lang="ru-RU" sz="1800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</a:txBody>
                  <a:tcPr marL="36195" marR="36195" marT="36195" marB="71755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19350" algn="ctr"/>
                          <a:tab pos="3849370" algn="ctr"/>
                          <a:tab pos="503555" algn="ctr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Начало в любом возрасте</a:t>
                      </a:r>
                      <a:endParaRPr lang="ru-RU" sz="1800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19350" algn="ctr"/>
                          <a:tab pos="3849370" algn="ctr"/>
                          <a:tab pos="503555" algn="ctr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Характерные рентгенологические признаки</a:t>
                      </a:r>
                      <a:endParaRPr lang="ru-RU" sz="1800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19350" algn="ctr"/>
                          <a:tab pos="3849370" algn="ctr"/>
                          <a:tab pos="503555" algn="ctr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Микробиологическое подтверждение</a:t>
                      </a:r>
                      <a:endParaRPr lang="ru-RU" sz="1800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19350" algn="ctr"/>
                          <a:tab pos="3849370" algn="ctr"/>
                          <a:tab pos="503555" algn="ctr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Эпидемиологические признаки (высокая распространённость туберкулёза в регионе)</a:t>
                      </a:r>
                      <a:endParaRPr lang="ru-RU" sz="1800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</a:txBody>
                  <a:tcPr marL="36195" marR="36195" marT="36195" marB="71755"/>
                </a:tc>
              </a:tr>
              <a:tr h="10244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Облитерирующий бронхиолит</a:t>
                      </a:r>
                      <a:endParaRPr lang="ru-RU" sz="180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</a:txBody>
                  <a:tcPr marL="36195" marR="36195" marT="36195" marB="71755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19350" algn="ctr"/>
                          <a:tab pos="3849370" algn="ctr"/>
                          <a:tab pos="503555" algn="ctr"/>
                          <a:tab pos="3849370" algn="ctr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Начало в молодом возрасте у некурящих</a:t>
                      </a:r>
                      <a:endParaRPr lang="ru-RU" sz="1800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19350" algn="ctr"/>
                          <a:tab pos="3849370" algn="ctr"/>
                          <a:tab pos="503555" algn="ctr"/>
                          <a:tab pos="3849370" algn="ctr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Указание на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ревматоидный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полиартрит или острое воздействие вредных газов</a:t>
                      </a:r>
                      <a:endParaRPr lang="ru-RU" sz="1800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19350" algn="ctr"/>
                          <a:tab pos="3849370" algn="ctr"/>
                          <a:tab pos="503555" algn="ctr"/>
                          <a:tab pos="3849370" algn="ctr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КТ обнаруживает зоны пониженной плотности на выдохе</a:t>
                      </a:r>
                      <a:endParaRPr lang="ru-RU" sz="1800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</a:txBody>
                  <a:tcPr marL="36195" marR="36195" marT="36195" marB="71755"/>
                </a:tc>
              </a:tr>
              <a:tr h="10244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Диффузный панбронхиолит</a:t>
                      </a:r>
                      <a:endParaRPr lang="ru-RU" sz="180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</a:txBody>
                  <a:tcPr marL="36195" marR="36195" marT="36195" marB="71755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19350" algn="ctr"/>
                          <a:tab pos="3849370" algn="ctr"/>
                          <a:tab pos="414020" algn="ctr"/>
                          <a:tab pos="503555" algn="ctr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Некурящие мужчины</a:t>
                      </a:r>
                      <a:endParaRPr lang="ru-RU" sz="1800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19350" algn="ctr"/>
                          <a:tab pos="3849370" algn="ctr"/>
                          <a:tab pos="414020" algn="ctr"/>
                          <a:tab pos="503555" algn="ctr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У подавляющего большинства хронические синуситы</a:t>
                      </a:r>
                      <a:endParaRPr lang="ru-RU" sz="1800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19350" algn="ctr"/>
                          <a:tab pos="3849370" algn="ctr"/>
                          <a:tab pos="414020" algn="ctr"/>
                          <a:tab pos="503555" algn="ctr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КТ — диффузно расположенные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центролобулярные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узелковые тени, признаки гиперинфляции</a:t>
                      </a:r>
                      <a:endParaRPr lang="ru-RU" sz="1800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</a:txBody>
                  <a:tcPr marL="36195" marR="36195" marT="36195" marB="71755"/>
                </a:tc>
              </a:tr>
              <a:tr h="17357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</a:tabLs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Застойная сердечная недостаточность</a:t>
                      </a:r>
                      <a:endParaRPr lang="ru-RU" sz="180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</a:txBody>
                  <a:tcPr marL="36195" marR="36195" marT="36195" marB="7175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19350" algn="ctr"/>
                          <a:tab pos="3849370" algn="ctr"/>
                          <a:tab pos="117475" algn="ctr"/>
                        </a:tabLs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Кардиологический анамнез, характерные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хрипы при аускультации в базальных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отделах,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р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ентгенография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- расширение тени сердца и признаки отёка лёгочной 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ткани,ФВД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 — преобладание рестрикции</a:t>
                      </a:r>
                      <a:endParaRPr lang="ru-RU" sz="1800" dirty="0">
                        <a:solidFill>
                          <a:srgbClr val="000000"/>
                        </a:solidFill>
                        <a:latin typeface="PragmaticaC"/>
                        <a:ea typeface="Times New Roman"/>
                        <a:cs typeface="PragmaticaC"/>
                      </a:endParaRPr>
                    </a:p>
                  </a:txBody>
                  <a:tcPr marL="36195" marR="36195" marT="36195" marB="7175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Спирометрическая классификация ХОБЛ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9725"/>
          <a:ext cx="91440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2304256"/>
                <a:gridCol w="2160240"/>
                <a:gridCol w="291581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mbria"/>
                          <a:ea typeface="Times New Roman"/>
                          <a:cs typeface="Times New Roman"/>
                        </a:rPr>
                        <a:t>Стадия ХОБЛ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mbria"/>
                          <a:ea typeface="Times New Roman"/>
                          <a:cs typeface="Times New Roman"/>
                        </a:rPr>
                        <a:t>Степень тяжести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mbria"/>
                          <a:ea typeface="Times New Roman"/>
                          <a:cs typeface="Times New Roman"/>
                        </a:rPr>
                        <a:t>ОФВ</a:t>
                      </a:r>
                      <a:r>
                        <a:rPr lang="ru-RU" sz="2400" b="1" baseline="-25000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400" b="1">
                          <a:latin typeface="Cambria"/>
                          <a:ea typeface="Times New Roman"/>
                          <a:cs typeface="Times New Roman"/>
                        </a:rPr>
                        <a:t>/ФЖЕЛ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mbria"/>
                          <a:ea typeface="Times New Roman"/>
                          <a:cs typeface="Times New Roman"/>
                        </a:rPr>
                        <a:t>ОФВ</a:t>
                      </a:r>
                      <a:r>
                        <a:rPr lang="ru-RU" sz="2400" b="1" baseline="-25000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400" b="1">
                          <a:latin typeface="Cambria"/>
                          <a:ea typeface="Times New Roman"/>
                          <a:cs typeface="Times New Roman"/>
                        </a:rPr>
                        <a:t>, % от должного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I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Легкая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mbria"/>
                          <a:ea typeface="Times New Roman"/>
                          <a:cs typeface="Times New Roman"/>
                        </a:rPr>
                        <a:t>&lt; 0,7 (70 %)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mbria"/>
                          <a:ea typeface="Times New Roman"/>
                          <a:cs typeface="Times New Roman"/>
                        </a:rPr>
                        <a:t>ОФВ</a:t>
                      </a:r>
                      <a:r>
                        <a:rPr lang="ru-RU" sz="2400" baseline="-25000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400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>
                          <a:latin typeface="Cambria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ru-RU" sz="2400">
                          <a:latin typeface="Cambria"/>
                          <a:ea typeface="Times New Roman"/>
                          <a:cs typeface="Times New Roman"/>
                        </a:rPr>
                        <a:t> 80% 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mbria"/>
                          <a:ea typeface="Times New Roman"/>
                          <a:cs typeface="Times New Roman"/>
                        </a:rPr>
                        <a:t>II 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Среднетяжелая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mbria"/>
                          <a:ea typeface="Times New Roman"/>
                          <a:cs typeface="Times New Roman"/>
                        </a:rPr>
                        <a:t>&lt; 0,7 (70 %)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mbria"/>
                          <a:ea typeface="Times New Roman"/>
                          <a:cs typeface="Times New Roman"/>
                        </a:rPr>
                        <a:t>50%≤ОФВ</a:t>
                      </a:r>
                      <a:r>
                        <a:rPr lang="ru-RU" sz="2400" baseline="-25000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400">
                          <a:latin typeface="Cambria"/>
                          <a:ea typeface="Times New Roman"/>
                          <a:cs typeface="Times New Roman"/>
                        </a:rPr>
                        <a:t>&lt; 80% 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mbria"/>
                          <a:ea typeface="Times New Roman"/>
                          <a:cs typeface="Times New Roman"/>
                        </a:rPr>
                        <a:t>III 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Тяжелая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&lt; 0,7 (70 %)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mbria"/>
                          <a:ea typeface="Times New Roman"/>
                          <a:cs typeface="Times New Roman"/>
                        </a:rPr>
                        <a:t>30%≤ОФВ</a:t>
                      </a:r>
                      <a:r>
                        <a:rPr lang="ru-RU" sz="2400" baseline="-25000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400">
                          <a:latin typeface="Cambria"/>
                          <a:ea typeface="Times New Roman"/>
                          <a:cs typeface="Times New Roman"/>
                        </a:rPr>
                        <a:t>&lt; 50% 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mbria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400">
                          <a:latin typeface="Cambria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2400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mbria"/>
                          <a:ea typeface="Times New Roman"/>
                          <a:cs typeface="Times New Roman"/>
                        </a:rPr>
                        <a:t>Крайне тяжелая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&lt; 0,7 (70 %)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ОФВ</a:t>
                      </a:r>
                      <a:r>
                        <a:rPr lang="ru-RU" sz="2400" baseline="-25000" dirty="0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 &lt; 30% или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&lt; 50% в сочетании с хронической дыхательной недостаточностью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Оценочный тест ХОБЛ (</a:t>
            </a:r>
            <a:r>
              <a:rPr lang="en-US" dirty="0" smtClean="0"/>
              <a:t>CAT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9143999" cy="556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322"/>
                <a:gridCol w="272873"/>
                <a:gridCol w="272873"/>
                <a:gridCol w="283933"/>
                <a:gridCol w="352769"/>
                <a:gridCol w="363829"/>
                <a:gridCol w="363829"/>
                <a:gridCol w="3491571"/>
              </a:tblGrid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Я никогда не кашляю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5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Я постоянно кашляю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У меня в легких совсем нет мокроты (слизи)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5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Мои легкие наполнены мокротой (слизью)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У меня совсем нет ощущения </a:t>
                      </a:r>
                      <a:r>
                        <a:rPr lang="ru-RU" sz="1700" dirty="0" err="1">
                          <a:latin typeface="Cambria"/>
                          <a:ea typeface="Times New Roman"/>
                          <a:cs typeface="Times New Roman"/>
                        </a:rPr>
                        <a:t>сдавления</a:t>
                      </a: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 в грудной клетке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5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У меня очень сильное ощущение сдавления в грудной клетке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Когда я иду в гору или поднимаюсь вверх на один лестничный пролет, у меня нет одышки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5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Когда я иду в гору или поднимаюсь вверх на один лестничный пролет, возникает сильная одышка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Моя повседневная деятельность в пределах дома не ограничена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5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Моя повседневная деятельность в пределах дома очень ограничена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Несмотря на мое заболевание легких, я чувствую себя уверенно, когда выхожу из дома 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5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Из-за моего заболевания легких я совсем не чувствую себя уверенно, когда выхожу из дома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Я сплю очень хорошо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5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Из-за моего заболевания легких я сплю очень плохо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У меня много энергии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5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mbria"/>
                          <a:ea typeface="Times New Roman"/>
                          <a:cs typeface="Times New Roman"/>
                        </a:rPr>
                        <a:t>У меня совсем нет энергии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33829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Основные патогенетические механизмы бронхиальной обструкции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908720"/>
            <a:ext cx="8496944" cy="5949280"/>
          </a:xfrm>
        </p:spPr>
        <p:txBody>
          <a:bodyPr>
            <a:noAutofit/>
          </a:bodyPr>
          <a:lstStyle/>
          <a:p>
            <a:r>
              <a:rPr lang="ru-RU" sz="1800" dirty="0" smtClean="0"/>
              <a:t>1.Спастический- обусловлен дисфункцией в системах контроля тонуса бронхов, ведущее место в развитии его принадлежит </a:t>
            </a:r>
            <a:r>
              <a:rPr lang="ru-RU" sz="1800" dirty="0" err="1" smtClean="0"/>
              <a:t>бронхоспазму</a:t>
            </a:r>
            <a:r>
              <a:rPr lang="ru-RU" sz="1800" dirty="0" smtClean="0"/>
              <a:t>; </a:t>
            </a:r>
          </a:p>
          <a:p>
            <a:r>
              <a:rPr lang="ru-RU" sz="1800" dirty="0" smtClean="0"/>
              <a:t>2.Воспалительный-обусловлен отеком, клеточной инфильтрацией воздухоносных путей, гиперемией слизистой оболочки бронхов.</a:t>
            </a:r>
          </a:p>
          <a:p>
            <a:r>
              <a:rPr lang="ru-RU" sz="1800" dirty="0" smtClean="0"/>
              <a:t>3. </a:t>
            </a:r>
            <a:r>
              <a:rPr lang="ru-RU" sz="1800" dirty="0" err="1" smtClean="0"/>
              <a:t>Дискринический</a:t>
            </a:r>
            <a:r>
              <a:rPr lang="ru-RU" sz="1800" dirty="0" smtClean="0"/>
              <a:t>- наблюдается при избыточной стимуляции бокаловидных клеток и желез </a:t>
            </a:r>
            <a:r>
              <a:rPr lang="ru-RU" sz="1800" dirty="0" err="1" smtClean="0"/>
              <a:t>подслизистого</a:t>
            </a:r>
            <a:r>
              <a:rPr lang="ru-RU" sz="1800" dirty="0" smtClean="0"/>
              <a:t> слоя бронхов, приводящей к ухудшению реологических свойств мокроты, нарушениям функции </a:t>
            </a:r>
            <a:r>
              <a:rPr lang="ru-RU" sz="1800" dirty="0" err="1" smtClean="0"/>
              <a:t>мукоцилиарного</a:t>
            </a:r>
            <a:r>
              <a:rPr lang="ru-RU" sz="1800" dirty="0" smtClean="0"/>
              <a:t> эскалатора. </a:t>
            </a:r>
          </a:p>
          <a:p>
            <a:r>
              <a:rPr lang="ru-RU" sz="1800" dirty="0" smtClean="0"/>
              <a:t>4.Дискинетический-бронхиальная проходимость нарушена за счет врожденного недоразвития мембранозной части трахеи и бронхов, способствующих закрытию их просвета при вдохе; </a:t>
            </a:r>
          </a:p>
          <a:p>
            <a:r>
              <a:rPr lang="ru-RU" sz="1800" dirty="0" smtClean="0"/>
              <a:t>5. Эмфизематозный- сопровождается </a:t>
            </a:r>
            <a:r>
              <a:rPr lang="ru-RU" sz="1800" dirty="0" err="1" smtClean="0"/>
              <a:t>спадением</a:t>
            </a:r>
            <a:r>
              <a:rPr lang="ru-RU" sz="1800" dirty="0" smtClean="0"/>
              <a:t> (коллапсом) мелких бронхов из-за снижения и утраты легкими эластичности;</a:t>
            </a:r>
          </a:p>
          <a:p>
            <a:r>
              <a:rPr lang="ru-RU" sz="1800" dirty="0" smtClean="0"/>
              <a:t>6. Гемодинамический- возникает на фоне нарушений гемодинамики малого круга:  при гипертензии </a:t>
            </a:r>
            <a:r>
              <a:rPr lang="ru-RU" sz="1800" dirty="0" err="1" smtClean="0"/>
              <a:t>пре</a:t>
            </a:r>
            <a:r>
              <a:rPr lang="ru-RU" sz="1800" dirty="0" smtClean="0"/>
              <a:t>/и </a:t>
            </a:r>
            <a:r>
              <a:rPr lang="ru-RU" sz="1800" dirty="0" err="1" smtClean="0"/>
              <a:t>посткапилляров</a:t>
            </a:r>
            <a:r>
              <a:rPr lang="ru-RU" sz="1800" dirty="0" smtClean="0"/>
              <a:t>, застое в бронхиальных венах и при гипертоническом кризе в малом круге кровообращения;</a:t>
            </a:r>
          </a:p>
          <a:p>
            <a:r>
              <a:rPr lang="ru-RU" sz="1800" dirty="0" smtClean="0"/>
              <a:t>7.Гиперосмолярный-наблюдается при астме физического усилия, когда вдыхание холодного воздуха создает повышенную осмотическую </a:t>
            </a:r>
            <a:r>
              <a:rPr lang="ru-RU" sz="1800" dirty="0" err="1" smtClean="0"/>
              <a:t>концент-рацию</a:t>
            </a:r>
            <a:r>
              <a:rPr lang="ru-RU" sz="1800" dirty="0" smtClean="0"/>
              <a:t> на их поверхности, раздражение рецепторов и </a:t>
            </a:r>
            <a:r>
              <a:rPr lang="ru-RU" sz="1800" dirty="0" err="1" smtClean="0"/>
              <a:t>бронхоспазм</a:t>
            </a:r>
            <a:r>
              <a:rPr lang="ru-RU" sz="1800" dirty="0" smtClean="0"/>
              <a:t>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7152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ХОБЛ согласно GOLD (2011 г.)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1124746"/>
          <a:ext cx="9144001" cy="573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211"/>
                <a:gridCol w="1784622"/>
                <a:gridCol w="2088232"/>
                <a:gridCol w="1224136"/>
                <a:gridCol w="1440160"/>
                <a:gridCol w="1331640"/>
              </a:tblGrid>
              <a:tr h="1146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mbria"/>
                          <a:ea typeface="Times New Roman"/>
                          <a:cs typeface="Times New Roman"/>
                        </a:rPr>
                        <a:t>Группа больных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mbria"/>
                          <a:ea typeface="Times New Roman"/>
                          <a:cs typeface="Times New Roman"/>
                        </a:rPr>
                        <a:t>Характеристика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mbria"/>
                          <a:ea typeface="Times New Roman"/>
                          <a:cs typeface="Times New Roman"/>
                        </a:rPr>
                        <a:t>Спирометрическая классификация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mbria"/>
                          <a:ea typeface="Times New Roman"/>
                          <a:cs typeface="Times New Roman"/>
                        </a:rPr>
                        <a:t>Число обострений за год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1">
                          <a:latin typeface="Cambria"/>
                          <a:ea typeface="Times New Roman"/>
                          <a:cs typeface="Times New Roman"/>
                        </a:rPr>
                        <a:t>mMRC</a:t>
                      </a:r>
                      <a:r>
                        <a:rPr lang="ru-RU" sz="1400" b="1">
                          <a:latin typeface="Cambria"/>
                          <a:ea typeface="Times New Roman"/>
                          <a:cs typeface="Times New Roman"/>
                        </a:rPr>
                        <a:t>-шкала одышки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1">
                          <a:latin typeface="Cambria"/>
                          <a:ea typeface="Times New Roman"/>
                          <a:cs typeface="Times New Roman"/>
                        </a:rPr>
                        <a:t>CAT</a:t>
                      </a:r>
                      <a:r>
                        <a:rPr lang="ru-RU" sz="1400" b="1">
                          <a:latin typeface="Cambria"/>
                          <a:ea typeface="Times New Roman"/>
                          <a:cs typeface="Times New Roman"/>
                        </a:rPr>
                        <a:t>-тест оценки ХОБЛ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1466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latin typeface="Cambria"/>
                          <a:ea typeface="Times New Roman"/>
                          <a:cs typeface="Times New Roman"/>
                        </a:rPr>
                        <a:t>A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/>
                          <a:ea typeface="Times New Roman"/>
                          <a:cs typeface="Times New Roman"/>
                        </a:rPr>
                        <a:t>Низкий риск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/>
                          <a:ea typeface="Times New Roman"/>
                          <a:cs typeface="Times New Roman"/>
                        </a:rPr>
                        <a:t>Мало симптомов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latin typeface="Cambria"/>
                          <a:ea typeface="Times New Roman"/>
                          <a:cs typeface="Times New Roman"/>
                        </a:rPr>
                        <a:t>GOLD 1</a:t>
                      </a:r>
                      <a:r>
                        <a:rPr lang="ru-RU" sz="1400" dirty="0">
                          <a:latin typeface="Cambria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da-DK" sz="1400" dirty="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latin typeface="Cambria"/>
                          <a:ea typeface="Times New Roman"/>
                          <a:cs typeface="Times New Roman"/>
                        </a:rPr>
                        <a:t>≤1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400">
                          <a:latin typeface="Cambria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da-DK" sz="1400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latin typeface="Cambria"/>
                          <a:ea typeface="Times New Roman"/>
                          <a:cs typeface="Times New Roman"/>
                        </a:rPr>
                        <a:t>&lt;10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1466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latin typeface="Cambria"/>
                          <a:ea typeface="Times New Roman"/>
                          <a:cs typeface="Times New Roman"/>
                        </a:rPr>
                        <a:t>B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  <a:cs typeface="Times New Roman"/>
                        </a:rPr>
                        <a:t>Низкий риск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  <a:cs typeface="Times New Roman"/>
                        </a:rPr>
                        <a:t>Много симптомов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latin typeface="Cambria"/>
                          <a:ea typeface="Times New Roman"/>
                          <a:cs typeface="Times New Roman"/>
                        </a:rPr>
                        <a:t>GOLD 1</a:t>
                      </a:r>
                      <a:r>
                        <a:rPr lang="ru-RU" sz="1400">
                          <a:latin typeface="Cambria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da-DK" sz="140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latin typeface="Cambria"/>
                          <a:ea typeface="Times New Roman"/>
                          <a:cs typeface="Times New Roman"/>
                        </a:rPr>
                        <a:t>≤1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u="sng" dirty="0">
                          <a:latin typeface="Cambria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da-DK" sz="1400" dirty="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latin typeface="Cambria"/>
                          <a:ea typeface="Times New Roman"/>
                          <a:cs typeface="Times New Roman"/>
                        </a:rPr>
                        <a:t>≥10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1466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latin typeface="Cambria"/>
                          <a:ea typeface="Times New Roman"/>
                          <a:cs typeface="Times New Roman"/>
                        </a:rPr>
                        <a:t>C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  <a:cs typeface="Times New Roman"/>
                        </a:rPr>
                        <a:t>Высокий риск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  <a:cs typeface="Times New Roman"/>
                        </a:rPr>
                        <a:t>Мало симптомов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latin typeface="Cambria"/>
                          <a:ea typeface="Times New Roman"/>
                          <a:cs typeface="Times New Roman"/>
                        </a:rPr>
                        <a:t>GOLD 3</a:t>
                      </a:r>
                      <a:r>
                        <a:rPr lang="ru-RU" sz="1400">
                          <a:latin typeface="Cambria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da-DK" sz="1400"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u="sng">
                          <a:latin typeface="Cambria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da-DK" sz="140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latin typeface="Cambria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400">
                          <a:latin typeface="Cambria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da-DK" sz="1400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latin typeface="Cambria"/>
                          <a:ea typeface="Times New Roman"/>
                          <a:cs typeface="Times New Roman"/>
                        </a:rPr>
                        <a:t>&lt;10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1466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latin typeface="Cambria"/>
                          <a:ea typeface="Times New Roman"/>
                          <a:cs typeface="Times New Roman"/>
                        </a:rPr>
                        <a:t>D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  <a:cs typeface="Times New Roman"/>
                        </a:rPr>
                        <a:t>Высокий риск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mbria"/>
                          <a:ea typeface="Times New Roman"/>
                          <a:cs typeface="Times New Roman"/>
                        </a:rPr>
                        <a:t>Много симптомов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latin typeface="Cambria"/>
                          <a:ea typeface="Times New Roman"/>
                          <a:cs typeface="Times New Roman"/>
                        </a:rPr>
                        <a:t>GOLD 3</a:t>
                      </a:r>
                      <a:r>
                        <a:rPr lang="ru-RU" sz="1400">
                          <a:latin typeface="Cambria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da-DK" sz="1400"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u="sng">
                          <a:latin typeface="Cambria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da-DK" sz="140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u="sng">
                          <a:latin typeface="Cambria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da-DK" sz="140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latin typeface="Cambria"/>
                          <a:ea typeface="Times New Roman"/>
                          <a:cs typeface="Times New Roman"/>
                        </a:rPr>
                        <a:t>≥10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Терапия ХОБЛ стабильного течения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9725"/>
          <a:ext cx="91440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Краткосрочные цели лечения</a:t>
                      </a:r>
                    </a:p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mbria"/>
                          <a:ea typeface="Times New Roman"/>
                        </a:rPr>
                        <a:t>Долгосрочные </a:t>
                      </a:r>
                      <a:r>
                        <a:rPr lang="ru-RU" sz="2800" b="1" dirty="0" smtClean="0">
                          <a:latin typeface="Cambria"/>
                          <a:ea typeface="Times New Roman"/>
                        </a:rPr>
                        <a:t>цели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mbria"/>
                          <a:ea typeface="Times New Roman"/>
                        </a:rPr>
                        <a:t>Облегчение симптомов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mbria"/>
                          <a:ea typeface="Times New Roman"/>
                        </a:rPr>
                        <a:t>Предотвращение прогрессирования заболевания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mbria"/>
                          <a:ea typeface="Times New Roman"/>
                        </a:rPr>
                        <a:t>Улучшение переносимости физической нагрузки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mbria"/>
                          <a:ea typeface="Times New Roman"/>
                        </a:rPr>
                        <a:t>Предотвращение и лечение обострений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mbria"/>
                          <a:ea typeface="Times New Roman"/>
                        </a:rPr>
                        <a:t>Улучшение качества жизни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mbria"/>
                          <a:ea typeface="Times New Roman"/>
                        </a:rPr>
                        <a:t>Снижение смертности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Нефармакологическое методы воздействия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9725"/>
          <a:ext cx="9144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Группа</a:t>
                      </a:r>
                      <a:endParaRPr lang="ru-RU" sz="2000" dirty="0">
                        <a:solidFill>
                          <a:schemeClr val="tx1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пациентов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Основные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(активные меры)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Рекомендуемые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В зависимости от региональных программ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Больные ХОБЛ всех степеней тяжести</a:t>
                      </a:r>
                      <a:endParaRPr lang="ru-RU" sz="2400">
                        <a:solidFill>
                          <a:schemeClr val="tx1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Отказ от курения (с возможным применением фармакологических методов)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Физическая активность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Вакцинация против гриппа и против пневмококковой инфекции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Медикаментозное лечение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9144000" cy="5803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744"/>
                <a:gridCol w="6876256"/>
              </a:tblGrid>
              <a:tr h="591224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Класс препаратов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10795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74295" algn="l"/>
                        </a:tabLst>
                      </a:pPr>
                      <a:r>
                        <a:rPr lang="ru-RU" sz="1800" b="1" spc="1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Применение препаратов (с уровнем доказательности)</a:t>
                      </a:r>
                      <a:endParaRPr lang="ru-RU" sz="180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254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ambria"/>
                          <a:ea typeface="Times New Roman"/>
                          <a:cs typeface="Times New Roman"/>
                        </a:rPr>
                        <a:t>Бронходилататоры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1079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111125" algn="l"/>
                        </a:tabLst>
                      </a:pPr>
                      <a:r>
                        <a:rPr lang="ru-RU" sz="1800" spc="1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Бронхолитические</a:t>
                      </a:r>
                      <a:r>
                        <a:rPr lang="ru-RU" sz="1800" spc="1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препараты являются основными средствами в лечении </a:t>
                      </a:r>
                      <a:r>
                        <a:rPr lang="ru-RU" sz="1800" spc="1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ХОБЛ.</a:t>
                      </a:r>
                    </a:p>
                    <a:p>
                      <a:pPr marL="252095" indent="-1079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111125" algn="l"/>
                        </a:tabLs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Ингаляционная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терапия предпочтительнее.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marL="252095" indent="-1079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111125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Препараты назначаются либо «по потребности», либо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систематически.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252095" indent="-1079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111125" algn="l"/>
                        </a:tabLs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Преимущество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отдается длительно действующим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бронходилататорам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marL="252095" indent="-1079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111125" algn="l"/>
                        </a:tabLst>
                      </a:pPr>
                      <a:r>
                        <a:rPr lang="ru-RU" sz="1800" b="1" i="1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Тиотропия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бромид,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обладая 24-часовым действием, уменьшает частоту обострений и госпитализаций, улучшает симптомы и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КЖ,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улучшает эффективность легочной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реабилитации. 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marL="252095" indent="-1079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111125" algn="l"/>
                        </a:tabLst>
                      </a:pPr>
                      <a:r>
                        <a:rPr lang="ru-RU" sz="1800" b="1" i="1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Формотерол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1800" b="1" i="1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салметерол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достоверно улучшают ОФВ</a:t>
                      </a:r>
                      <a:r>
                        <a:rPr lang="ru-RU" sz="1800" baseline="-250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и другие легочные объемы, КЖ, снижают выраженность симптомов и частоту обострений, не влияя на смертность и падение легочной функции. 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marL="252095" indent="-1079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111125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Ультра длительно действующий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бронходилататор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индакатерол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позволяет значительно увеличить ОФВ</a:t>
                      </a:r>
                      <a:r>
                        <a:rPr lang="ru-RU" sz="1800" baseline="-250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, уменьшить выраженность одышки, частоту обострений и повысить КЖ. 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Медикаментозное лечение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9144000" cy="602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  <a:gridCol w="7452320"/>
              </a:tblGrid>
              <a:tr h="573456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Класс препаратов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10795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74295" algn="l"/>
                        </a:tabLst>
                      </a:pPr>
                      <a:r>
                        <a:rPr lang="ru-RU" sz="1800" b="1" spc="1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Применение препаратов (с уровнем доказательности)</a:t>
                      </a:r>
                      <a:endParaRPr lang="ru-RU" sz="180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69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Комбинации </a:t>
                      </a:r>
                      <a:r>
                        <a:rPr lang="ru-RU" sz="1800" dirty="0" err="1">
                          <a:latin typeface="Cambria"/>
                          <a:ea typeface="Times New Roman"/>
                          <a:cs typeface="Times New Roman"/>
                        </a:rPr>
                        <a:t>бронходилататоров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1079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9906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Комбинации длительно действующих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бронходилататоров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повышают эффективность лечения, снижают риск побочных эффектов и оказывают большее влияние на ОФВ</a:t>
                      </a:r>
                      <a:r>
                        <a:rPr lang="ru-RU" sz="1800" baseline="-250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, чем каждый из препаратов в отдельности. 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69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Ингаляционные </a:t>
                      </a:r>
                      <a:r>
                        <a:rPr lang="ru-RU" sz="1800" dirty="0" smtClean="0">
                          <a:latin typeface="Cambria"/>
                          <a:ea typeface="Times New Roman"/>
                          <a:cs typeface="Times New Roman"/>
                        </a:rPr>
                        <a:t>ГКС (</a:t>
                      </a:r>
                      <a:r>
                        <a:rPr lang="ru-RU" sz="1800" dirty="0" err="1" smtClean="0">
                          <a:latin typeface="Cambria"/>
                          <a:ea typeface="Times New Roman"/>
                          <a:cs typeface="Times New Roman"/>
                        </a:rPr>
                        <a:t>иГКС</a:t>
                      </a: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1079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9906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Положительно влияют на симптоматику заболевания, функцию легких, качество жизни, уменьшают частоту обострений, не оказывая влияния на постепенное снижение ОФВ</a:t>
                      </a:r>
                      <a:r>
                        <a:rPr lang="ru-RU" sz="1800" baseline="-250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, не снижают общую смертность. 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38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mbria"/>
                          <a:ea typeface="Times New Roman"/>
                          <a:cs typeface="Times New Roman"/>
                        </a:rPr>
                        <a:t>Комбинации иГКС с длительнодействующими бронходилататорами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1079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9906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Комбинированная терапия ИГКС и длительно действующими β</a:t>
                      </a:r>
                      <a:r>
                        <a:rPr lang="ru-RU" sz="1800" baseline="-250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-агонистами может снижать смертность у больных ХОБЛ. 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marL="252095" indent="-1079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9906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Комбинированная терапия ИГКС и длительно действующими β</a:t>
                      </a:r>
                      <a:r>
                        <a:rPr lang="ru-RU" sz="1800" baseline="-250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-агонистами повышает риск развития пневмонии, но не имеет других побочных явлений. 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marL="252095" indent="-1079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9906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Добавление к комбинации длительно действующего β</a:t>
                      </a:r>
                      <a:r>
                        <a:rPr lang="ru-RU" sz="1800" baseline="-250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-агониста с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иГКС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тиотропия</a:t>
                      </a: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бромида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улучшает функцию легких, КЖ и способны предотвратить повторные обострения. 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01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mbria"/>
                          <a:ea typeface="Times New Roman"/>
                          <a:cs typeface="Times New Roman"/>
                        </a:rPr>
                        <a:t>Ингибиторы фосфодиэстеразы 4 типа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1079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99060" algn="l"/>
                        </a:tabLst>
                      </a:pPr>
                      <a:r>
                        <a:rPr lang="ru-RU" sz="1800" b="1" i="1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Рофлумиласт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снижает частоту среднетяжелых и тяжелых обострений у пациентов с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бронхитическим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вариантом ХОБЛ тяжелого и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крайне-тяжелого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течения и обострениями в анамнезе. 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Медикаментозное лечение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9144000" cy="4312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/>
                <a:gridCol w="7092280"/>
              </a:tblGrid>
              <a:tr h="529640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Класс препаратов</a:t>
                      </a:r>
                      <a:endParaRPr lang="ru-RU" sz="20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10795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74295" algn="l"/>
                        </a:tabLst>
                      </a:pPr>
                      <a:r>
                        <a:rPr lang="ru-RU" sz="2000" b="1" spc="1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Применение препаратов (с уровнем доказательности)</a:t>
                      </a:r>
                      <a:endParaRPr lang="ru-RU" sz="200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2410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Cambria"/>
                          <a:ea typeface="Times New Roman"/>
                          <a:cs typeface="Times New Roman"/>
                        </a:rPr>
                        <a:t>Метилксантины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indent="-1079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9906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При ХОБЛ </a:t>
                      </a:r>
                      <a:r>
                        <a:rPr lang="ru-RU" sz="2000" b="1" i="1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теофиллин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оказывает умеренный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бронхолитический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эффект по сравнению с плацебо. </a:t>
                      </a:r>
                      <a:endParaRPr lang="ru-RU" sz="20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marL="252095" indent="-1079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99060" algn="l"/>
                        </a:tabLst>
                      </a:pPr>
                      <a:r>
                        <a:rPr lang="ru-RU" sz="2000" b="1" i="1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Теофиллин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в низких дозах уменьшает количество обострений у больных ХОБЛ, но не увеличивает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постбронходилатационную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функцию легких. </a:t>
                      </a:r>
                      <a:endParaRPr lang="ru-RU" sz="20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787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mbria"/>
                          <a:ea typeface="Times New Roman"/>
                          <a:cs typeface="Times New Roman"/>
                        </a:rPr>
                        <a:t>Антиоксиданты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indent="-1079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99060" algn="l"/>
                        </a:tabLst>
                      </a:pPr>
                      <a:r>
                        <a:rPr lang="x-none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Препараты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x-none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такие как </a:t>
                      </a:r>
                      <a:r>
                        <a:rPr lang="x-none" sz="2000" b="1" i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N-ацетилцистеин</a:t>
                      </a:r>
                      <a:r>
                        <a:rPr lang="ru-RU" sz="2000" b="1" i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x-none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способны проявлять антиоксидантные свойства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и могут</a:t>
                      </a:r>
                      <a:r>
                        <a:rPr lang="x-none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играть роль в лечении больных с повторяющимися обострениями </a:t>
                      </a:r>
                      <a:r>
                        <a:rPr lang="x-none" sz="200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ХОБЛ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marL="20955" indent="-1079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2095" algn="l"/>
                          <a:tab pos="9906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x-none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пациентов с ХОБЛ, не получающих ингаляционные кортикостероиды, лечение </a:t>
                      </a:r>
                      <a:r>
                        <a:rPr lang="x-none" sz="2000" b="1" i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карбоцистеин</a:t>
                      </a:r>
                      <a:r>
                        <a:rPr lang="ru-RU" sz="2000" b="1" i="1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ом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x-none" sz="2000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​​</a:t>
                      </a:r>
                      <a:r>
                        <a:rPr lang="x-none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и </a:t>
                      </a:r>
                      <a:r>
                        <a:rPr lang="x-none" sz="2000" b="1" i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N-ацетилцистеин</a:t>
                      </a:r>
                      <a:r>
                        <a:rPr lang="ru-RU" sz="2000" b="1" i="1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ом</a:t>
                      </a:r>
                      <a:r>
                        <a:rPr lang="x-none" sz="2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может уменьшить число </a:t>
                      </a:r>
                      <a:r>
                        <a:rPr lang="x-none" sz="200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обострений</a:t>
                      </a:r>
                      <a:endParaRPr lang="ru-RU" sz="20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39000" cy="36004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Схемы фармакологической терапии ХОБЛ (</a:t>
            </a:r>
            <a:r>
              <a:rPr lang="en-US" sz="2800" dirty="0" smtClean="0"/>
              <a:t>GOLD</a:t>
            </a:r>
            <a:r>
              <a:rPr lang="ru-RU" sz="2800" dirty="0" smtClean="0"/>
              <a:t> 2014)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9144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912"/>
                <a:gridCol w="1728192"/>
                <a:gridCol w="2088232"/>
                <a:gridCol w="1547664"/>
              </a:tblGrid>
              <a:tr h="457876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Группа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больных ХОБЛ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Препараты выбора</a:t>
                      </a:r>
                      <a:endParaRPr lang="ru-RU" sz="180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Альтернативные</a:t>
                      </a:r>
                      <a:endParaRPr lang="ru-RU" sz="180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препараты</a:t>
                      </a:r>
                      <a:endParaRPr lang="ru-RU" sz="180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Другие препараты</a:t>
                      </a:r>
                      <a:endParaRPr lang="ru-RU" sz="180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4332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ХОБЛ лёгкого и среднетяжёлого течения (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постбронходилатационный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ОФВ</a:t>
                      </a:r>
                      <a:r>
                        <a:rPr lang="ru-RU" sz="1800" baseline="-250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≥ 50% от должной), с редкими обострениями и невыраженными симптомами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(группа А)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u="sng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1-я схема: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КДАХ «по требованию»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u="sng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2-я схема: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КДБА «по требованию»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u="sng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1-я </a:t>
                      </a:r>
                      <a:r>
                        <a:rPr lang="ru-RU" sz="1800" i="1" u="sng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схема: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ДДАХ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u="sng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2-я </a:t>
                      </a:r>
                      <a:r>
                        <a:rPr lang="ru-RU" sz="1800" i="1" u="sng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схема: </a:t>
                      </a:r>
                      <a:r>
                        <a:rPr lang="ru-RU" sz="1800" dirty="0" smtClean="0">
                          <a:latin typeface="Cambria"/>
                          <a:ea typeface="Times New Roman"/>
                          <a:cs typeface="Times New Roman"/>
                        </a:rPr>
                        <a:t>ДДБА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u="sng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3-я </a:t>
                      </a:r>
                      <a:r>
                        <a:rPr lang="ru-RU" sz="1800" i="1" u="sng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схема: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КДБА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в сочетании с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КДАХ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1)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Теофиллины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120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ХОБЛ лёгкого и среднетяжёлого течения (постбронходилатационный ОФВ</a:t>
                      </a:r>
                      <a:r>
                        <a:rPr lang="ru-RU" sz="1800" baseline="-25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≥ 50% от должной) с редкими обострениями и выраженными симптомами</a:t>
                      </a:r>
                      <a:r>
                        <a:rPr lang="ru-RU" sz="1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(группа В)</a:t>
                      </a:r>
                      <a:endParaRPr lang="ru-RU" sz="180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u="sng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1-я схема: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ДДАХ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u="sng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2-я схема: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ДДБА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u="sng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1-я схема: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ДДАХ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в сочетании с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OctavaC"/>
                        </a:rPr>
                        <a:t>ДДБА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1)КДАХ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и/или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КДБА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2)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Теофиллины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Схемы фармакологической терапии ХОБЛ (</a:t>
            </a:r>
            <a:r>
              <a:rPr lang="en-US" dirty="0" smtClean="0"/>
              <a:t>GOLD</a:t>
            </a:r>
            <a:r>
              <a:rPr lang="ru-RU" dirty="0" smtClean="0"/>
              <a:t> 2014)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9144000" cy="553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832"/>
                <a:gridCol w="1584176"/>
                <a:gridCol w="2664296"/>
                <a:gridCol w="1835696"/>
              </a:tblGrid>
              <a:tr h="399215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Группа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больных ХОБЛ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Препараты выбора</a:t>
                      </a:r>
                      <a:endParaRPr lang="ru-RU" sz="180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Альтернативные</a:t>
                      </a:r>
                      <a:endParaRPr lang="ru-RU" sz="180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препараты</a:t>
                      </a:r>
                      <a:endParaRPr lang="ru-RU" sz="180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Другие препараты</a:t>
                      </a:r>
                      <a:endParaRPr lang="ru-RU" sz="180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2825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ХОБЛ тяжёлого и крайне тяжёлого течения (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постбронходилатационный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ОФВ</a:t>
                      </a:r>
                      <a:r>
                        <a:rPr lang="ru-RU" sz="1800" baseline="-250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&lt; 50% от должной) с частыми обострениями и невыраженными симптомами 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(группа С)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u="sng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1-я схема: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ДДБА/ИГКС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u="sng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2-я схема: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ДДАХ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u="sng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1-я </a:t>
                      </a:r>
                      <a:r>
                        <a:rPr lang="ru-RU" sz="1800" i="1" u="sng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схема: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ДДАХ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в сочетании с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ДДБА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u="sng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2-я </a:t>
                      </a:r>
                      <a:r>
                        <a:rPr lang="ru-RU" sz="1800" i="1" u="sng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схема: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ДДАХ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в сочетании с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ингибитором ФДЭ-4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u="sng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3-я </a:t>
                      </a:r>
                      <a:r>
                        <a:rPr lang="ru-RU" sz="1800" i="1" u="sng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схема: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ДДБА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в сочетании с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ингибитором ФДЭ-4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1)КДАХ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и/или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КДБА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2)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Теофиллины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4504"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ХОБЛ тяжёлого и крайне тяжёлого течения (постбронходилатационный ОФВ</a:t>
                      </a:r>
                      <a:r>
                        <a:rPr lang="ru-RU" sz="1800" baseline="-25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&lt; 50% от должной) с частыми обострениями и выраженными симптомами </a:t>
                      </a:r>
                      <a:endParaRPr lang="ru-RU" sz="180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(группа 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18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8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u="sng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1-я схема: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ДДБА/ИГКС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u="sng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2-я схема: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marL="0" marR="0" indent="14414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ДДБА/ИГКС+</a:t>
                      </a:r>
                      <a:endParaRPr lang="ru-RU" sz="1800" dirty="0" smtClean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ДДАХ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u="sng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3-я схема: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ДДАХ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u="sng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1-я </a:t>
                      </a:r>
                      <a:r>
                        <a:rPr lang="ru-RU" sz="1800" i="1" u="sng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схема: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ДДБА/ИГКС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в сочетании с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ДДАХ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u="sng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2-я </a:t>
                      </a:r>
                      <a:r>
                        <a:rPr lang="ru-RU" sz="1800" i="1" u="sng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схема: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ДДБА/ИГКС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в сочетании с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ингибитором ФДЭ-4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u="sng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3-я </a:t>
                      </a:r>
                      <a:r>
                        <a:rPr lang="ru-RU" sz="1800" i="1" u="sng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схема: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ДДАХ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в сочетании с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ДДБА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u="sng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4-я </a:t>
                      </a:r>
                      <a:r>
                        <a:rPr lang="ru-RU" sz="1800" i="1" u="sng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схема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: ДДАХ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в сочетании с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ингибитором ФДЭ-4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1)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Карбоцистеин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N-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ацетилцистеин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2) КДАХ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и/или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КДБА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  <a:p>
                      <a:pPr indent="1441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3)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Теофиллины</a:t>
                      </a:r>
                      <a:endParaRPr lang="ru-RU" sz="1800" dirty="0">
                        <a:solidFill>
                          <a:srgbClr val="000000"/>
                        </a:solidFill>
                        <a:latin typeface="Octava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Показания к длительной </a:t>
            </a:r>
            <a:r>
              <a:rPr lang="ru-RU" dirty="0" err="1" smtClean="0"/>
              <a:t>кислородотерапии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9725"/>
          <a:ext cx="9144000" cy="3210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998"/>
                <a:gridCol w="1322099"/>
                <a:gridCol w="1395549"/>
                <a:gridCol w="3488354"/>
              </a:tblGrid>
              <a:tr h="370840">
                <a:tc>
                  <a:txBody>
                    <a:bodyPr/>
                    <a:lstStyle/>
                    <a:p>
                      <a:pPr indent="660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mbria"/>
                          <a:ea typeface="Times New Roman"/>
                          <a:cs typeface="Times New Roman"/>
                        </a:rPr>
                        <a:t>Показания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Times New Roman"/>
                          <a:cs typeface="Times New Roman"/>
                        </a:rPr>
                        <a:t>PaO</a:t>
                      </a:r>
                      <a:r>
                        <a:rPr lang="en-US" sz="1800" b="1" baseline="-2500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800" b="1">
                          <a:latin typeface="Cambria"/>
                          <a:ea typeface="Times New Roman"/>
                          <a:cs typeface="Times New Roman"/>
                        </a:rPr>
                        <a:t>мм рт.ст.</a:t>
                      </a:r>
                      <a:r>
                        <a:rPr lang="en-US" sz="1800" b="1"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Times New Roman"/>
                          <a:cs typeface="Times New Roman"/>
                        </a:rPr>
                        <a:t>SaO</a:t>
                      </a:r>
                      <a:r>
                        <a:rPr lang="en-US" sz="1800" b="1" baseline="-2500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800" b="1">
                          <a:latin typeface="Cambria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en-US" sz="1800" b="1"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ambria"/>
                          <a:ea typeface="Times New Roman"/>
                          <a:cs typeface="Times New Roman"/>
                        </a:rPr>
                        <a:t>Особые условия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6195" indent="660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mbria"/>
                          <a:ea typeface="Times New Roman"/>
                          <a:cs typeface="Times New Roman"/>
                        </a:rPr>
                        <a:t>Абсолютные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 55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 88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mbria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6195" indent="660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mbria"/>
                          <a:ea typeface="Times New Roman"/>
                          <a:cs typeface="Times New Roman"/>
                        </a:rPr>
                        <a:t>Относительные (при наличии особых условий)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mbria"/>
                          <a:ea typeface="Times New Roman"/>
                          <a:cs typeface="Times New Roman"/>
                        </a:rPr>
                        <a:t>55-59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mbria"/>
                          <a:ea typeface="Times New Roman"/>
                          <a:cs typeface="Times New Roman"/>
                        </a:rPr>
                        <a:t>Легочное сердце, отеки, полицитемия  (</a:t>
                      </a: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Ht</a:t>
                      </a:r>
                      <a:r>
                        <a:rPr lang="ru-RU" sz="1800">
                          <a:latin typeface="Cambria"/>
                          <a:ea typeface="Times New Roman"/>
                          <a:cs typeface="Times New Roman"/>
                        </a:rPr>
                        <a:t> &gt;55%)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6195" indent="660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Нет показаний (за исключением особых условий)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 60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  <a:sym typeface="Symbol"/>
                        </a:rPr>
                        <a:t></a:t>
                      </a:r>
                      <a:r>
                        <a:rPr lang="en-US" sz="1800">
                          <a:latin typeface="Cambria"/>
                          <a:ea typeface="Times New Roman"/>
                          <a:cs typeface="Times New Roman"/>
                        </a:rPr>
                        <a:t> 90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ambria"/>
                          <a:ea typeface="Times New Roman"/>
                          <a:cs typeface="Times New Roman"/>
                        </a:rPr>
                        <a:t>Десатурация</a:t>
                      </a: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 при нагрузке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ambria"/>
                          <a:ea typeface="Times New Roman"/>
                          <a:cs typeface="Times New Roman"/>
                        </a:rPr>
                        <a:t>Десатурация</a:t>
                      </a: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 во время сна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Болезнь легких с тяжелым </a:t>
                      </a:r>
                      <a:r>
                        <a:rPr lang="ru-RU" sz="1800" dirty="0" err="1">
                          <a:latin typeface="Cambria"/>
                          <a:ea typeface="Times New Roman"/>
                          <a:cs typeface="Times New Roman"/>
                        </a:rPr>
                        <a:t>диспное</a:t>
                      </a: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, уменьшающимся на фоне О</a:t>
                      </a:r>
                      <a:r>
                        <a:rPr lang="ru-RU" sz="1800" baseline="-25000" dirty="0"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тяжести обострения ХОБЛ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9725"/>
          <a:ext cx="896448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480"/>
                <a:gridCol w="682900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Тяжесть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mbria"/>
                          <a:ea typeface="Times New Roman"/>
                          <a:cs typeface="Times New Roman"/>
                        </a:rPr>
                        <a:t>Уровень оказания медицинской помощи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Легкая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Пациенту необходимо увеличение объема проводимой терапии, которое может быть осуществлено собственными силами больного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mbria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Пациенту необходимо увеличение объема проводимой терапии, которое требует консультации больного врачом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mbria"/>
                          <a:ea typeface="Times New Roman"/>
                          <a:cs typeface="Times New Roman"/>
                        </a:rPr>
                        <a:t>Тяжелая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mbria"/>
                          <a:ea typeface="Times New Roman"/>
                          <a:cs typeface="Times New Roman"/>
                        </a:rPr>
                        <a:t>Пациент/ врач отмечают явное и/или быстрое ухудшение состояния больного, требуется госпитализация больного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ПАТОГЕНЕТИЧЕСКИЕ формы</a:t>
            </a:r>
            <a:br>
              <a:rPr lang="ru-RU" dirty="0" smtClean="0"/>
            </a:br>
            <a:r>
              <a:rPr lang="ru-RU" dirty="0" err="1" smtClean="0"/>
              <a:t>Бронхообструктивного</a:t>
            </a:r>
            <a:r>
              <a:rPr lang="ru-RU" dirty="0" smtClean="0"/>
              <a:t> синдрома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9416"/>
            <a:ext cx="7228656" cy="52485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Аллергический;</a:t>
            </a:r>
          </a:p>
          <a:p>
            <a:r>
              <a:rPr lang="ru-RU" sz="3200" dirty="0" smtClean="0"/>
              <a:t>Иммунный;</a:t>
            </a:r>
          </a:p>
          <a:p>
            <a:r>
              <a:rPr lang="ru-RU" sz="3200" dirty="0" smtClean="0"/>
              <a:t>Инфекционно-воспалительный;</a:t>
            </a:r>
          </a:p>
          <a:p>
            <a:r>
              <a:rPr lang="ru-RU" sz="3200" dirty="0" err="1" smtClean="0"/>
              <a:t>Обтурационный</a:t>
            </a:r>
            <a:r>
              <a:rPr lang="ru-RU" sz="3200" dirty="0" smtClean="0"/>
              <a:t>;</a:t>
            </a:r>
          </a:p>
          <a:p>
            <a:r>
              <a:rPr lang="ru-RU" sz="3200" dirty="0" smtClean="0"/>
              <a:t>Ирритативный;</a:t>
            </a:r>
          </a:p>
          <a:p>
            <a:r>
              <a:rPr lang="ru-RU" sz="3200" dirty="0" smtClean="0"/>
              <a:t>Гемодинамический;</a:t>
            </a:r>
          </a:p>
          <a:p>
            <a:r>
              <a:rPr lang="ru-RU" sz="3200" dirty="0" smtClean="0"/>
              <a:t>Эндокринно-гуморальный;</a:t>
            </a:r>
          </a:p>
          <a:p>
            <a:r>
              <a:rPr lang="ru-RU" sz="3200" dirty="0" smtClean="0"/>
              <a:t>Неврогенный;</a:t>
            </a:r>
          </a:p>
          <a:p>
            <a:r>
              <a:rPr lang="ru-RU" sz="3200" dirty="0" smtClean="0"/>
              <a:t>Токсико-химический</a:t>
            </a:r>
            <a:endParaRPr lang="ru-RU" sz="3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8892480" cy="660688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Наиболее вероятные причинные возбудители обострения с учетом тяжести течения ХОБЛ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80730"/>
          <a:ext cx="9144000" cy="6257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712"/>
                <a:gridCol w="1152128"/>
                <a:gridCol w="2736304"/>
                <a:gridCol w="3275856"/>
              </a:tblGrid>
              <a:tr h="796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mbria"/>
                          <a:ea typeface="Times New Roman"/>
                          <a:cs typeface="Times New Roman"/>
                        </a:rPr>
                        <a:t>Тяжесть течения ХОБЛ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mbria"/>
                          <a:ea typeface="Times New Roman"/>
                          <a:cs typeface="Times New Roman"/>
                        </a:rPr>
                        <a:t>ОФВ</a:t>
                      </a:r>
                      <a:r>
                        <a:rPr lang="ru-RU" sz="1600" b="1" baseline="-25000" dirty="0"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mbria"/>
                          <a:ea typeface="Times New Roman"/>
                          <a:cs typeface="Times New Roman"/>
                        </a:rPr>
                        <a:t>Наиболее частые микроорганизмы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mbria"/>
                          <a:ea typeface="Times New Roman"/>
                          <a:cs typeface="Times New Roman"/>
                        </a:rPr>
                        <a:t>Выбор антибактериальных препаратов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9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ХОБЛ лёгкого и среднетяжёлого течения, без факторов риска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mbria"/>
                          <a:ea typeface="Times New Roman"/>
                          <a:cs typeface="Times New Roman"/>
                        </a:rPr>
                        <a:t>&gt; 50%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latin typeface="Cambria"/>
                          <a:ea typeface="Times New Roman"/>
                          <a:cs typeface="Times New Roman"/>
                        </a:rPr>
                        <a:t>Haemophilus</a:t>
                      </a:r>
                      <a:r>
                        <a:rPr lang="en-US" sz="1600" i="1" dirty="0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i="1" dirty="0" err="1">
                          <a:latin typeface="Cambria"/>
                          <a:ea typeface="Times New Roman"/>
                          <a:cs typeface="Times New Roman"/>
                        </a:rPr>
                        <a:t>influenzae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latin typeface="Cambria"/>
                          <a:ea typeface="Times New Roman"/>
                          <a:cs typeface="Times New Roman"/>
                        </a:rPr>
                        <a:t>Moraxella</a:t>
                      </a:r>
                      <a:r>
                        <a:rPr lang="en-US" sz="1600" i="1" dirty="0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i="1" dirty="0" err="1">
                          <a:latin typeface="Cambria"/>
                          <a:ea typeface="Times New Roman"/>
                          <a:cs typeface="Times New Roman"/>
                        </a:rPr>
                        <a:t>catarrhalis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Cambria"/>
                          <a:ea typeface="Times New Roman"/>
                          <a:cs typeface="Times New Roman"/>
                        </a:rPr>
                        <a:t>Streptococcus </a:t>
                      </a:r>
                      <a:r>
                        <a:rPr lang="en-US" sz="1600" i="1" dirty="0" err="1">
                          <a:latin typeface="Cambria"/>
                          <a:ea typeface="Times New Roman"/>
                          <a:cs typeface="Times New Roman"/>
                        </a:rPr>
                        <a:t>pneumoniae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Cambria"/>
                          <a:ea typeface="Times New Roman"/>
                          <a:cs typeface="Times New Roman"/>
                        </a:rPr>
                        <a:t>Chlamydia </a:t>
                      </a:r>
                      <a:r>
                        <a:rPr lang="en-US" sz="1600" i="1" dirty="0" err="1">
                          <a:latin typeface="Cambria"/>
                          <a:ea typeface="Times New Roman"/>
                          <a:cs typeface="Times New Roman"/>
                        </a:rPr>
                        <a:t>pneumoniae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latin typeface="Cambria"/>
                          <a:ea typeface="Times New Roman"/>
                          <a:cs typeface="Times New Roman"/>
                        </a:rPr>
                        <a:t>Mycoplasma</a:t>
                      </a:r>
                      <a:r>
                        <a:rPr lang="en-US" sz="1600" i="1" dirty="0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i="1" dirty="0" err="1">
                          <a:latin typeface="Cambria"/>
                          <a:ea typeface="Times New Roman"/>
                          <a:cs typeface="Times New Roman"/>
                        </a:rPr>
                        <a:t>pneumoniae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mbria"/>
                          <a:ea typeface="Times New Roman"/>
                          <a:cs typeface="Times New Roman"/>
                        </a:rPr>
                        <a:t>Амоксициллин</a:t>
                      </a: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,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mbria"/>
                          <a:ea typeface="Times New Roman"/>
                          <a:cs typeface="Times New Roman"/>
                        </a:rPr>
                        <a:t>макролиды</a:t>
                      </a: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600" dirty="0" err="1">
                          <a:latin typeface="Cambria"/>
                          <a:ea typeface="Times New Roman"/>
                          <a:cs typeface="Times New Roman"/>
                        </a:rPr>
                        <a:t>азитромицин</a:t>
                      </a: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latin typeface="Cambria"/>
                          <a:ea typeface="Times New Roman"/>
                          <a:cs typeface="Times New Roman"/>
                        </a:rPr>
                        <a:t>кларитромицин</a:t>
                      </a: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),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mbria"/>
                          <a:ea typeface="Times New Roman"/>
                          <a:cs typeface="Times New Roman"/>
                        </a:rPr>
                        <a:t>цефалоспорины</a:t>
                      </a: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 III-го поколения (</a:t>
                      </a:r>
                      <a:r>
                        <a:rPr lang="ru-RU" sz="1600" dirty="0" err="1">
                          <a:latin typeface="Cambria"/>
                          <a:ea typeface="Times New Roman"/>
                          <a:cs typeface="Times New Roman"/>
                        </a:rPr>
                        <a:t>цефиксим</a:t>
                      </a: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 и др.)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0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ХОБЛ лёгкого и среднетяжёлого течения, </a:t>
                      </a:r>
                      <a:r>
                        <a:rPr lang="en-US" sz="1600">
                          <a:latin typeface="Cambria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 факторами риска*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mbria"/>
                          <a:ea typeface="Times New Roman"/>
                          <a:cs typeface="Times New Roman"/>
                        </a:rPr>
                        <a:t>&gt; 50%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latin typeface="Cambria"/>
                          <a:ea typeface="Times New Roman"/>
                          <a:cs typeface="Times New Roman"/>
                        </a:rPr>
                        <a:t>Haemophilus</a:t>
                      </a:r>
                      <a:r>
                        <a:rPr lang="en-US" sz="1600" i="1" dirty="0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i="1" dirty="0" err="1">
                          <a:latin typeface="Cambria"/>
                          <a:ea typeface="Times New Roman"/>
                          <a:cs typeface="Times New Roman"/>
                        </a:rPr>
                        <a:t>influenzae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latin typeface="Cambria"/>
                          <a:ea typeface="Times New Roman"/>
                          <a:cs typeface="Times New Roman"/>
                        </a:rPr>
                        <a:t>Moraxella</a:t>
                      </a:r>
                      <a:r>
                        <a:rPr lang="en-US" sz="1600" i="1" dirty="0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i="1" dirty="0" err="1">
                          <a:latin typeface="Cambria"/>
                          <a:ea typeface="Times New Roman"/>
                          <a:cs typeface="Times New Roman"/>
                        </a:rPr>
                        <a:t>catarrhalis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mbria"/>
                          <a:ea typeface="Times New Roman"/>
                          <a:cs typeface="Times New Roman"/>
                        </a:rPr>
                        <a:t>PRSP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mbria"/>
                          <a:ea typeface="Times New Roman"/>
                          <a:cs typeface="Times New Roman"/>
                        </a:rPr>
                        <a:t>амоксициллин</a:t>
                      </a: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dirty="0" err="1">
                          <a:latin typeface="Cambria"/>
                          <a:ea typeface="Times New Roman"/>
                          <a:cs typeface="Times New Roman"/>
                        </a:rPr>
                        <a:t>клавуланат</a:t>
                      </a: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,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респираторные </a:t>
                      </a:r>
                      <a:r>
                        <a:rPr lang="ru-RU" sz="1600" dirty="0" err="1">
                          <a:latin typeface="Cambria"/>
                          <a:ea typeface="Times New Roman"/>
                          <a:cs typeface="Times New Roman"/>
                        </a:rPr>
                        <a:t>фторхинолоны</a:t>
                      </a: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600" dirty="0" err="1">
                          <a:latin typeface="Cambria"/>
                          <a:ea typeface="Times New Roman"/>
                          <a:cs typeface="Times New Roman"/>
                        </a:rPr>
                        <a:t>левофлоксацин</a:t>
                      </a: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latin typeface="Cambria"/>
                          <a:ea typeface="Times New Roman"/>
                          <a:cs typeface="Times New Roman"/>
                        </a:rPr>
                        <a:t>гемифлоксацин</a:t>
                      </a: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latin typeface="Cambria"/>
                          <a:ea typeface="Times New Roman"/>
                          <a:cs typeface="Times New Roman"/>
                        </a:rPr>
                        <a:t>моксифлоксацин</a:t>
                      </a: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)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0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ХОБЛ тяжёлого течения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mbria"/>
                          <a:ea typeface="Times New Roman"/>
                          <a:cs typeface="Times New Roman"/>
                        </a:rPr>
                        <a:t>30–50%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latin typeface="Cambria"/>
                          <a:ea typeface="Times New Roman"/>
                          <a:cs typeface="Times New Roman"/>
                        </a:rPr>
                        <a:t>Haemophilus</a:t>
                      </a:r>
                      <a:r>
                        <a:rPr lang="en-US" sz="1600" i="1" dirty="0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i="1" dirty="0" err="1">
                          <a:latin typeface="Cambria"/>
                          <a:ea typeface="Times New Roman"/>
                          <a:cs typeface="Times New Roman"/>
                        </a:rPr>
                        <a:t>influenzae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latin typeface="Cambria"/>
                          <a:ea typeface="Times New Roman"/>
                          <a:cs typeface="Times New Roman"/>
                        </a:rPr>
                        <a:t>Moraxella</a:t>
                      </a:r>
                      <a:r>
                        <a:rPr lang="en-US" sz="1600" i="1" dirty="0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i="1" dirty="0" err="1">
                          <a:latin typeface="Cambria"/>
                          <a:ea typeface="Times New Roman"/>
                          <a:cs typeface="Times New Roman"/>
                        </a:rPr>
                        <a:t>catarrhalis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mbria"/>
                          <a:ea typeface="Times New Roman"/>
                          <a:cs typeface="Times New Roman"/>
                        </a:rPr>
                        <a:t>PRSP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mbria"/>
                          <a:ea typeface="Times New Roman"/>
                          <a:cs typeface="Times New Roman"/>
                        </a:rPr>
                        <a:t>Энтеробактерии</a:t>
                      </a:r>
                      <a:r>
                        <a:rPr lang="en-US" sz="1600" dirty="0">
                          <a:latin typeface="Cambri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latin typeface="Cambria"/>
                          <a:ea typeface="Times New Roman"/>
                          <a:cs typeface="Times New Roman"/>
                        </a:rPr>
                        <a:t>грам</a:t>
                      </a:r>
                      <a:r>
                        <a:rPr lang="en-US" sz="1600" dirty="0">
                          <a:latin typeface="Cambria"/>
                          <a:ea typeface="Times New Roman"/>
                          <a:cs typeface="Times New Roman"/>
                        </a:rPr>
                        <a:t> -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0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  <a:cs typeface="Times New Roman"/>
                        </a:rPr>
                        <a:t>ХОБЛ крайне тяжёлого течения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mbria"/>
                          <a:ea typeface="Times New Roman"/>
                          <a:cs typeface="Times New Roman"/>
                        </a:rPr>
                        <a:t>&lt;30%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latin typeface="Cambria"/>
                          <a:ea typeface="Times New Roman"/>
                          <a:cs typeface="Times New Roman"/>
                        </a:rPr>
                        <a:t>Haemophilus</a:t>
                      </a:r>
                      <a:r>
                        <a:rPr lang="en-US" sz="1600" i="1" dirty="0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i="1" dirty="0" err="1">
                          <a:latin typeface="Cambria"/>
                          <a:ea typeface="Times New Roman"/>
                          <a:cs typeface="Times New Roman"/>
                        </a:rPr>
                        <a:t>influenzae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mbria"/>
                          <a:ea typeface="Times New Roman"/>
                          <a:cs typeface="Times New Roman"/>
                        </a:rPr>
                        <a:t>PRSP</a:t>
                      </a:r>
                      <a:r>
                        <a:rPr lang="ru-RU" sz="1600" dirty="0" smtClean="0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latin typeface="Cambria"/>
                          <a:ea typeface="Times New Roman"/>
                          <a:cs typeface="Times New Roman"/>
                        </a:rPr>
                        <a:t>Энтеробактерии</a:t>
                      </a: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latin typeface="Cambria"/>
                          <a:ea typeface="Times New Roman"/>
                          <a:cs typeface="Times New Roman"/>
                        </a:rPr>
                        <a:t>грам</a:t>
                      </a: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Cambria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600" i="1" dirty="0" smtClean="0">
                          <a:latin typeface="Cambria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ru-RU" sz="1600" i="1" dirty="0">
                          <a:latin typeface="Cambria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600" i="1" dirty="0" err="1">
                          <a:latin typeface="Cambria"/>
                          <a:ea typeface="Times New Roman"/>
                          <a:cs typeface="Times New Roman"/>
                        </a:rPr>
                        <a:t>aeruginosa</a:t>
                      </a:r>
                      <a:r>
                        <a:rPr lang="ru-RU" sz="1600" i="1" dirty="0">
                          <a:latin typeface="Cambria"/>
                          <a:ea typeface="Times New Roman"/>
                          <a:cs typeface="Times New Roman"/>
                        </a:rPr>
                        <a:t>**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mbria"/>
                          <a:ea typeface="Times New Roman"/>
                          <a:cs typeface="Times New Roman"/>
                        </a:rPr>
                        <a:t>ципрофлоксацин</a:t>
                      </a: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 и др. препараты с </a:t>
                      </a:r>
                      <a:r>
                        <a:rPr lang="ru-RU" sz="1600" dirty="0" err="1">
                          <a:latin typeface="Cambria"/>
                          <a:ea typeface="Times New Roman"/>
                          <a:cs typeface="Times New Roman"/>
                        </a:rPr>
                        <a:t>антисинегнойной</a:t>
                      </a:r>
                      <a:r>
                        <a:rPr lang="ru-RU" sz="1600" dirty="0">
                          <a:latin typeface="Cambria"/>
                          <a:ea typeface="Times New Roman"/>
                          <a:cs typeface="Times New Roman"/>
                        </a:rPr>
                        <a:t> активностью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Терапия обострения ХОБЛ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7444680" cy="583504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Ингаляционные </a:t>
            </a:r>
            <a:r>
              <a:rPr lang="ru-RU" b="1" dirty="0" err="1" smtClean="0"/>
              <a:t>бронходилататоры</a:t>
            </a:r>
            <a:r>
              <a:rPr lang="ru-RU" b="1" dirty="0" smtClean="0"/>
              <a:t> -</a:t>
            </a:r>
            <a:r>
              <a:rPr lang="ru-RU" dirty="0" smtClean="0"/>
              <a:t> быстро действующие </a:t>
            </a:r>
            <a:r>
              <a:rPr lang="ru-RU" dirty="0" smtClean="0">
                <a:sym typeface="Symbol"/>
              </a:rPr>
              <a:t></a:t>
            </a:r>
            <a:r>
              <a:rPr lang="ru-RU" baseline="-25000" dirty="0" smtClean="0"/>
              <a:t>2</a:t>
            </a:r>
            <a:r>
              <a:rPr lang="ru-RU" dirty="0" smtClean="0"/>
              <a:t>-агонисты (</a:t>
            </a:r>
            <a:r>
              <a:rPr lang="ru-RU" dirty="0" err="1" smtClean="0"/>
              <a:t>сальбутамол</a:t>
            </a:r>
            <a:r>
              <a:rPr lang="ru-RU" dirty="0" smtClean="0"/>
              <a:t>, </a:t>
            </a:r>
            <a:r>
              <a:rPr lang="ru-RU" dirty="0" err="1" smtClean="0"/>
              <a:t>фенотерол</a:t>
            </a:r>
            <a:r>
              <a:rPr lang="ru-RU" dirty="0" smtClean="0"/>
              <a:t>)+быстро действующие антихолинергические препараты (</a:t>
            </a:r>
            <a:r>
              <a:rPr lang="ru-RU" dirty="0" err="1" smtClean="0"/>
              <a:t>ипратропиум</a:t>
            </a:r>
            <a:r>
              <a:rPr lang="ru-RU" dirty="0" smtClean="0"/>
              <a:t>). </a:t>
            </a:r>
          </a:p>
          <a:p>
            <a:r>
              <a:rPr lang="ru-RU" b="1" dirty="0" err="1" smtClean="0"/>
              <a:t>Глюкокортикостероиды</a:t>
            </a:r>
            <a:r>
              <a:rPr lang="ru-RU" b="1" dirty="0" smtClean="0"/>
              <a:t> (системные или ингаляционные)</a:t>
            </a:r>
          </a:p>
          <a:p>
            <a:r>
              <a:rPr lang="ru-RU" b="1" dirty="0" smtClean="0"/>
              <a:t>Антибактериальная терапия</a:t>
            </a:r>
            <a:r>
              <a:rPr lang="ru-RU" dirty="0" smtClean="0"/>
              <a:t> (при легких и среднетяжелых обострениях –</a:t>
            </a:r>
            <a:r>
              <a:rPr lang="ru-RU" dirty="0" err="1" smtClean="0"/>
              <a:t>амоксициллин</a:t>
            </a:r>
            <a:r>
              <a:rPr lang="ru-RU" dirty="0" smtClean="0"/>
              <a:t>, </a:t>
            </a:r>
            <a:r>
              <a:rPr lang="ru-RU" dirty="0" err="1" smtClean="0"/>
              <a:t>макролиды</a:t>
            </a:r>
            <a:r>
              <a:rPr lang="ru-RU" dirty="0" smtClean="0"/>
              <a:t>, </a:t>
            </a:r>
            <a:r>
              <a:rPr lang="ru-RU" dirty="0" err="1" smtClean="0"/>
              <a:t>цефалоспорины</a:t>
            </a:r>
            <a:r>
              <a:rPr lang="ru-RU" dirty="0" smtClean="0"/>
              <a:t>,  при тяжелых - </a:t>
            </a:r>
            <a:r>
              <a:rPr lang="ru-RU" dirty="0" err="1" smtClean="0"/>
              <a:t>амоксициллин</a:t>
            </a:r>
            <a:r>
              <a:rPr lang="ru-RU" dirty="0" smtClean="0"/>
              <a:t>/</a:t>
            </a:r>
            <a:r>
              <a:rPr lang="ru-RU" dirty="0" err="1" smtClean="0"/>
              <a:t>клавуланат</a:t>
            </a:r>
            <a:r>
              <a:rPr lang="ru-RU" dirty="0" smtClean="0"/>
              <a:t>, респираторные </a:t>
            </a:r>
            <a:r>
              <a:rPr lang="ru-RU" dirty="0" err="1" smtClean="0"/>
              <a:t>фторхинолоны</a:t>
            </a:r>
            <a:r>
              <a:rPr lang="ru-RU" dirty="0" smtClean="0"/>
              <a:t>: </a:t>
            </a:r>
            <a:r>
              <a:rPr lang="ru-RU" dirty="0" err="1" smtClean="0"/>
              <a:t>левофлоксацин</a:t>
            </a:r>
            <a:r>
              <a:rPr lang="ru-RU" dirty="0" smtClean="0"/>
              <a:t> или </a:t>
            </a:r>
            <a:r>
              <a:rPr lang="ru-RU" dirty="0" err="1" smtClean="0"/>
              <a:t>моксифлоксацин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Кислородотерапия</a:t>
            </a:r>
            <a:endParaRPr lang="ru-RU" dirty="0" smtClean="0"/>
          </a:p>
          <a:p>
            <a:r>
              <a:rPr lang="ru-RU" b="1" dirty="0" err="1" smtClean="0"/>
              <a:t>Неинвазивная</a:t>
            </a:r>
            <a:r>
              <a:rPr lang="ru-RU" b="1" dirty="0" smtClean="0"/>
              <a:t> вентиляция легких </a:t>
            </a:r>
          </a:p>
          <a:p>
            <a:r>
              <a:rPr lang="ru-RU" b="1" dirty="0" err="1" smtClean="0"/>
              <a:t>Инвазивная</a:t>
            </a:r>
            <a:r>
              <a:rPr lang="ru-RU" b="1" dirty="0" smtClean="0"/>
              <a:t> респираторная поддержка</a:t>
            </a:r>
          </a:p>
          <a:p>
            <a:r>
              <a:rPr lang="ru-RU" b="1" dirty="0" smtClean="0"/>
              <a:t>Мобилизация и удаления бронхиального секрета</a:t>
            </a:r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Формулировка диагноза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«Хроническая </a:t>
            </a:r>
            <a:r>
              <a:rPr lang="ru-RU" dirty="0" err="1" smtClean="0"/>
              <a:t>обструктивная</a:t>
            </a:r>
            <a:r>
              <a:rPr lang="ru-RU" dirty="0" smtClean="0"/>
              <a:t> болезнь лёгких…»</a:t>
            </a:r>
          </a:p>
          <a:p>
            <a:r>
              <a:rPr lang="ru-RU" dirty="0" smtClean="0"/>
              <a:t>-	Фенотип ХОБЛ (если это возможно)</a:t>
            </a:r>
          </a:p>
          <a:p>
            <a:r>
              <a:rPr lang="ru-RU" dirty="0" smtClean="0"/>
              <a:t>-	Степень (</a:t>
            </a:r>
            <a:r>
              <a:rPr lang="en-US" dirty="0" smtClean="0"/>
              <a:t>I</a:t>
            </a:r>
            <a:r>
              <a:rPr lang="ru-RU" dirty="0" smtClean="0"/>
              <a:t> – лёгкая, </a:t>
            </a:r>
            <a:r>
              <a:rPr lang="en-US" dirty="0" smtClean="0"/>
              <a:t>II</a:t>
            </a:r>
            <a:r>
              <a:rPr lang="ru-RU" dirty="0" smtClean="0"/>
              <a:t> – среднетяжёлая, </a:t>
            </a:r>
            <a:r>
              <a:rPr lang="en-US" dirty="0" smtClean="0"/>
              <a:t>III</a:t>
            </a:r>
            <a:r>
              <a:rPr lang="ru-RU" dirty="0" smtClean="0"/>
              <a:t> – тяжёлая, </a:t>
            </a:r>
            <a:r>
              <a:rPr lang="en-US" dirty="0" smtClean="0"/>
              <a:t>IV</a:t>
            </a:r>
            <a:r>
              <a:rPr lang="ru-RU" dirty="0" smtClean="0"/>
              <a:t> – крайне тяжёлая) тяжести нарушения бронхиальной проходимости </a:t>
            </a:r>
          </a:p>
          <a:p>
            <a:r>
              <a:rPr lang="ru-RU" dirty="0" smtClean="0"/>
              <a:t>-	Выраженность клинических симптомов: выраженные (</a:t>
            </a:r>
            <a:r>
              <a:rPr lang="en-US" dirty="0" smtClean="0"/>
              <a:t>CAT</a:t>
            </a:r>
            <a:r>
              <a:rPr lang="ru-RU" dirty="0" smtClean="0"/>
              <a:t>≥10, </a:t>
            </a:r>
            <a:r>
              <a:rPr lang="en-US" dirty="0" err="1" smtClean="0"/>
              <a:t>mMRC</a:t>
            </a:r>
            <a:r>
              <a:rPr lang="ru-RU" dirty="0" smtClean="0"/>
              <a:t>≥2, </a:t>
            </a:r>
            <a:r>
              <a:rPr lang="en-US" dirty="0" smtClean="0"/>
              <a:t>CCQ</a:t>
            </a:r>
            <a:r>
              <a:rPr lang="ru-RU" dirty="0" smtClean="0"/>
              <a:t>≥1), невыраженные (</a:t>
            </a:r>
            <a:r>
              <a:rPr lang="en-US" dirty="0" smtClean="0"/>
              <a:t>CAT</a:t>
            </a:r>
            <a:r>
              <a:rPr lang="ru-RU" dirty="0" smtClean="0"/>
              <a:t>&lt;10, </a:t>
            </a:r>
            <a:r>
              <a:rPr lang="en-US" dirty="0" err="1" smtClean="0"/>
              <a:t>mMRC</a:t>
            </a:r>
            <a:r>
              <a:rPr lang="ru-RU" dirty="0" smtClean="0"/>
              <a:t>&lt;2, </a:t>
            </a:r>
            <a:r>
              <a:rPr lang="en-US" dirty="0" smtClean="0"/>
              <a:t>CCQ</a:t>
            </a:r>
            <a:r>
              <a:rPr lang="ru-RU" dirty="0" smtClean="0"/>
              <a:t>&lt;1) </a:t>
            </a:r>
          </a:p>
          <a:p>
            <a:r>
              <a:rPr lang="ru-RU" dirty="0" smtClean="0"/>
              <a:t>-	Частота обострений: редкие (0 – 1), частые (≥2)</a:t>
            </a:r>
          </a:p>
          <a:p>
            <a:r>
              <a:rPr lang="ru-RU" dirty="0" smtClean="0"/>
              <a:t>-	Сопутствующие заболевания.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Бронхиальная астма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172400" cy="6021288"/>
          </a:xfrm>
        </p:spPr>
        <p:txBody>
          <a:bodyPr>
            <a:normAutofit/>
          </a:bodyPr>
          <a:lstStyle/>
          <a:p>
            <a:r>
              <a:rPr lang="ru-RU" dirty="0" smtClean="0"/>
              <a:t>Гетерогенное заболевание, характеризующееся хроническим воспалением дыхательных путей, наличием респираторных симптомов, таких как свистящие хрипы, одышка, заложенность в груди и кашель, которые варьируют по времени и интенсивности и проявляются вместе с вариабельной обструкцией дыхательных путей</a:t>
            </a:r>
          </a:p>
          <a:p>
            <a:r>
              <a:rPr lang="ru-RU" dirty="0" smtClean="0"/>
              <a:t> Обострения БА – эпизоды нарастающей одышки, кашля, свистящих хрипов, или заложенности в грудной клетке, требующие изменений обычного режима терапии. Для обострения БА характерно снижение пиковой скорости выдоха (ПСВ) и объема форсированного выдоха за 1-ю секунду (ОФВ1). 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Факторы риска бронхиальной астмы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20688"/>
          <a:ext cx="9144000" cy="6363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  <a:gridCol w="7452320"/>
              </a:tblGrid>
              <a:tr h="375177"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Факторы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	Описание 	</a:t>
                      </a:r>
                    </a:p>
                  </a:txBody>
                  <a:tcPr/>
                </a:tc>
              </a:tr>
              <a:tr h="1782089"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	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Внутренние факторы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Генетическая предрасположенность к </a:t>
                      </a:r>
                      <a:r>
                        <a:rPr lang="ru-RU" sz="1800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атопии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Генетическая предрасположенность к бронхиальной </a:t>
                      </a:r>
                      <a:r>
                        <a:rPr lang="ru-RU" sz="1800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гиперреактивности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Пол (в детском возрасте БА чаще развивается у мальчиков; в подростковом и взрослом – у женщин) 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Ожирение 	</a:t>
                      </a:r>
                    </a:p>
                  </a:txBody>
                  <a:tcPr/>
                </a:tc>
              </a:tr>
              <a:tr h="40800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Факторы 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окружающей среды 	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aseline="0" smtClean="0">
                          <a:solidFill>
                            <a:srgbClr val="000000"/>
                          </a:solidFill>
                          <a:latin typeface="+mn-lt"/>
                        </a:rPr>
                        <a:t>Аллергены в</a:t>
                      </a:r>
                      <a:r>
                        <a:rPr kumimoji="0" lang="ru-RU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нутри помещения: клещи домашней пыли, аллергены домашних животных, аллергены тараканов, грибковые аллергены. </a:t>
                      </a:r>
                    </a:p>
                    <a:p>
                      <a:r>
                        <a:rPr kumimoji="0" lang="ru-RU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 помещения: пыльца растений, грибковые аллергены. </a:t>
                      </a:r>
                    </a:p>
                    <a:p>
                      <a:r>
                        <a:rPr kumimoji="0" lang="ru-RU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Инфекционные агенты (преимущественно вирусные) </a:t>
                      </a:r>
                    </a:p>
                    <a:p>
                      <a:r>
                        <a:rPr kumimoji="0" lang="ru-RU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Профессиональные факторы </a:t>
                      </a:r>
                    </a:p>
                    <a:p>
                      <a:r>
                        <a:rPr kumimoji="0" lang="ru-RU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Аэрополлютанты </a:t>
                      </a:r>
                    </a:p>
                    <a:p>
                      <a:r>
                        <a:rPr kumimoji="0" lang="ru-RU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Внешние: озон, диоксиды серы и азота, продукты сгорания дизельного топлива и др. </a:t>
                      </a:r>
                    </a:p>
                    <a:p>
                      <a:r>
                        <a:rPr kumimoji="0" lang="ru-RU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Внутри жилища: табачный дым (активное и пассивное курение). </a:t>
                      </a:r>
                    </a:p>
                    <a:p>
                      <a:r>
                        <a:rPr kumimoji="0" lang="ru-RU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Диета (повышенное потребление продуктов высокой степени обработки, увеличенное поступление омега-6 полиненасыщенной жирной кислоты и сниженное – антиоксидантов (в виде фруктов и овощей) и омега-3 полиненасыщенной жирной кислоты (в составе жирных сортов рыбы). 	</a:t>
                      </a:r>
                    </a:p>
                    <a:p>
                      <a:r>
                        <a:rPr lang="ru-RU" sz="1800" baseline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ru-RU" sz="1800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228640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Классификация БА по степени тяжести (до лечения) 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3" y="548680"/>
          <a:ext cx="9036496" cy="6622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6804248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Ступень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Характеристика </a:t>
                      </a:r>
                      <a:endParaRPr lang="ru-RU" dirty="0"/>
                    </a:p>
                  </a:txBody>
                  <a:tcPr/>
                </a:tc>
              </a:tr>
              <a:tr h="583049">
                <a:tc>
                  <a:txBody>
                    <a:bodyPr/>
                    <a:lstStyle/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Ступень 1: </a:t>
                      </a:r>
                    </a:p>
                    <a:p>
                      <a:r>
                        <a:rPr kumimoji="0" lang="ru-RU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Интермиттирующая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 Симптомы реже 1 раза в неделю 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 Короткие обострения 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 Ночные симптомы не чаще двух раз в месяц 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 ОФВ1 или ПСВ ≥ 80% от должного 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 Разброс ПСВ или ОФВ1 &lt; 20% </a:t>
                      </a:r>
                      <a:endParaRPr lang="ru-RU" sz="1600" dirty="0"/>
                    </a:p>
                  </a:txBody>
                  <a:tcPr/>
                </a:tc>
              </a:tr>
              <a:tr h="583049">
                <a:tc>
                  <a:txBody>
                    <a:bodyPr/>
                    <a:lstStyle/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Ступень 2: 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Легкая </a:t>
                      </a:r>
                      <a:r>
                        <a:rPr kumimoji="0" lang="ru-RU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персистирующая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 Симптомы чаще 1 раза в неделю, но реже 1 раза в день 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 Обострения могут снижать физическую активность и нарушать сон 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 Ночные симптомы чаще двух раз в месяц 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 ОФВ1 или ПСВ ≥ 80% от должного 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 Разброс ПСВ или ОФВ1 20—30% </a:t>
                      </a:r>
                      <a:endParaRPr lang="ru-RU" sz="1600" dirty="0"/>
                    </a:p>
                  </a:txBody>
                  <a:tcPr/>
                </a:tc>
              </a:tr>
              <a:tr h="1837496">
                <a:tc>
                  <a:txBody>
                    <a:bodyPr/>
                    <a:lstStyle/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Ступень 3: </a:t>
                      </a:r>
                      <a:r>
                        <a:rPr kumimoji="0" lang="ru-RU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Персистирующая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БА средней тяжести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 Ежедневные симптомы 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 Обострения могут приводить к ограничению физической активности и нарушению сна 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 Ночные симптомы чаще 1 раза в неделю 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 Ежедневное использование ингаляционных </a:t>
                      </a:r>
                      <a:r>
                        <a:rPr kumimoji="0" lang="ru-RU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КДβА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 ОФВ1 или ПСВ 60—80% от должного 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 Разброс ПСВ или ОФВ1 &gt; 30% </a:t>
                      </a:r>
                      <a:endParaRPr lang="ru-RU" sz="1600" dirty="0"/>
                    </a:p>
                  </a:txBody>
                  <a:tcPr/>
                </a:tc>
              </a:tr>
              <a:tr h="583049">
                <a:tc>
                  <a:txBody>
                    <a:bodyPr/>
                    <a:lstStyle/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Ступень 4: Тяжелая </a:t>
                      </a:r>
                      <a:r>
                        <a:rPr kumimoji="0" lang="ru-RU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персистирующая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 Ежедневные симптомы 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 Частые обострения 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 Частые ночные симптомы 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 Ограничение физической активности 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 ОФВ1 или ПСВ ≤ 60% от должного </a:t>
                      </a:r>
                    </a:p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 Разброс ПСВ или ОФВ1 &gt; 30%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Тяжесть БА на фоне терапии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92695"/>
          <a:ext cx="914400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744"/>
                <a:gridCol w="6876256"/>
              </a:tblGrid>
              <a:tr h="446951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Степень 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Характеристика </a:t>
                      </a:r>
                      <a:endParaRPr lang="ru-RU" sz="2600" dirty="0"/>
                    </a:p>
                  </a:txBody>
                  <a:tcPr/>
                </a:tc>
              </a:tr>
              <a:tr h="1209234">
                <a:tc>
                  <a:txBody>
                    <a:bodyPr/>
                    <a:lstStyle/>
                    <a:p>
                      <a:r>
                        <a:rPr kumimoji="0" lang="ru-RU" sz="26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Легкая БА 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хорошо контролируется терапией 1,2 ступени - только изолированным применением КДБА по потребности, или совместно с низкими дозами ИГКС или </a:t>
                      </a:r>
                      <a:r>
                        <a:rPr kumimoji="0" lang="ru-RU" sz="2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антилейкотриеновыми</a:t>
                      </a:r>
                      <a:r>
                        <a:rPr kumimoji="0" lang="ru-RU" sz="2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препаратами (АЛП), или </a:t>
                      </a:r>
                      <a:r>
                        <a:rPr kumimoji="0" lang="ru-RU" sz="2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кромонами</a:t>
                      </a:r>
                      <a:r>
                        <a:rPr kumimoji="0" lang="ru-RU" sz="2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600" dirty="0"/>
                    </a:p>
                  </a:txBody>
                  <a:tcPr/>
                </a:tc>
              </a:tr>
              <a:tr h="596393">
                <a:tc>
                  <a:txBody>
                    <a:bodyPr/>
                    <a:lstStyle/>
                    <a:p>
                      <a:r>
                        <a:rPr kumimoji="0" lang="ru-RU" sz="26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Среднетяжелая БА 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хорошо контролируется терапией 3 ступени - низкими дозами ИГКС/ДДБА.</a:t>
                      </a:r>
                      <a:endParaRPr lang="ru-RU" sz="2600" dirty="0"/>
                    </a:p>
                  </a:txBody>
                  <a:tcPr/>
                </a:tc>
              </a:tr>
              <a:tr h="1874379">
                <a:tc>
                  <a:txBody>
                    <a:bodyPr/>
                    <a:lstStyle/>
                    <a:p>
                      <a:r>
                        <a:rPr kumimoji="0" lang="ru-RU" sz="26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Тяжелая БА 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требует терапии 4,5 ступени - высоких доз ИГКС/ДДБА, </a:t>
                      </a:r>
                      <a:r>
                        <a:rPr kumimoji="0" lang="ru-RU" sz="2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тиотропия</a:t>
                      </a:r>
                      <a:r>
                        <a:rPr kumimoji="0" lang="ru-RU" sz="2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2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таргетной</a:t>
                      </a:r>
                      <a:r>
                        <a:rPr kumimoji="0" lang="ru-RU" sz="2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терапии и/или системных ГКС, для того чтобы сохранить контроль или БА, которая остается неконтролируемой, несмотря на эту терапию </a:t>
                      </a:r>
                      <a:endParaRPr lang="ru-RU" sz="2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Фенотипы БА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172400" cy="6165304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Аллергическая БА: начинается в детстве, связан с наличием других аллергических заболеваний (</a:t>
            </a:r>
            <a:r>
              <a:rPr lang="ru-RU" b="1" i="1" dirty="0" err="1" smtClean="0"/>
              <a:t>атопический</a:t>
            </a:r>
            <a:r>
              <a:rPr lang="ru-RU" b="1" i="1" dirty="0" smtClean="0"/>
              <a:t> дерматит, аллергический ринит, пищевая аллергия) у пациента или родственников, характерно эозинофильное воспаление дыхательных путей, хороший эффект на терапию ИГКС. </a:t>
            </a:r>
          </a:p>
          <a:p>
            <a:r>
              <a:rPr lang="ru-RU" b="1" i="1" dirty="0" smtClean="0"/>
              <a:t>Неаллергическая БА: встречается у взрослых, не связана с аллергией, воспаление дыхательных путей может быть эозинофильным, </a:t>
            </a:r>
            <a:r>
              <a:rPr lang="ru-RU" b="1" i="1" dirty="0" err="1" smtClean="0"/>
              <a:t>нейтрофильным</a:t>
            </a:r>
            <a:r>
              <a:rPr lang="ru-RU" b="1" i="1" dirty="0" smtClean="0"/>
              <a:t>, смешанным или </a:t>
            </a:r>
            <a:r>
              <a:rPr lang="ru-RU" b="1" i="1" dirty="0" err="1" smtClean="0"/>
              <a:t>малогранулоцитарным</a:t>
            </a:r>
            <a:r>
              <a:rPr lang="ru-RU" b="1" i="1" dirty="0" smtClean="0"/>
              <a:t>. В зависимости от характера воспаления пациенты с неаллергической астмой могут не отвечать на терапию ИГКС. </a:t>
            </a:r>
          </a:p>
          <a:p>
            <a:r>
              <a:rPr lang="ru-RU" b="1" i="1" dirty="0" smtClean="0"/>
              <a:t>БА с поздним дебютом: у женщин астма развивается впервые уже во взрослом возрасте, больные чаще не имеют аллергии и требуют более высоких доз ИГКС или являются относительно рефрактерными к </a:t>
            </a:r>
            <a:r>
              <a:rPr lang="ru-RU" b="1" i="1" dirty="0" err="1" smtClean="0"/>
              <a:t>ГКС-терапии</a:t>
            </a:r>
            <a:r>
              <a:rPr lang="ru-RU" b="1" i="1" dirty="0" smtClean="0"/>
              <a:t>. </a:t>
            </a:r>
          </a:p>
          <a:p>
            <a:r>
              <a:rPr lang="ru-RU" b="1" i="1" dirty="0" smtClean="0"/>
              <a:t>БА с фиксированной обструкцией дыхательных путей: при длительном анамнезе БА развивается фиксированная обструкция дыхательных путей, которая формируется вследствие </a:t>
            </a:r>
            <a:r>
              <a:rPr lang="ru-RU" b="1" i="1" dirty="0" err="1" smtClean="0"/>
              <a:t>ремоделирования</a:t>
            </a:r>
            <a:r>
              <a:rPr lang="ru-RU" b="1" i="1" dirty="0" smtClean="0"/>
              <a:t> бронхиальной стенки. </a:t>
            </a:r>
          </a:p>
          <a:p>
            <a:r>
              <a:rPr lang="ru-RU" b="1" i="1" dirty="0" smtClean="0"/>
              <a:t>БА у больных с ожирением: часто имеются выраженные респираторные симптомы, не связанные с эозинофильным воспалением.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Формулировка диагноза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8316416" cy="6309320"/>
          </a:xfrm>
        </p:spPr>
        <p:txBody>
          <a:bodyPr>
            <a:normAutofit fontScale="62500" lnSpcReduction="20000"/>
          </a:bodyPr>
          <a:lstStyle/>
          <a:p>
            <a:pPr marL="273050" indent="0"/>
            <a:r>
              <a:rPr lang="ru-RU" dirty="0" smtClean="0"/>
              <a:t>В диагнозе должны быть указаны: </a:t>
            </a:r>
          </a:p>
          <a:p>
            <a:pPr marL="273050" indent="0">
              <a:buNone/>
            </a:pPr>
            <a:r>
              <a:rPr lang="ru-RU" dirty="0" smtClean="0"/>
              <a:t>- этиология (если установлена); </a:t>
            </a:r>
          </a:p>
          <a:p>
            <a:pPr marL="273050" indent="0">
              <a:buNone/>
            </a:pPr>
            <a:r>
              <a:rPr lang="ru-RU" dirty="0" smtClean="0"/>
              <a:t>- степень тяжести </a:t>
            </a:r>
          </a:p>
          <a:p>
            <a:pPr marL="273050" indent="0">
              <a:buNone/>
            </a:pPr>
            <a:r>
              <a:rPr lang="ru-RU" dirty="0" smtClean="0"/>
              <a:t>- уровень контроля; </a:t>
            </a:r>
          </a:p>
          <a:p>
            <a:pPr marL="273050" indent="0">
              <a:buFontTx/>
              <a:buChar char="-"/>
            </a:pPr>
            <a:r>
              <a:rPr lang="ru-RU" dirty="0" smtClean="0"/>
              <a:t>сопутствующие </a:t>
            </a:r>
            <a:r>
              <a:rPr lang="ru-RU" dirty="0" smtClean="0"/>
              <a:t>заболевания, которые могут оказать влияние на течение БА; </a:t>
            </a:r>
          </a:p>
          <a:p>
            <a:pPr marL="273050" indent="0">
              <a:buFontTx/>
              <a:buChar char="-"/>
            </a:pPr>
            <a:r>
              <a:rPr lang="ru-RU" dirty="0" smtClean="0"/>
              <a:t>– </a:t>
            </a:r>
            <a:r>
              <a:rPr lang="ru-RU" dirty="0" smtClean="0"/>
              <a:t>обострение с указанием его степени тяжести. </a:t>
            </a:r>
          </a:p>
          <a:p>
            <a:pPr algn="ctr">
              <a:buNone/>
            </a:pPr>
            <a:r>
              <a:rPr lang="ru-RU" sz="3200" dirty="0" smtClean="0"/>
              <a:t>Примеры формулировок диагноза: </a:t>
            </a:r>
          </a:p>
          <a:p>
            <a:r>
              <a:rPr lang="ru-RU" sz="3200" dirty="0" err="1" smtClean="0"/>
              <a:t>Алллергическая</a:t>
            </a:r>
            <a:r>
              <a:rPr lang="ru-RU" sz="3200" dirty="0" smtClean="0"/>
              <a:t> бронхиальная астма, среднетяжелое контролируемое течение. Круглогодичный аллергический ринит, легкое течение. Сенсибилизация к аллергенам клещей домашней пыли. </a:t>
            </a:r>
          </a:p>
          <a:p>
            <a:r>
              <a:rPr lang="ru-RU" sz="3200" dirty="0" smtClean="0"/>
              <a:t>Неаллергическая бронхиальная астма, среднетяжелое недостаточно контролируемое течение. Рецидивирующий </a:t>
            </a:r>
            <a:r>
              <a:rPr lang="ru-RU" sz="3200" dirty="0" err="1" smtClean="0"/>
              <a:t>полипозный</a:t>
            </a:r>
            <a:r>
              <a:rPr lang="ru-RU" sz="3200" dirty="0" smtClean="0"/>
              <a:t> синусит. Непереносимость НСПВП («</a:t>
            </a:r>
            <a:r>
              <a:rPr lang="ru-RU" sz="3200" dirty="0" err="1" smtClean="0"/>
              <a:t>аспириновая</a:t>
            </a:r>
            <a:r>
              <a:rPr lang="ru-RU" sz="3200" dirty="0" smtClean="0"/>
              <a:t> триада»). </a:t>
            </a:r>
          </a:p>
          <a:p>
            <a:r>
              <a:rPr lang="ru-RU" sz="3200" dirty="0" smtClean="0"/>
              <a:t>Аллергическая бронхиальная астма, среднетяжелое недостаточно контролируемое течение. Среднетяжелое обострение. Сезонный аллергический ринит, тяжелое течение. Сенсибилизация к пыльцевым аллергенам (деревья). </a:t>
            </a:r>
          </a:p>
          <a:p>
            <a:r>
              <a:rPr lang="ru-RU" sz="3200" dirty="0" smtClean="0"/>
              <a:t>Неаллергическая бронхиальная астма, среднетяжелое неконтролируемое течение, тяжелое обострение. Астматический статус, компенсированная стадия. Ожирение II ст. </a:t>
            </a:r>
            <a:endParaRPr lang="ru-RU" sz="32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Диагностика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172400" cy="6165304"/>
          </a:xfrm>
        </p:spPr>
        <p:txBody>
          <a:bodyPr>
            <a:normAutofit/>
          </a:bodyPr>
          <a:lstStyle/>
          <a:p>
            <a:r>
              <a:rPr lang="ru-RU" b="1" dirty="0" smtClean="0"/>
              <a:t>Жалобы, анамнез, </a:t>
            </a:r>
            <a:r>
              <a:rPr lang="ru-RU" b="1" dirty="0" err="1" smtClean="0"/>
              <a:t>физикальное</a:t>
            </a:r>
            <a:r>
              <a:rPr lang="ru-RU" b="1" dirty="0" smtClean="0"/>
              <a:t> обследование </a:t>
            </a:r>
            <a:endParaRPr lang="ru-RU" dirty="0" smtClean="0"/>
          </a:p>
          <a:p>
            <a:r>
              <a:rPr lang="ru-RU" sz="1900" dirty="0" smtClean="0"/>
              <a:t>Наличие более одного из следующих симптомов: хрипы, удушье, чувство заложенности в грудной клетке и кашель, особенно в случаях: </a:t>
            </a:r>
          </a:p>
          <a:p>
            <a:r>
              <a:rPr lang="ru-RU" sz="1900" dirty="0" smtClean="0"/>
              <a:t> ухудшения симптомов ночью и рано утром; </a:t>
            </a:r>
          </a:p>
          <a:p>
            <a:r>
              <a:rPr lang="ru-RU" sz="1900" dirty="0" smtClean="0"/>
              <a:t> возникновения симптомов при физической нагрузке, воздействии аллергенов и холодного воздуха; </a:t>
            </a:r>
          </a:p>
          <a:p>
            <a:r>
              <a:rPr lang="ru-RU" sz="1900" dirty="0" smtClean="0"/>
              <a:t> возникновения симптомов после приема аспирина или </a:t>
            </a:r>
            <a:r>
              <a:rPr lang="ru-RU" sz="1900" dirty="0" err="1" smtClean="0"/>
              <a:t>бета-блокаторов</a:t>
            </a:r>
            <a:r>
              <a:rPr lang="ru-RU" sz="1900" dirty="0" smtClean="0"/>
              <a:t>. </a:t>
            </a:r>
          </a:p>
          <a:p>
            <a:r>
              <a:rPr lang="ru-RU" sz="1900" dirty="0" smtClean="0"/>
              <a:t> Наличие </a:t>
            </a:r>
            <a:r>
              <a:rPr lang="ru-RU" sz="1900" dirty="0" err="1" smtClean="0"/>
              <a:t>атопических</a:t>
            </a:r>
            <a:r>
              <a:rPr lang="ru-RU" sz="1900" dirty="0" smtClean="0"/>
              <a:t> заболеваний в анамнезе; </a:t>
            </a:r>
          </a:p>
          <a:p>
            <a:r>
              <a:rPr lang="ru-RU" sz="1900" dirty="0" smtClean="0"/>
              <a:t> Наличие БА и/или </a:t>
            </a:r>
            <a:r>
              <a:rPr lang="ru-RU" sz="1900" dirty="0" err="1" smtClean="0"/>
              <a:t>атопических</a:t>
            </a:r>
            <a:r>
              <a:rPr lang="ru-RU" sz="1900" dirty="0" smtClean="0"/>
              <a:t> заболеваний у родственников; </a:t>
            </a:r>
          </a:p>
          <a:p>
            <a:r>
              <a:rPr lang="ru-RU" sz="1900" dirty="0" smtClean="0"/>
              <a:t> Распространенные сухие свистящие хрипы при выслушивании (аускультации) грудной клетки; </a:t>
            </a:r>
          </a:p>
          <a:p>
            <a:r>
              <a:rPr lang="ru-RU" sz="1900" dirty="0" smtClean="0"/>
              <a:t> Низкие показатели пиковой скорости выдоха или объёма форсированного выдоха за 1 секунду (ретроспективно или в серии исследований), необъяснимые другими причинами; </a:t>
            </a:r>
          </a:p>
          <a:p>
            <a:r>
              <a:rPr lang="ru-RU" sz="1900" dirty="0" smtClean="0"/>
              <a:t> </a:t>
            </a:r>
            <a:r>
              <a:rPr lang="ru-RU" sz="1900" dirty="0" err="1" smtClean="0"/>
              <a:t>Эозинофилия</a:t>
            </a:r>
            <a:r>
              <a:rPr lang="ru-RU" sz="1900" dirty="0" smtClean="0"/>
              <a:t> периферической крови, необъяснимая другими причинами.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Гетероаллергический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/>
          </a:bodyPr>
          <a:lstStyle/>
          <a:p>
            <a:r>
              <a:rPr lang="ru-RU" dirty="0" smtClean="0"/>
              <a:t>Анафилактический</a:t>
            </a:r>
          </a:p>
          <a:p>
            <a:r>
              <a:rPr lang="ru-RU" dirty="0" smtClean="0"/>
              <a:t>Сывороточная болезнь</a:t>
            </a:r>
          </a:p>
          <a:p>
            <a:r>
              <a:rPr lang="ru-RU" dirty="0" smtClean="0"/>
              <a:t>Лекарственная болезнь</a:t>
            </a:r>
          </a:p>
          <a:p>
            <a:endParaRPr lang="ru-RU" dirty="0"/>
          </a:p>
        </p:txBody>
      </p:sp>
      <p:pic>
        <p:nvPicPr>
          <p:cNvPr id="1026" name="Picture 2" descr="https://classconnection.s3.amazonaws.com/876/flashcards/1116876/jpg/cardimage_3965552_01349666301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68170"/>
            <a:ext cx="6084168" cy="4189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75240" cy="372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Инструментальная 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532440" cy="6165304"/>
          </a:xfrm>
        </p:spPr>
        <p:txBody>
          <a:bodyPr/>
          <a:lstStyle/>
          <a:p>
            <a:r>
              <a:rPr lang="ru-RU" dirty="0" smtClean="0"/>
              <a:t>Спирометрия и </a:t>
            </a:r>
            <a:r>
              <a:rPr lang="ru-RU" dirty="0" err="1" smtClean="0"/>
              <a:t>бронходилатационный</a:t>
            </a:r>
            <a:r>
              <a:rPr lang="ru-RU" dirty="0" smtClean="0"/>
              <a:t> тест</a:t>
            </a:r>
          </a:p>
          <a:p>
            <a:r>
              <a:rPr lang="ru-RU" b="1" dirty="0" smtClean="0"/>
              <a:t>Исследование бронхиальной </a:t>
            </a:r>
            <a:r>
              <a:rPr lang="ru-RU" b="1" dirty="0" err="1" smtClean="0"/>
              <a:t>гиперреактивности</a:t>
            </a:r>
            <a:r>
              <a:rPr lang="ru-RU" b="1" dirty="0" smtClean="0"/>
              <a:t>: с прямым провокационным агентом (ингаляцией повышающихся доз </a:t>
            </a:r>
            <a:r>
              <a:rPr lang="ru-RU" b="1" dirty="0" err="1" smtClean="0"/>
              <a:t>метахолина</a:t>
            </a:r>
            <a:r>
              <a:rPr lang="ru-RU" b="1" dirty="0" smtClean="0"/>
              <a:t>) и непрямым провокационным агентом (</a:t>
            </a:r>
            <a:r>
              <a:rPr lang="ru-RU" b="1" dirty="0" err="1" smtClean="0"/>
              <a:t>маннитол</a:t>
            </a:r>
            <a:r>
              <a:rPr lang="ru-RU" b="1" dirty="0" smtClean="0"/>
              <a:t>, физическая нагрузка). </a:t>
            </a:r>
            <a:r>
              <a:rPr lang="ru-RU" dirty="0" smtClean="0"/>
              <a:t>Положительный ответ на эти стимулы (падение ОФВ1 на 20% и более) – специфический индикатор БА </a:t>
            </a:r>
          </a:p>
          <a:p>
            <a:r>
              <a:rPr lang="ru-RU" b="1" dirty="0" err="1" smtClean="0"/>
              <a:t>Мониторирование</a:t>
            </a:r>
            <a:r>
              <a:rPr lang="ru-RU" b="1" dirty="0" smtClean="0"/>
              <a:t> пиковой скорости выдоха </a:t>
            </a:r>
            <a:r>
              <a:rPr lang="ru-RU" dirty="0" smtClean="0"/>
              <a:t>Вариабельность ПСВ лучше всего рассчитывается как разница между максимальным и минимальным показателем в процентах по отношению к среднему или максимальному суточному показателю ПСВ </a:t>
            </a:r>
          </a:p>
          <a:p>
            <a:r>
              <a:rPr lang="ru-RU" b="1" dirty="0" smtClean="0"/>
              <a:t>Методы оценки воспаления дыхательных путей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35280" cy="73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Дифференциальная диагностика бронхиальной астмы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27760"/>
          <a:ext cx="9144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6016"/>
                <a:gridCol w="4427984"/>
              </a:tblGrid>
              <a:tr h="850597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 отсутствии бронхиальной обструкции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 наличии бронхиальной обструкции </a:t>
                      </a:r>
                    </a:p>
                  </a:txBody>
                  <a:tcPr/>
                </a:tc>
              </a:tr>
              <a:tr h="4663619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 Синдром хронического кашля </a:t>
                      </a:r>
                    </a:p>
                    <a:p>
                      <a:r>
                        <a:rPr lang="ru-RU" sz="26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 </a:t>
                      </a:r>
                      <a:r>
                        <a:rPr lang="ru-RU" sz="2600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Гипервентиляционный</a:t>
                      </a:r>
                      <a:r>
                        <a:rPr lang="ru-RU" sz="26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синдром </a:t>
                      </a:r>
                    </a:p>
                    <a:p>
                      <a:r>
                        <a:rPr lang="ru-RU" sz="26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 Синдром дисфункции голосовых связок </a:t>
                      </a:r>
                    </a:p>
                    <a:p>
                      <a:r>
                        <a:rPr lang="ru-RU" sz="26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 ГЭРБ (</a:t>
                      </a:r>
                      <a:r>
                        <a:rPr lang="ru-RU" sz="2600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гастроэзофагеальная</a:t>
                      </a:r>
                      <a:r>
                        <a:rPr lang="ru-RU" sz="26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600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рефлюксная</a:t>
                      </a:r>
                      <a:r>
                        <a:rPr lang="ru-RU" sz="26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болезнь) </a:t>
                      </a:r>
                    </a:p>
                    <a:p>
                      <a:r>
                        <a:rPr lang="ru-RU" sz="26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 Риниты </a:t>
                      </a:r>
                    </a:p>
                    <a:p>
                      <a:r>
                        <a:rPr lang="ru-RU" sz="26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 Заболевания сердца </a:t>
                      </a:r>
                    </a:p>
                    <a:p>
                      <a:r>
                        <a:rPr lang="ru-RU" sz="26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 Легочный фиброз</a:t>
                      </a:r>
                    </a:p>
                    <a:p>
                      <a:endParaRPr lang="ru-RU" sz="2600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 ХОБЛ </a:t>
                      </a:r>
                    </a:p>
                    <a:p>
                      <a:r>
                        <a:rPr lang="ru-RU" sz="26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 </a:t>
                      </a:r>
                      <a:r>
                        <a:rPr lang="ru-RU" sz="2600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Бронхоэктазы</a:t>
                      </a:r>
                      <a:r>
                        <a:rPr lang="ru-RU" sz="26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r>
                        <a:rPr lang="ru-RU" sz="26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 Инородное тело </a:t>
                      </a:r>
                    </a:p>
                    <a:p>
                      <a:r>
                        <a:rPr lang="ru-RU" sz="26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 </a:t>
                      </a:r>
                      <a:r>
                        <a:rPr lang="ru-RU" sz="2600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Облитерирующий</a:t>
                      </a:r>
                      <a:r>
                        <a:rPr lang="ru-RU" sz="26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600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бронхиолит</a:t>
                      </a:r>
                      <a:r>
                        <a:rPr lang="ru-RU" sz="26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r>
                        <a:rPr lang="ru-RU" sz="26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 Стеноз крупных дыхательных путей </a:t>
                      </a:r>
                    </a:p>
                    <a:p>
                      <a:r>
                        <a:rPr lang="ru-RU" sz="26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 Рак легких </a:t>
                      </a:r>
                    </a:p>
                    <a:p>
                      <a:r>
                        <a:rPr lang="ru-RU" sz="26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 </a:t>
                      </a:r>
                      <a:r>
                        <a:rPr lang="ru-RU" sz="2600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Саркоидоз</a:t>
                      </a:r>
                      <a:r>
                        <a:rPr lang="ru-RU" sz="26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r>
                        <a:rPr lang="ru-RU" sz="26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	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692696"/>
          </a:xfrm>
        </p:spPr>
        <p:txBody>
          <a:bodyPr/>
          <a:lstStyle/>
          <a:p>
            <a:r>
              <a:rPr lang="ru-RU" dirty="0" smtClean="0"/>
              <a:t>Обострение 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8244408" cy="62373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Эпизоды нарастающей одышки, кашля, свистящих хрипов, или заложенности в грудной клетке, требующие изменений обычного режима терапии, характерно снижение ПСВ и ОФВ1. </a:t>
            </a:r>
          </a:p>
          <a:p>
            <a:pPr algn="ctr">
              <a:buNone/>
            </a:pPr>
            <a:r>
              <a:rPr lang="ru-RU" b="1" dirty="0" smtClean="0"/>
              <a:t>факторы риска развития обострений : </a:t>
            </a:r>
          </a:p>
          <a:p>
            <a:r>
              <a:rPr lang="ru-RU" dirty="0" smtClean="0"/>
              <a:t>• симптомы неконтролируемой БА </a:t>
            </a:r>
          </a:p>
          <a:p>
            <a:r>
              <a:rPr lang="ru-RU" dirty="0" smtClean="0"/>
              <a:t>• ИГКС не назначены, плохая приверженность терапии </a:t>
            </a:r>
          </a:p>
          <a:p>
            <a:r>
              <a:rPr lang="ru-RU" dirty="0" smtClean="0"/>
              <a:t>• чрезмерное использование коротко действующих 2-агонистов (КДБА) </a:t>
            </a:r>
          </a:p>
          <a:p>
            <a:r>
              <a:rPr lang="ru-RU" dirty="0" smtClean="0"/>
              <a:t>• низкий ОФВ1, особенно &lt;60 % от должного </a:t>
            </a:r>
          </a:p>
          <a:p>
            <a:r>
              <a:rPr lang="ru-RU" dirty="0" smtClean="0"/>
              <a:t>• значительные психологические или социально-экономические проблемы </a:t>
            </a:r>
          </a:p>
          <a:p>
            <a:r>
              <a:rPr lang="ru-RU" dirty="0" smtClean="0"/>
              <a:t>• внешние воздействия: курение, воздействие аллергена при сенсибилизации </a:t>
            </a:r>
          </a:p>
          <a:p>
            <a:r>
              <a:rPr lang="ru-RU" dirty="0" smtClean="0"/>
              <a:t>• сопутствующие заболевания: </a:t>
            </a:r>
            <a:r>
              <a:rPr lang="ru-RU" dirty="0" err="1" smtClean="0"/>
              <a:t>риносинусит</a:t>
            </a:r>
            <a:r>
              <a:rPr lang="ru-RU" dirty="0" smtClean="0"/>
              <a:t>, ГЭРБ, подтвержденная пищевая аллергия, ожирение 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эозинофилия</a:t>
            </a:r>
            <a:r>
              <a:rPr lang="ru-RU" dirty="0" smtClean="0"/>
              <a:t> мокроты или крови </a:t>
            </a:r>
          </a:p>
          <a:p>
            <a:r>
              <a:rPr lang="ru-RU" dirty="0" smtClean="0"/>
              <a:t>• беременность </a:t>
            </a:r>
          </a:p>
          <a:p>
            <a:r>
              <a:rPr lang="ru-RU" dirty="0" smtClean="0"/>
              <a:t>• эпизоды интубации или интенсивной терапии из-за обострения БА </a:t>
            </a:r>
          </a:p>
          <a:p>
            <a:r>
              <a:rPr lang="ru-RU" dirty="0" smtClean="0"/>
              <a:t>• &gt; 1 тяжелого обострения за последние 12 месяцев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47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Уровень тяжести обострений БА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476673"/>
          <a:ext cx="91440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933301"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Умеренно тяжелое обострение БА 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Один из следующих критериев: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 Усиление симптомов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 ПСВ  50-75% от лучшего или расчетного результата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 Повышение частоты использования препаратов скорой помощи ≥ 50% или дополнительное их применение в форме </a:t>
                      </a:r>
                      <a:r>
                        <a:rPr lang="ru-RU" sz="2400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небулайзера</a:t>
                      </a:r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 Ночные пробуждения, обусловленные возникновением симптомов БА и требующие применения препаратов скорой помощи </a:t>
                      </a:r>
                    </a:p>
                  </a:txBody>
                  <a:tcPr/>
                </a:tc>
              </a:tr>
              <a:tr h="835926"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Тяжелое обострение БА 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Один из следующих критериев: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 ПСВ  33-50% от лучших значений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 Частота дыхания  25 мин-1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 Пульс  110 мин-1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 Невозможность произнести фразу на одном выдохе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47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Уровень тяжести обострений БА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476673"/>
          <a:ext cx="9144000" cy="708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2"/>
                <a:gridCol w="7524328"/>
              </a:tblGrid>
              <a:tr h="2619991">
                <a:tc>
                  <a:txBody>
                    <a:bodyPr/>
                    <a:lstStyle/>
                    <a:p>
                      <a:r>
                        <a:rPr lang="ru-RU" sz="2400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Жизнеугрожающая</a:t>
                      </a:r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астма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 Один из следующих критериев: </a:t>
                      </a:r>
                    </a:p>
                    <a:p>
                      <a:r>
                        <a:rPr kumimoji="0"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 ПСВ &lt; 33% от лучших значений </a:t>
                      </a:r>
                    </a:p>
                    <a:p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 S</a:t>
                      </a:r>
                      <a:r>
                        <a:rPr kumimoji="0" lang="ru-RU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O2 &lt; 92% </a:t>
                      </a:r>
                    </a:p>
                    <a:p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 PaO2 &lt; 60 </a:t>
                      </a:r>
                      <a:r>
                        <a:rPr kumimoji="0"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мм </a:t>
                      </a:r>
                      <a:r>
                        <a:rPr kumimoji="0" lang="ru-RU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рт.ст</a:t>
                      </a:r>
                      <a:r>
                        <a:rPr kumimoji="0"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kumimoji="0"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 </a:t>
                      </a:r>
                      <a:r>
                        <a:rPr kumimoji="0" lang="ru-RU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Нормокапния</a:t>
                      </a:r>
                      <a:r>
                        <a:rPr kumimoji="0"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(РаСО2 35-45 мм </a:t>
                      </a:r>
                      <a:r>
                        <a:rPr kumimoji="0" lang="ru-RU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рт.ст</a:t>
                      </a:r>
                      <a:r>
                        <a:rPr kumimoji="0"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</a:t>
                      </a:r>
                    </a:p>
                    <a:p>
                      <a:r>
                        <a:rPr kumimoji="0"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 "Немое" легкое </a:t>
                      </a:r>
                    </a:p>
                    <a:p>
                      <a:r>
                        <a:rPr kumimoji="0"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 Цианоз </a:t>
                      </a:r>
                    </a:p>
                    <a:p>
                      <a:r>
                        <a:rPr kumimoji="0"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 Слабые дыхательные усилия </a:t>
                      </a:r>
                    </a:p>
                    <a:p>
                      <a:r>
                        <a:rPr kumimoji="0"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 Брадикардия </a:t>
                      </a:r>
                    </a:p>
                    <a:p>
                      <a:r>
                        <a:rPr kumimoji="0"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 Гипотензия </a:t>
                      </a:r>
                    </a:p>
                    <a:p>
                      <a:r>
                        <a:rPr kumimoji="0"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 Утомление </a:t>
                      </a:r>
                    </a:p>
                    <a:p>
                      <a:r>
                        <a:rPr kumimoji="0"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 Оглушение </a:t>
                      </a:r>
                    </a:p>
                    <a:p>
                      <a:r>
                        <a:rPr kumimoji="0"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 Кома </a:t>
                      </a:r>
                      <a:endParaRPr lang="ru-RU" sz="2400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/>
                </a:tc>
              </a:tr>
              <a:tr h="2235518"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Астма, близкая к фатальной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Астма, близкая к фатальной 	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 Гиперкапния (РаСО2 &gt; 45 мм </a:t>
                      </a:r>
                      <a:r>
                        <a:rPr lang="ru-RU" sz="2400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рт.ст</a:t>
                      </a:r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.) и/или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 Потребность в проведении механической вентиляции легких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ru-RU" dirty="0" smtClean="0"/>
              <a:t>Лечение стабильной БА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244408" cy="580526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СТУПЕНЬ 1</a:t>
            </a:r>
          </a:p>
          <a:p>
            <a:pPr>
              <a:buNone/>
            </a:pPr>
            <a:r>
              <a:rPr lang="ru-RU" sz="3200" b="1" i="1" dirty="0" smtClean="0"/>
              <a:t>  Предпочтительная терапия: </a:t>
            </a:r>
          </a:p>
          <a:p>
            <a:r>
              <a:rPr lang="ru-RU" sz="3200" dirty="0" smtClean="0"/>
              <a:t>β2-агонист короткого действия по потребности </a:t>
            </a:r>
          </a:p>
          <a:p>
            <a:r>
              <a:rPr lang="ru-RU" sz="3200" dirty="0" smtClean="0"/>
              <a:t>Комбинация β2-агониста короткого действия и </a:t>
            </a:r>
            <a:r>
              <a:rPr lang="ru-RU" sz="3200" dirty="0" err="1" smtClean="0"/>
              <a:t>ипратропия</a:t>
            </a:r>
            <a:r>
              <a:rPr lang="ru-RU" sz="3200" dirty="0" smtClean="0"/>
              <a:t> бромида </a:t>
            </a:r>
          </a:p>
          <a:p>
            <a:pPr>
              <a:buNone/>
            </a:pPr>
            <a:r>
              <a:rPr lang="ru-RU" sz="3200" b="1" i="1" dirty="0" smtClean="0"/>
              <a:t>  Другие варианты: </a:t>
            </a:r>
          </a:p>
          <a:p>
            <a:r>
              <a:rPr lang="ru-RU" sz="3200" b="1" i="1" dirty="0" smtClean="0"/>
              <a:t>низкие дозы ИГКС </a:t>
            </a:r>
            <a:endParaRPr lang="ru-RU" sz="32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Лечение стабильной БА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7444680" cy="533099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СТУПЕНЬ 2</a:t>
            </a:r>
          </a:p>
          <a:p>
            <a:pPr>
              <a:buNone/>
            </a:pPr>
            <a:r>
              <a:rPr lang="ru-RU" sz="3600" b="1" i="1" dirty="0" smtClean="0"/>
              <a:t>  Предпочтительная терапия: </a:t>
            </a:r>
          </a:p>
          <a:p>
            <a:r>
              <a:rPr lang="ru-RU" sz="3600" dirty="0" smtClean="0"/>
              <a:t>Низкие дозы ИГКС</a:t>
            </a:r>
          </a:p>
          <a:p>
            <a:pPr>
              <a:buNone/>
            </a:pPr>
            <a:r>
              <a:rPr lang="ru-RU" sz="3600" b="1" i="1" dirty="0" smtClean="0"/>
              <a:t>   Другие варианты:</a:t>
            </a:r>
          </a:p>
          <a:p>
            <a:r>
              <a:rPr lang="ru-RU" sz="3600" i="1" dirty="0" smtClean="0"/>
              <a:t>Антагонисты </a:t>
            </a:r>
            <a:r>
              <a:rPr lang="ru-RU" sz="3600" i="1" dirty="0" err="1" smtClean="0"/>
              <a:t>лейкотриеновых</a:t>
            </a:r>
            <a:r>
              <a:rPr lang="ru-RU" sz="3600" i="1" dirty="0" smtClean="0"/>
              <a:t> рецепторов </a:t>
            </a:r>
          </a:p>
          <a:p>
            <a:r>
              <a:rPr lang="ru-RU" sz="3600" dirty="0" smtClean="0"/>
              <a:t>Низкие дозы </a:t>
            </a:r>
            <a:r>
              <a:rPr lang="ru-RU" sz="3600" dirty="0" err="1" smtClean="0"/>
              <a:t>теофиллина</a:t>
            </a:r>
            <a:endParaRPr lang="ru-RU" sz="3600" dirty="0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ru-RU" dirty="0" smtClean="0"/>
              <a:t>Лечение стабильной БА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091736" cy="5949280"/>
          </a:xfrm>
        </p:spPr>
        <p:txBody>
          <a:bodyPr/>
          <a:lstStyle/>
          <a:p>
            <a:pPr algn="ctr"/>
            <a:r>
              <a:rPr lang="ru-RU" b="1" i="1" dirty="0" smtClean="0"/>
              <a:t>СТУПЕНЬ 3</a:t>
            </a:r>
          </a:p>
          <a:p>
            <a:pPr>
              <a:buNone/>
            </a:pPr>
            <a:r>
              <a:rPr lang="ru-RU" b="1" i="1" dirty="0" smtClean="0"/>
              <a:t>   </a:t>
            </a:r>
            <a:r>
              <a:rPr lang="ru-RU" sz="3200" b="1" i="1" dirty="0" smtClean="0"/>
              <a:t>Предпочтительная терапия: </a:t>
            </a:r>
          </a:p>
          <a:p>
            <a:r>
              <a:rPr lang="ru-RU" sz="3200" dirty="0" smtClean="0"/>
              <a:t>Низкие дозы ИГКС/ДДБА </a:t>
            </a:r>
          </a:p>
          <a:p>
            <a:pPr>
              <a:buNone/>
            </a:pPr>
            <a:r>
              <a:rPr lang="ru-RU" sz="3200" b="1" i="1" dirty="0" smtClean="0"/>
              <a:t>   Другие варианты: </a:t>
            </a:r>
          </a:p>
          <a:p>
            <a:r>
              <a:rPr lang="ru-RU" sz="3200" i="1" dirty="0" smtClean="0"/>
              <a:t>Средние или высокие дозы ИГКС </a:t>
            </a:r>
          </a:p>
          <a:p>
            <a:r>
              <a:rPr lang="ru-RU" sz="3200" dirty="0" smtClean="0"/>
              <a:t>Низкие дозы ИГКС + </a:t>
            </a:r>
            <a:r>
              <a:rPr lang="ru-RU" sz="3200" dirty="0" err="1" smtClean="0"/>
              <a:t>тиотропий</a:t>
            </a:r>
            <a:r>
              <a:rPr lang="ru-RU" sz="3200" dirty="0" smtClean="0"/>
              <a:t> (</a:t>
            </a:r>
            <a:r>
              <a:rPr lang="ru-RU" sz="3200" dirty="0" err="1" smtClean="0"/>
              <a:t>Респимат</a:t>
            </a:r>
            <a:r>
              <a:rPr lang="ru-RU" sz="3200" dirty="0" smtClean="0"/>
              <a:t>), </a:t>
            </a:r>
          </a:p>
          <a:p>
            <a:r>
              <a:rPr lang="ru-RU" sz="3200" dirty="0" smtClean="0"/>
              <a:t>Низкие дозы ИГКС + </a:t>
            </a:r>
            <a:r>
              <a:rPr lang="ru-RU" sz="3200" dirty="0" err="1" smtClean="0"/>
              <a:t>антилейкотриеновый</a:t>
            </a:r>
            <a:r>
              <a:rPr lang="ru-RU" sz="3200" dirty="0" smtClean="0"/>
              <a:t> препарат </a:t>
            </a:r>
          </a:p>
          <a:p>
            <a:r>
              <a:rPr lang="ru-RU" sz="3200" dirty="0" smtClean="0"/>
              <a:t>Низкие дозы ИГКС + </a:t>
            </a:r>
            <a:r>
              <a:rPr lang="ru-RU" sz="3200" dirty="0" err="1" smtClean="0"/>
              <a:t>теофиллин</a:t>
            </a:r>
            <a:r>
              <a:rPr lang="ru-RU" sz="3200" dirty="0" smtClean="0"/>
              <a:t> замедленного высвобождения</a:t>
            </a:r>
            <a:endParaRPr lang="ru-RU" sz="32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Лечение стабильной БА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7920880" cy="609329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СТУПЕНЬ 4</a:t>
            </a:r>
          </a:p>
          <a:p>
            <a:pPr>
              <a:buNone/>
            </a:pPr>
            <a:r>
              <a:rPr lang="ru-RU" sz="3200" b="1" i="1" dirty="0" smtClean="0"/>
              <a:t>   Предпочтительная терапия: </a:t>
            </a:r>
          </a:p>
          <a:p>
            <a:r>
              <a:rPr lang="ru-RU" sz="3200" dirty="0" smtClean="0"/>
              <a:t>Средние или высокие дозы ИГКС/ДДБА </a:t>
            </a:r>
          </a:p>
          <a:p>
            <a:pPr>
              <a:buNone/>
            </a:pPr>
            <a:r>
              <a:rPr lang="ru-RU" sz="3200" b="1" i="1" dirty="0" smtClean="0"/>
              <a:t>   Другие варианты: </a:t>
            </a:r>
          </a:p>
          <a:p>
            <a:r>
              <a:rPr lang="ru-RU" sz="3200" i="1" dirty="0" smtClean="0"/>
              <a:t>Добавить </a:t>
            </a:r>
            <a:r>
              <a:rPr lang="ru-RU" sz="3200" i="1" dirty="0" err="1" smtClean="0"/>
              <a:t>тиотропий</a:t>
            </a:r>
            <a:r>
              <a:rPr lang="ru-RU" sz="3200" i="1" dirty="0" smtClean="0"/>
              <a:t> (</a:t>
            </a:r>
            <a:r>
              <a:rPr lang="ru-RU" sz="3200" i="1" dirty="0" err="1" smtClean="0"/>
              <a:t>Респимат</a:t>
            </a:r>
            <a:r>
              <a:rPr lang="ru-RU" sz="3200" i="1" dirty="0" smtClean="0"/>
              <a:t>) </a:t>
            </a:r>
          </a:p>
          <a:p>
            <a:r>
              <a:rPr lang="ru-RU" sz="3200" dirty="0" smtClean="0"/>
              <a:t>Высокие дозы ИГКС + </a:t>
            </a:r>
            <a:r>
              <a:rPr lang="ru-RU" sz="3200" dirty="0" err="1" smtClean="0"/>
              <a:t>антилейкотриеновый</a:t>
            </a:r>
            <a:r>
              <a:rPr lang="ru-RU" sz="3200" dirty="0" smtClean="0"/>
              <a:t> препарат </a:t>
            </a:r>
          </a:p>
          <a:p>
            <a:r>
              <a:rPr lang="ru-RU" sz="3200" dirty="0" smtClean="0"/>
              <a:t>Высокие дозы ИГКС + </a:t>
            </a:r>
            <a:r>
              <a:rPr lang="ru-RU" sz="3200" dirty="0" err="1" smtClean="0"/>
              <a:t>теофиллин</a:t>
            </a:r>
            <a:r>
              <a:rPr lang="ru-RU" sz="3200" dirty="0" smtClean="0"/>
              <a:t> замедленного высвобождения</a:t>
            </a:r>
            <a:endParaRPr lang="ru-RU" sz="3200" b="1" i="1" dirty="0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Лечение стабильной БА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8172400" cy="609329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СТУПЕНЬ 5</a:t>
            </a:r>
          </a:p>
          <a:p>
            <a:pPr>
              <a:buNone/>
            </a:pPr>
            <a:r>
              <a:rPr lang="ru-RU" sz="3600" b="1" i="1" dirty="0" smtClean="0"/>
              <a:t>   Рассмотрите дополнительную терапию: </a:t>
            </a:r>
          </a:p>
          <a:p>
            <a:r>
              <a:rPr lang="ru-RU" sz="3600" dirty="0" err="1" smtClean="0"/>
              <a:t>Тиотропий</a:t>
            </a:r>
            <a:r>
              <a:rPr lang="ru-RU" sz="3600" dirty="0" smtClean="0"/>
              <a:t> </a:t>
            </a:r>
          </a:p>
          <a:p>
            <a:r>
              <a:rPr lang="ru-RU" sz="3600" dirty="0" err="1" smtClean="0"/>
              <a:t>Омализумаб</a:t>
            </a:r>
            <a:r>
              <a:rPr lang="ru-RU" sz="3600" dirty="0" smtClean="0"/>
              <a:t> </a:t>
            </a:r>
          </a:p>
          <a:p>
            <a:pPr>
              <a:buNone/>
            </a:pPr>
            <a:r>
              <a:rPr lang="ru-RU" sz="3600" b="1" i="1" dirty="0" smtClean="0"/>
              <a:t>   Другие варианты: </a:t>
            </a:r>
          </a:p>
          <a:p>
            <a:r>
              <a:rPr lang="ru-RU" sz="3600" i="1" dirty="0" smtClean="0"/>
              <a:t>Добавить низкие дозы оральных ГКС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36712"/>
          </a:xfrm>
        </p:spPr>
        <p:txBody>
          <a:bodyPr/>
          <a:lstStyle/>
          <a:p>
            <a:r>
              <a:rPr lang="ru-RU" dirty="0" smtClean="0"/>
              <a:t>2. Аутоиммунный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6851104" cy="3384376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Коллагенозы</a:t>
            </a:r>
          </a:p>
          <a:p>
            <a:r>
              <a:rPr lang="ru-RU" sz="3200" dirty="0" smtClean="0"/>
              <a:t>Пневмокониозы</a:t>
            </a:r>
          </a:p>
          <a:p>
            <a:r>
              <a:rPr lang="ru-RU" sz="3200" dirty="0" err="1" smtClean="0"/>
              <a:t>Паразитозы</a:t>
            </a:r>
            <a:endParaRPr lang="ru-RU" sz="3200" dirty="0" smtClean="0"/>
          </a:p>
          <a:p>
            <a:r>
              <a:rPr lang="ru-RU" sz="3200" dirty="0" smtClean="0"/>
              <a:t>Микозы</a:t>
            </a:r>
          </a:p>
          <a:p>
            <a:r>
              <a:rPr lang="ru-RU" sz="3200" dirty="0" smtClean="0"/>
              <a:t>Синдром </a:t>
            </a:r>
            <a:r>
              <a:rPr lang="ru-RU" sz="3200" dirty="0" err="1" smtClean="0"/>
              <a:t>Дресслера</a:t>
            </a:r>
            <a:endParaRPr lang="ru-RU" sz="3200" dirty="0" smtClean="0"/>
          </a:p>
          <a:p>
            <a:r>
              <a:rPr lang="ru-RU" sz="3200" dirty="0" err="1" smtClean="0"/>
              <a:t>Посттрансплантационный</a:t>
            </a:r>
            <a:r>
              <a:rPr lang="ru-RU" sz="3200" dirty="0" smtClean="0"/>
              <a:t> синдром</a:t>
            </a:r>
          </a:p>
          <a:p>
            <a:r>
              <a:rPr lang="ru-RU" sz="3200" dirty="0" smtClean="0"/>
              <a:t>Периодическая болезнь</a:t>
            </a:r>
            <a:endParaRPr lang="ru-RU" sz="3200" dirty="0"/>
          </a:p>
        </p:txBody>
      </p:sp>
      <p:pic>
        <p:nvPicPr>
          <p:cNvPr id="48130" name="Picture 2" descr="https://dermalatlas.ru/wp-content/uploads/2014/09/mikoz-kozhi-lica-foto-0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4563823" cy="2996952"/>
          </a:xfrm>
          <a:prstGeom prst="rect">
            <a:avLst/>
          </a:prstGeom>
          <a:noFill/>
        </p:spPr>
      </p:pic>
      <p:pic>
        <p:nvPicPr>
          <p:cNvPr id="48132" name="Picture 4" descr="https://im2-tub-ru.yandex.net/i?id=f1936b2527759f65e996581e5fea14d5&amp;n=33&amp;h=215&amp;w=3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5450" y="0"/>
            <a:ext cx="3638550" cy="2047875"/>
          </a:xfrm>
          <a:prstGeom prst="rect">
            <a:avLst/>
          </a:prstGeom>
          <a:noFill/>
        </p:spPr>
      </p:pic>
      <p:pic>
        <p:nvPicPr>
          <p:cNvPr id="48134" name="Picture 6" descr="http://www.bu.edu/woundbiotech/wounds/UncommonWounds%20Gallery/images/17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1" y="3914791"/>
            <a:ext cx="4211960" cy="2943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ru-RU" dirty="0" smtClean="0"/>
              <a:t>Трудная для контроля БА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7848872" cy="5733256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Характерно постоянное наличие симптомов и/или частые обострения, поэтому необходимо проводить лечение, соответствующее 4–5 ступеням. </a:t>
            </a:r>
          </a:p>
          <a:p>
            <a:r>
              <a:rPr lang="ru-RU" sz="3200" dirty="0" smtClean="0"/>
              <a:t>При отсутствии контроля с применением полного объема стандартной терапии может быть рассмотрена возможность применения </a:t>
            </a:r>
            <a:r>
              <a:rPr lang="ru-RU" sz="3200" dirty="0" err="1" smtClean="0"/>
              <a:t>омализумаба</a:t>
            </a:r>
            <a:r>
              <a:rPr lang="ru-RU" sz="3200" dirty="0" smtClean="0"/>
              <a:t> – </a:t>
            </a:r>
            <a:r>
              <a:rPr lang="ru-RU" sz="3200" dirty="0" err="1" smtClean="0"/>
              <a:t>моноклональных</a:t>
            </a:r>
            <a:r>
              <a:rPr lang="ru-RU" sz="3200" dirty="0" smtClean="0"/>
              <a:t> антител против </a:t>
            </a:r>
            <a:r>
              <a:rPr lang="ru-RU" sz="3200" dirty="0" err="1" smtClean="0"/>
              <a:t>IgЕ</a:t>
            </a:r>
            <a:r>
              <a:rPr lang="ru-RU" sz="3200" dirty="0" smtClean="0"/>
              <a:t>. </a:t>
            </a:r>
            <a:r>
              <a:rPr lang="ru-RU" dirty="0" smtClean="0"/>
              <a:t>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ru-RU" dirty="0" smtClean="0"/>
              <a:t>Лечение обострений БА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172400" cy="5805264"/>
          </a:xfrm>
        </p:spPr>
        <p:txBody>
          <a:bodyPr>
            <a:normAutofit/>
          </a:bodyPr>
          <a:lstStyle/>
          <a:p>
            <a:r>
              <a:rPr lang="ru-RU" i="1" dirty="0" smtClean="0"/>
              <a:t>На </a:t>
            </a:r>
            <a:r>
              <a:rPr lang="ru-RU" i="1" dirty="0" err="1" smtClean="0"/>
              <a:t>догоспитальном</a:t>
            </a:r>
            <a:r>
              <a:rPr lang="ru-RU" i="1" dirty="0" smtClean="0"/>
              <a:t> этапе лечат н</a:t>
            </a:r>
            <a:r>
              <a:rPr lang="ru-RU" dirty="0" smtClean="0"/>
              <a:t>етяжелые обострения (снижение ПСВ на 25-50%, ночные пробуждения, повышенная потребность в β2-агонистах короткого действия).</a:t>
            </a:r>
          </a:p>
          <a:p>
            <a:r>
              <a:rPr lang="ru-RU" dirty="0" smtClean="0"/>
              <a:t>Легкие обострения купируются 2–4 дозами β2-агонистов (</a:t>
            </a:r>
            <a:r>
              <a:rPr lang="ru-RU" b="1" dirty="0" err="1" smtClean="0"/>
              <a:t>сальбутамол</a:t>
            </a:r>
            <a:r>
              <a:rPr lang="ru-RU" b="1" dirty="0" smtClean="0"/>
              <a:t>, </a:t>
            </a:r>
            <a:r>
              <a:rPr lang="ru-RU" b="1" dirty="0" err="1" smtClean="0"/>
              <a:t>фенотерол</a:t>
            </a:r>
            <a:r>
              <a:rPr lang="ru-RU" dirty="0" smtClean="0"/>
              <a:t>) с помощью ДАИ каждые 3–4 ч; обострения средней тяжести потребуют 6–10 доз каждые 1–2 ч. Использование комбинации β2-агониста и антихолинергического препарата </a:t>
            </a:r>
            <a:r>
              <a:rPr lang="ru-RU" b="1" dirty="0" smtClean="0"/>
              <a:t>(</a:t>
            </a:r>
            <a:r>
              <a:rPr lang="ru-RU" b="1" dirty="0" err="1" smtClean="0"/>
              <a:t>беродуал</a:t>
            </a:r>
            <a:r>
              <a:rPr lang="ru-RU" b="1" dirty="0" smtClean="0"/>
              <a:t>) </a:t>
            </a:r>
            <a:r>
              <a:rPr lang="ru-RU" dirty="0" smtClean="0"/>
              <a:t>сопровождается снижением частоты госпитализаций и более выраженным улучшением ПСВ и ОФВ1. </a:t>
            </a:r>
          </a:p>
          <a:p>
            <a:r>
              <a:rPr lang="ru-RU" b="1" dirty="0" smtClean="0"/>
              <a:t>Системные ГКС следует использовать при лечении всех обострений, кроме самых легких 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b="43324"/>
          <a:stretch>
            <a:fillRect/>
          </a:stretch>
        </p:blipFill>
        <p:spPr bwMode="auto">
          <a:xfrm>
            <a:off x="1" y="0"/>
            <a:ext cx="9143999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56300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108012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Ведение пациентов с обострением БА на госпитальном этапе 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100392" cy="56612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Тяжелые обострения БА относятся к опасным для жизни экстренным ситуациям, лечение которых должно проводиться в стационарах с возможностью перевода пациентов в отделения реанимации и интенсивной терапии </a:t>
            </a:r>
          </a:p>
          <a:p>
            <a:r>
              <a:rPr lang="ru-RU" b="1" dirty="0" err="1" smtClean="0"/>
              <a:t>кислородотерапии</a:t>
            </a:r>
            <a:r>
              <a:rPr lang="ru-RU" b="1" dirty="0" smtClean="0"/>
              <a:t> (для поддержание SаО2 в пределах 93-95%)</a:t>
            </a:r>
          </a:p>
          <a:p>
            <a:r>
              <a:rPr lang="ru-RU" b="1" dirty="0" smtClean="0"/>
              <a:t>Ингаляционные </a:t>
            </a:r>
            <a:r>
              <a:rPr lang="el-GR" b="1" dirty="0" smtClean="0"/>
              <a:t>β</a:t>
            </a:r>
            <a:r>
              <a:rPr lang="ru-RU" b="1" dirty="0" smtClean="0"/>
              <a:t>2-агонисты (</a:t>
            </a:r>
            <a:r>
              <a:rPr lang="ru-RU" dirty="0" smtClean="0"/>
              <a:t>1-й час 3 ингаляции </a:t>
            </a:r>
            <a:r>
              <a:rPr lang="ru-RU" dirty="0" err="1" smtClean="0"/>
              <a:t>сальбутамола</a:t>
            </a:r>
            <a:r>
              <a:rPr lang="ru-RU" dirty="0" smtClean="0"/>
              <a:t> по 2.5 мг каждые 20 минут, затем каждый час до значимого улучшения состояния, после чего возможно назначение препарата каждые 4-5 часов).</a:t>
            </a:r>
          </a:p>
          <a:p>
            <a:r>
              <a:rPr lang="ru-RU" b="1" dirty="0" smtClean="0"/>
              <a:t>Антихолинергические препараты </a:t>
            </a:r>
            <a:r>
              <a:rPr lang="ru-RU" dirty="0" smtClean="0"/>
              <a:t>(</a:t>
            </a:r>
            <a:r>
              <a:rPr lang="ru-RU" dirty="0" err="1" smtClean="0"/>
              <a:t>ипратропия</a:t>
            </a:r>
            <a:r>
              <a:rPr lang="ru-RU" dirty="0" smtClean="0"/>
              <a:t> бромид при помощи </a:t>
            </a:r>
            <a:r>
              <a:rPr lang="ru-RU" dirty="0" err="1" smtClean="0"/>
              <a:t>небулайзера</a:t>
            </a:r>
            <a:r>
              <a:rPr lang="ru-RU" dirty="0" smtClean="0"/>
              <a:t> в дозе 500 мкг каждые 4-6 часов)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Системные </a:t>
            </a:r>
            <a:r>
              <a:rPr lang="ru-RU" b="1" dirty="0" err="1" smtClean="0"/>
              <a:t>глюкокортикостероиды</a:t>
            </a:r>
            <a:r>
              <a:rPr lang="ru-RU" b="1" dirty="0" smtClean="0"/>
              <a:t> (</a:t>
            </a:r>
            <a:r>
              <a:rPr lang="ru-RU" dirty="0" err="1" smtClean="0"/>
              <a:t>преднизолон</a:t>
            </a:r>
            <a:r>
              <a:rPr lang="ru-RU" dirty="0" smtClean="0"/>
              <a:t> 40-50 мг/</a:t>
            </a:r>
            <a:r>
              <a:rPr lang="ru-RU" dirty="0" err="1" smtClean="0"/>
              <a:t>сут</a:t>
            </a:r>
            <a:r>
              <a:rPr lang="ru-RU" dirty="0" smtClean="0"/>
              <a:t> 1 </a:t>
            </a:r>
            <a:r>
              <a:rPr lang="ru-RU" dirty="0" err="1" smtClean="0"/>
              <a:t>р</a:t>
            </a:r>
            <a:r>
              <a:rPr lang="ru-RU" dirty="0" smtClean="0"/>
              <a:t>/с в течение 5-7 дней </a:t>
            </a:r>
          </a:p>
          <a:p>
            <a:r>
              <a:rPr lang="ru-RU" b="1" dirty="0" smtClean="0"/>
              <a:t>Гелиево-кислородная терапия. </a:t>
            </a:r>
          </a:p>
          <a:p>
            <a:r>
              <a:rPr lang="ru-RU" b="1" dirty="0" smtClean="0"/>
              <a:t>ИВЛ </a:t>
            </a:r>
            <a:endParaRPr lang="ru-RU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Синдром </a:t>
            </a:r>
            <a:r>
              <a:rPr lang="ru-RU" b="1" dirty="0" err="1" smtClean="0"/>
              <a:t>Черджа-Стросс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7"/>
          </a:xfrm>
        </p:spPr>
        <p:txBody>
          <a:bodyPr>
            <a:noAutofit/>
          </a:bodyPr>
          <a:lstStyle/>
          <a:p>
            <a:r>
              <a:rPr lang="ru-RU" sz="1400" b="1" dirty="0" err="1" smtClean="0"/>
              <a:t>Васкулит</a:t>
            </a:r>
            <a:r>
              <a:rPr lang="ru-RU" sz="1400" b="1" dirty="0" smtClean="0"/>
              <a:t> с </a:t>
            </a:r>
            <a:r>
              <a:rPr lang="ru-RU" sz="1400" b="1" dirty="0" err="1" smtClean="0"/>
              <a:t>полиорганной</a:t>
            </a:r>
            <a:r>
              <a:rPr lang="ru-RU" sz="1400" b="1" dirty="0" smtClean="0"/>
              <a:t> недостаточностью</a:t>
            </a:r>
          </a:p>
          <a:p>
            <a:r>
              <a:rPr lang="ru-RU" sz="1400" dirty="0" smtClean="0"/>
              <a:t>Первыми манифестируют неспецифические признаки: похудание, быстрая утомляемость,  субфебрилитет и др. </a:t>
            </a:r>
          </a:p>
          <a:p>
            <a:r>
              <a:rPr lang="ru-RU" sz="1400" b="1" dirty="0" smtClean="0"/>
              <a:t>Особенность </a:t>
            </a:r>
            <a:r>
              <a:rPr lang="ru-RU" sz="1400" dirty="0" smtClean="0"/>
              <a:t>- в очагах поражения сосудов находится гигантское количество эозинофилов</a:t>
            </a:r>
          </a:p>
          <a:p>
            <a:r>
              <a:rPr lang="ru-RU" sz="1400" dirty="0" smtClean="0"/>
              <a:t>На первый план выходят симптомы поражения дыхательной системы, а также аллергический </a:t>
            </a:r>
            <a:r>
              <a:rPr lang="ru-RU" sz="1400" dirty="0" err="1" smtClean="0"/>
              <a:t>ринит.Ринит</a:t>
            </a:r>
            <a:r>
              <a:rPr lang="ru-RU" sz="1400" dirty="0" smtClean="0"/>
              <a:t> и симптомы астмы обычно хорошо выражены.Дыхание больных часто затруднено. </a:t>
            </a:r>
          </a:p>
          <a:p>
            <a:r>
              <a:rPr lang="ru-RU" sz="1400" dirty="0" smtClean="0"/>
              <a:t>Характерно поражение периферической нервной системы по типу моно- или </a:t>
            </a:r>
            <a:r>
              <a:rPr lang="ru-RU" sz="1400" dirty="0" err="1" smtClean="0"/>
              <a:t>полинейропатии</a:t>
            </a:r>
            <a:r>
              <a:rPr lang="ru-RU" sz="1400" dirty="0" smtClean="0"/>
              <a:t>, почек(нефриты или </a:t>
            </a:r>
            <a:r>
              <a:rPr lang="ru-RU" sz="1400" dirty="0" err="1" smtClean="0"/>
              <a:t>гломерулонефриты</a:t>
            </a:r>
            <a:r>
              <a:rPr lang="ru-RU" sz="1400" dirty="0" smtClean="0"/>
              <a:t> с разной степенью выраженности гематурии), кожи   (узелковая и/или геморрагическая сыпь).</a:t>
            </a:r>
          </a:p>
          <a:p>
            <a:r>
              <a:rPr lang="ru-RU" sz="1400" b="1" dirty="0" smtClean="0"/>
              <a:t>Диагностика: в анамнезе </a:t>
            </a:r>
            <a:r>
              <a:rPr lang="ru-RU" sz="1400" dirty="0" smtClean="0"/>
              <a:t>наличие аллергических реакций, в частности на пищевые продукты.</a:t>
            </a:r>
          </a:p>
          <a:p>
            <a:r>
              <a:rPr lang="ru-RU" sz="1400" b="1" dirty="0" smtClean="0"/>
              <a:t>в ОАК</a:t>
            </a:r>
            <a:r>
              <a:rPr lang="ru-RU" sz="1400" dirty="0" smtClean="0"/>
              <a:t> резко выраженная </a:t>
            </a:r>
            <a:r>
              <a:rPr lang="ru-RU" sz="1400" dirty="0" err="1" smtClean="0"/>
              <a:t>эозинофилия</a:t>
            </a:r>
            <a:r>
              <a:rPr lang="ru-RU" sz="1400" dirty="0" smtClean="0"/>
              <a:t> (10% и более). </a:t>
            </a:r>
          </a:p>
          <a:p>
            <a:r>
              <a:rPr lang="ru-RU" sz="1400" b="1" dirty="0" smtClean="0"/>
              <a:t>При рентгеновском исследовании легких </a:t>
            </a:r>
            <a:r>
              <a:rPr lang="ru-RU" sz="1400" dirty="0" smtClean="0"/>
              <a:t>обнаруживаются мигрирующие инфильтраты,</a:t>
            </a:r>
          </a:p>
          <a:p>
            <a:r>
              <a:rPr lang="ru-RU" sz="1400" dirty="0" smtClean="0"/>
              <a:t>Поражение легких сочетается с поражением верхних дыхательных путей (аллергический ринит, синусит, боли в гайморовых пазухах). </a:t>
            </a:r>
          </a:p>
          <a:p>
            <a:r>
              <a:rPr lang="ru-RU" sz="1400" dirty="0" smtClean="0"/>
              <a:t>Биопсия тканей, проведенная в процессе диагностики, выявляет наличие большого количества эозинофилов как внутри, так и вне просвета сосудов. Миграция этих клеток в ткани обусловлена  изменением проницаемости сосудистой стенки в сторону ее увеличения.</a:t>
            </a:r>
          </a:p>
          <a:p>
            <a:r>
              <a:rPr lang="ru-RU" sz="1400" b="1" dirty="0" smtClean="0"/>
              <a:t>Лечение : </a:t>
            </a:r>
          </a:p>
          <a:p>
            <a:r>
              <a:rPr lang="ru-RU" sz="1400" dirty="0" err="1" smtClean="0"/>
              <a:t>Цитостатики</a:t>
            </a:r>
            <a:endParaRPr lang="ru-RU" sz="1400" dirty="0" smtClean="0"/>
          </a:p>
          <a:p>
            <a:r>
              <a:rPr lang="ru-RU" sz="1400" dirty="0" smtClean="0"/>
              <a:t>симптоматическое лечение (устранение симптоматики бронхиальной астмы, диета с исключением известных и возможных аллергенов для данного больного). </a:t>
            </a:r>
          </a:p>
          <a:p>
            <a:r>
              <a:rPr lang="ru-RU" sz="1400" dirty="0" err="1" smtClean="0"/>
              <a:t>плазмаферез</a:t>
            </a:r>
            <a:r>
              <a:rPr lang="ru-RU" sz="1400" dirty="0" smtClean="0"/>
              <a:t> и </a:t>
            </a:r>
            <a:r>
              <a:rPr lang="ru-RU" sz="1400" dirty="0" err="1" smtClean="0"/>
              <a:t>гемосорбция</a:t>
            </a:r>
            <a:endParaRPr lang="ru-RU" sz="14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III. Инфекционно-воспалительный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7516688" cy="5835048"/>
          </a:xfrm>
        </p:spPr>
        <p:txBody>
          <a:bodyPr/>
          <a:lstStyle/>
          <a:p>
            <a:r>
              <a:rPr lang="ru-RU" dirty="0" smtClean="0"/>
              <a:t>Бронхиты</a:t>
            </a:r>
          </a:p>
          <a:p>
            <a:r>
              <a:rPr lang="ru-RU" dirty="0" smtClean="0"/>
              <a:t>Пневмония</a:t>
            </a:r>
          </a:p>
          <a:p>
            <a:r>
              <a:rPr lang="ru-RU" dirty="0" smtClean="0"/>
              <a:t>Туберкулез бронхов и легких</a:t>
            </a:r>
          </a:p>
          <a:p>
            <a:r>
              <a:rPr lang="ru-RU" dirty="0" smtClean="0"/>
              <a:t>Сифилис легких</a:t>
            </a:r>
          </a:p>
          <a:p>
            <a:endParaRPr lang="ru-RU" dirty="0"/>
          </a:p>
        </p:txBody>
      </p:sp>
      <p:pic>
        <p:nvPicPr>
          <p:cNvPr id="49154" name="Picture 2" descr="http://panduanhidupsehat.com/wp-content/uploads/2015/09/Ilustrasi-Bronchitis-Kronik-healthtap.com_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348880"/>
            <a:ext cx="6012160" cy="4509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80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IV. </a:t>
            </a:r>
            <a:r>
              <a:rPr lang="ru-RU" dirty="0" err="1" smtClean="0"/>
              <a:t>Обтурационный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4752528" cy="424847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Бронхокарцинома</a:t>
            </a:r>
            <a:endParaRPr lang="ru-RU" dirty="0" smtClean="0"/>
          </a:p>
          <a:p>
            <a:r>
              <a:rPr lang="ru-RU" dirty="0" err="1" smtClean="0"/>
              <a:t>Бронхоаденома</a:t>
            </a:r>
            <a:endParaRPr lang="ru-RU" dirty="0" smtClean="0"/>
          </a:p>
          <a:p>
            <a:r>
              <a:rPr lang="ru-RU" dirty="0" smtClean="0"/>
              <a:t>Инородные тела </a:t>
            </a:r>
          </a:p>
          <a:p>
            <a:pPr>
              <a:buNone/>
            </a:pPr>
            <a:r>
              <a:rPr lang="ru-RU" dirty="0" smtClean="0"/>
              <a:t>   дыхательных путей</a:t>
            </a:r>
          </a:p>
          <a:p>
            <a:r>
              <a:rPr lang="ru-RU" dirty="0" err="1" smtClean="0"/>
              <a:t>Бронхолитиаз</a:t>
            </a:r>
            <a:endParaRPr lang="ru-RU" dirty="0" smtClean="0"/>
          </a:p>
          <a:p>
            <a:r>
              <a:rPr lang="ru-RU" dirty="0" err="1" smtClean="0"/>
              <a:t>Бронхостенозы</a:t>
            </a:r>
            <a:r>
              <a:rPr lang="ru-RU" dirty="0" smtClean="0"/>
              <a:t> различной этиологии</a:t>
            </a:r>
          </a:p>
          <a:p>
            <a:r>
              <a:rPr lang="ru-RU" dirty="0" err="1" smtClean="0"/>
              <a:t>Муковисцидоз</a:t>
            </a:r>
            <a:endParaRPr lang="ru-RU" dirty="0" smtClean="0"/>
          </a:p>
          <a:p>
            <a:r>
              <a:rPr lang="ru-RU" dirty="0" smtClean="0"/>
              <a:t>Синдром Мендельсона (аспирационный </a:t>
            </a:r>
            <a:r>
              <a:rPr lang="ru-RU" dirty="0" err="1" smtClean="0"/>
              <a:t>пневмонит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50178" name="Picture 2" descr="https://prichina-boli.ru/wp-content/uploads/2016/01/mukoviscidoz-prichiny-zabolevaniya-simptomatika-lecheni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0915" y="0"/>
            <a:ext cx="4553085" cy="2924944"/>
          </a:xfrm>
          <a:prstGeom prst="rect">
            <a:avLst/>
          </a:prstGeom>
          <a:noFill/>
        </p:spPr>
      </p:pic>
      <p:pic>
        <p:nvPicPr>
          <p:cNvPr id="50180" name="Picture 4" descr="C:\Users\Асия\Pictures\e7879c48d890247a692c8a82e6717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3356992"/>
            <a:ext cx="4427985" cy="3501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582</TotalTime>
  <Words>5392</Words>
  <Application>Microsoft Office PowerPoint</Application>
  <PresentationFormat>Экран (4:3)</PresentationFormat>
  <Paragraphs>915</Paragraphs>
  <Slides>76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7" baseType="lpstr">
      <vt:lpstr>Изящная</vt:lpstr>
      <vt:lpstr>ДИФФЕРЕНЦИАЛЬНАЯ ДИАГНОСТИКА и лечение БРОНХООБСТРУКТИВНОГО СИНДРОМА</vt:lpstr>
      <vt:lpstr>БронхообструктивныЙ синдром</vt:lpstr>
      <vt:lpstr>Слайд 3</vt:lpstr>
      <vt:lpstr>Основные патогенетические механизмы бронхиальной обструкции </vt:lpstr>
      <vt:lpstr>ПАТОГЕНЕТИЧЕСКИЕ формы Бронхообструктивного синдрома</vt:lpstr>
      <vt:lpstr>1. Гетероаллергический </vt:lpstr>
      <vt:lpstr>2. Аутоиммунный</vt:lpstr>
      <vt:lpstr>III. Инфекционно-воспалительный </vt:lpstr>
      <vt:lpstr>IV. Обтурационный </vt:lpstr>
      <vt:lpstr>V.Ирритативный</vt:lpstr>
      <vt:lpstr>VI.Токсический</vt:lpstr>
      <vt:lpstr>VII.Гемодинамический</vt:lpstr>
      <vt:lpstr>VIII. Эндокринно-гуморальный </vt:lpstr>
      <vt:lpstr>IX.Неврогенный</vt:lpstr>
      <vt:lpstr>ХАРАКТЕРИСТИКА ТИПОВ БРОНХИАЛЬНОЙ ОБСТРУКЦИИ </vt:lpstr>
      <vt:lpstr>ОРГАНИЧЕСКИЙ ТИП БРОНХИАЛЬНОЙ ОБСТРУКЦИИ</vt:lpstr>
      <vt:lpstr>ФУНКЦИОНАЛЬНЫЙ ЭКЗОБРОНХИАЛЬНЫЙ ТИП БРОНХИАЛЬНОЙ ОБСТРУКЦИИ</vt:lpstr>
      <vt:lpstr>ФУНКЦИОНАЛЬНЫЙ ЭНДОБРОНХИАЛЬНЫЙ ТИП БРОНХИАЛЬНОЙ ОБСТРУКЦИИ</vt:lpstr>
      <vt:lpstr>основныЕ механизмЫ нарушения бронхиальной проходимости:</vt:lpstr>
      <vt:lpstr>Диагностические критерии бронхообструктивного синдрома  на 1 этапе - при опросе больных </vt:lpstr>
      <vt:lpstr>Диагностические критерии бронхообструктивного синдрома  на 2 этапе - при объективном обследовании</vt:lpstr>
      <vt:lpstr>Диагностические критерии бронхообструктивного синдрома  на 3 этапе - при инструментальном обследовании (спирография, пневмотахометрия, пикфлоуметрия)</vt:lpstr>
      <vt:lpstr>ХОБЛ</vt:lpstr>
      <vt:lpstr>Факторы риска ХОБЛ</vt:lpstr>
      <vt:lpstr>патогенез</vt:lpstr>
      <vt:lpstr>ХОБЛ</vt:lpstr>
      <vt:lpstr>Оценка одышки по шкале Medical Research Council Scale (MRC) Dyspnea Scale </vt:lpstr>
      <vt:lpstr>Преимущественно Бронхитический тип </vt:lpstr>
      <vt:lpstr>Преимущественно Эмфизематозный тип</vt:lpstr>
      <vt:lpstr>Слайд 30</vt:lpstr>
      <vt:lpstr>диагностика ХОБЛ</vt:lpstr>
      <vt:lpstr>Слайд 32</vt:lpstr>
      <vt:lpstr>лабораторные  и инструментальные методы диагностики ХОБЛ</vt:lpstr>
      <vt:lpstr>Спирометрия - основной метод диагностики и документирования изменений легочной функции при ХОБЛ </vt:lpstr>
      <vt:lpstr>Слайд 35</vt:lpstr>
      <vt:lpstr>Слайд 36</vt:lpstr>
      <vt:lpstr>Слайд 37</vt:lpstr>
      <vt:lpstr>Спирометрическая классификация ХОБЛ</vt:lpstr>
      <vt:lpstr>Оценочный тест ХОБЛ (CAT)</vt:lpstr>
      <vt:lpstr>Классификация ХОБЛ согласно GOLD (2011 г.)</vt:lpstr>
      <vt:lpstr>Терапия ХОБЛ стабильного течения</vt:lpstr>
      <vt:lpstr>Нефармакологическое методы воздействия</vt:lpstr>
      <vt:lpstr>Медикаментозное лечение</vt:lpstr>
      <vt:lpstr>Медикаментозное лечение</vt:lpstr>
      <vt:lpstr>Медикаментозное лечение</vt:lpstr>
      <vt:lpstr>Схемы фармакологической терапии ХОБЛ (GOLD 2014)</vt:lpstr>
      <vt:lpstr>Схемы фармакологической терапии ХОБЛ (GOLD 2014)</vt:lpstr>
      <vt:lpstr>Показания к длительной кислородотерапии</vt:lpstr>
      <vt:lpstr>Классификация тяжести обострения ХОБЛ</vt:lpstr>
      <vt:lpstr>Наиболее вероятные причинные возбудители обострения с учетом тяжести течения ХОБЛ</vt:lpstr>
      <vt:lpstr>Терапия обострения ХОБЛ</vt:lpstr>
      <vt:lpstr>Формулировка диагноза</vt:lpstr>
      <vt:lpstr>Бронхиальная астма</vt:lpstr>
      <vt:lpstr>Факторы риска бронхиальной астмы</vt:lpstr>
      <vt:lpstr>Классификация БА по степени тяжести (до лечения) </vt:lpstr>
      <vt:lpstr>Тяжесть БА на фоне терапии</vt:lpstr>
      <vt:lpstr>Фенотипы БА </vt:lpstr>
      <vt:lpstr>Формулировка диагноза </vt:lpstr>
      <vt:lpstr>Диагностика </vt:lpstr>
      <vt:lpstr>Инструментальная диагностика</vt:lpstr>
      <vt:lpstr>Дифференциальная диагностика бронхиальной астмы</vt:lpstr>
      <vt:lpstr>Обострение БА</vt:lpstr>
      <vt:lpstr>Уровень тяжести обострений БА</vt:lpstr>
      <vt:lpstr>Уровень тяжести обострений БА</vt:lpstr>
      <vt:lpstr>Лечение стабильной БА </vt:lpstr>
      <vt:lpstr>Лечение стабильной БА </vt:lpstr>
      <vt:lpstr>Лечение стабильной БА </vt:lpstr>
      <vt:lpstr>Лечение стабильной БА </vt:lpstr>
      <vt:lpstr>Лечение стабильной БА </vt:lpstr>
      <vt:lpstr>Трудная для контроля БА </vt:lpstr>
      <vt:lpstr>Лечение обострений БА </vt:lpstr>
      <vt:lpstr>Слайд 72</vt:lpstr>
      <vt:lpstr>Слайд 73</vt:lpstr>
      <vt:lpstr>Ведение пациентов с обострением БА на госпитальном этапе  </vt:lpstr>
      <vt:lpstr>Слайд 75</vt:lpstr>
      <vt:lpstr>Синдром Черджа-Стросс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ДИФФЕРЕНЦИАЛЬНАЯ ДИАГНОСТИКА БРОНХООБСТРУКТИВНОГО СИНДРОМА</dc:title>
  <dc:creator>Асия</dc:creator>
  <cp:lastModifiedBy>Асия</cp:lastModifiedBy>
  <cp:revision>93</cp:revision>
  <dcterms:created xsi:type="dcterms:W3CDTF">2012-05-01T05:13:25Z</dcterms:created>
  <dcterms:modified xsi:type="dcterms:W3CDTF">2017-02-02T16:33:37Z</dcterms:modified>
</cp:coreProperties>
</file>