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2"/>
  </p:notesMasterIdLst>
  <p:sldIdLst>
    <p:sldId id="256" r:id="rId2"/>
    <p:sldId id="304" r:id="rId3"/>
    <p:sldId id="305" r:id="rId4"/>
    <p:sldId id="306" r:id="rId5"/>
    <p:sldId id="307" r:id="rId6"/>
    <p:sldId id="260" r:id="rId7"/>
    <p:sldId id="261" r:id="rId8"/>
    <p:sldId id="263" r:id="rId9"/>
    <p:sldId id="264" r:id="rId10"/>
    <p:sldId id="266" r:id="rId11"/>
    <p:sldId id="267" r:id="rId12"/>
    <p:sldId id="297" r:id="rId13"/>
    <p:sldId id="269" r:id="rId14"/>
    <p:sldId id="271" r:id="rId15"/>
    <p:sldId id="272" r:id="rId16"/>
    <p:sldId id="298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300" r:id="rId26"/>
    <p:sldId id="281" r:id="rId27"/>
    <p:sldId id="282" r:id="rId28"/>
    <p:sldId id="283" r:id="rId29"/>
    <p:sldId id="284" r:id="rId30"/>
    <p:sldId id="303" r:id="rId3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E8968-F512-4188-92B5-08142E63C8B7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6A285-1699-40E3-B03B-7F5FB5371A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-20151109-WA0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382000" cy="2667000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Врожденные аномалии пищевода. 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495800"/>
            <a:ext cx="8305800" cy="236220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</a:rPr>
              <a:t>Подготовили: ст. </a:t>
            </a:r>
            <a:r>
              <a:rPr lang="en-US" sz="2800" b="1" i="1" dirty="0" smtClean="0">
                <a:solidFill>
                  <a:srgbClr val="00B050"/>
                </a:solidFill>
              </a:rPr>
              <a:t>207</a:t>
            </a:r>
            <a:r>
              <a:rPr lang="ru-RU" sz="2800" b="1" i="1" dirty="0" smtClean="0">
                <a:solidFill>
                  <a:srgbClr val="00B050"/>
                </a:solidFill>
              </a:rPr>
              <a:t> гр. Пед.фак. С.Р Салтереева и У.Ч Абдурахманова.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Научный руководитель: Доц.  </a:t>
            </a:r>
            <a:r>
              <a:rPr lang="ru-RU" sz="2800" b="1" i="1" dirty="0" err="1" smtClean="0">
                <a:solidFill>
                  <a:srgbClr val="00B050"/>
                </a:solidFill>
              </a:rPr>
              <a:t>Л.Л.Супатович</a:t>
            </a:r>
            <a:endParaRPr lang="en-US" sz="2800" b="1" i="1" dirty="0" smtClean="0">
              <a:solidFill>
                <a:srgbClr val="00B050"/>
              </a:solidFill>
            </a:endParaRPr>
          </a:p>
          <a:p>
            <a:endParaRPr lang="ru-RU" sz="2800" b="1" i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Клиника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Заболевание проявляется сразу после рождения ребенка. При глотании новорожденным слюны, молозива, жидкости моментально возникает нарушение дыхания, цианоз. При полной атрезии без пищеводнотрахеального свища при первом же кормлении возникает отрыжка, рвота.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Клинические проявления;</a:t>
            </a:r>
          </a:p>
          <a:p>
            <a:r>
              <a:rPr lang="ru-RU" dirty="0" smtClean="0"/>
              <a:t>Зондирование пищевода;</a:t>
            </a:r>
          </a:p>
          <a:p>
            <a:r>
              <a:rPr lang="ru-RU" dirty="0" smtClean="0"/>
              <a:t>Контрастное исследование пищевода с гастрографином;</a:t>
            </a:r>
          </a:p>
          <a:p>
            <a:r>
              <a:rPr lang="ru-RU" dirty="0" smtClean="0"/>
              <a:t>Обзорная рентгенограмма грудной и брюшной полости: признаки участков ателектаза, признаки пневмонии (аспирационной), отсутствие газа в кишечнике.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wcrSxb6Kk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381000"/>
            <a:ext cx="8534400" cy="6073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Врожденные стенозы пищевода.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7840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Как правило, стеноз расположен на уровне аортального сужения.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sz="3500" b="1" dirty="0" smtClean="0">
                <a:solidFill>
                  <a:srgbClr val="92D050"/>
                </a:solidFill>
              </a:rPr>
              <a:t>   </a:t>
            </a:r>
            <a:r>
              <a:rPr lang="ru-RU" sz="3500" b="1" dirty="0" smtClean="0">
                <a:solidFill>
                  <a:srgbClr val="92D050"/>
                </a:solidFill>
              </a:rPr>
              <a:t>               </a:t>
            </a:r>
            <a:r>
              <a:rPr lang="en-US" sz="3500" b="1" dirty="0" smtClean="0">
                <a:solidFill>
                  <a:srgbClr val="92D050"/>
                </a:solidFill>
              </a:rPr>
              <a:t>  </a:t>
            </a:r>
            <a:r>
              <a:rPr lang="ru-RU" sz="3500" b="1" dirty="0" smtClean="0">
                <a:solidFill>
                  <a:srgbClr val="92D050"/>
                </a:solidFill>
              </a:rPr>
              <a:t>Клиника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Эзофагит, ахалазия. При значительном сужении пищевода возникает супрастенотическое расширение пищевода. Симптомы, как правило, не проявляются до введения в пищевой рацион ребенка твердой пищи.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Клинические проявления;</a:t>
            </a:r>
          </a:p>
          <a:p>
            <a:r>
              <a:rPr lang="ru-RU" dirty="0" smtClean="0"/>
              <a:t>Фиброэзофагогастроскопия;</a:t>
            </a:r>
          </a:p>
          <a:p>
            <a:r>
              <a:rPr lang="ru-RU" dirty="0" smtClean="0"/>
              <a:t>Контрастное исследование пищевода;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большинстве случаев, достаточно расширения пищевода путем дилатации или бужирования. Оперативное лечение проводится в случае неуспешного консервативного.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QigK1Ddsw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304800"/>
            <a:ext cx="8534400" cy="6324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Врожденная мембранная диафрагма пищевода.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Диафрагма состоит из соединительной ткани , покрытой </a:t>
            </a:r>
            <a:r>
              <a:rPr lang="ru-RU" dirty="0" err="1" smtClean="0"/>
              <a:t>ороговевающим</a:t>
            </a:r>
            <a:r>
              <a:rPr lang="ru-RU" dirty="0" smtClean="0"/>
              <a:t> эпителием. В этой диафрагме часто есть отверстия, через которые может проникать пища. Локализуется, почти всегда, в верхнем отделе пищевода, гораздо реже - в среднем отделе.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Клиника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Основным клиническим проявлением является дисфагия, которая возникает при введении в рацион ребенка твердой пищи. При значительных отверстиях в мембране, пища может попадать в желудок. Такие пациенты, как правило, тщательно все пережевывают, чем предотвращают застревание пищи в пищеводе. Мембрана, под действием остатков пищи, часто воспаляется.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Клинические проявления</a:t>
            </a:r>
          </a:p>
          <a:p>
            <a:r>
              <a:rPr lang="ru-RU" dirty="0" smtClean="0"/>
              <a:t>Контрастное исследование пищевода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685800"/>
            <a:ext cx="8062912" cy="1676400"/>
          </a:xfrm>
        </p:spPr>
        <p:txBody>
          <a:bodyPr>
            <a:normAutofit fontScale="90000"/>
          </a:bodyPr>
          <a:lstStyle/>
          <a:p>
            <a:r>
              <a:rPr lang="ru-RU" sz="3600" cap="all" dirty="0" smtClean="0"/>
              <a:t>РАЗВИТИЕ ПИЩЕВОДА ВО ВНУТРИУТРОБНОМ ПЕРИОДЕ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981200"/>
            <a:ext cx="8062912" cy="41910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Развитие пищевода начинается с 4-й недели эмбриогенеза из каудального отдела передней кишки. В эти же сроки происходит закладка гортани, трахеи и бронхиального дерева, путём деления первичной (глоточной) кишки на дыхательную и пищеварительную трубки, нарушение которого приводит к возникновению трахеопищеводных свищей, атрезии, трубчатых стенозов и дивертикулов пищевода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Постепенное расширение пищевода зондами различного диаметра. При диафрагме полностью перекрывающей просвет, необходимо удаление ее под эндоскопическим контролем.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Врожденный короткий пищевод.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Считается, что во внутриутробном периоде развитие пищевода идет </a:t>
            </a:r>
            <a:r>
              <a:rPr lang="ru-RU" dirty="0" err="1" smtClean="0"/>
              <a:t>медленее</a:t>
            </a:r>
            <a:r>
              <a:rPr lang="ru-RU" dirty="0" smtClean="0"/>
              <a:t>, а часть желудка, проникая через диафрагму, формирует нижний отдел пищевода. Врожденный короткий пищевод встречается при синдроме </a:t>
            </a:r>
            <a:r>
              <a:rPr lang="ru-RU" dirty="0" err="1" smtClean="0"/>
              <a:t>Марфана</a:t>
            </a:r>
            <a:r>
              <a:rPr lang="ru-RU" dirty="0" smtClean="0"/>
              <a:t>, встречаются семейные случаи заболевания.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Клиника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Клинические проявления аналогичны таковым при скользящей хиатальной грыже - боли в грудной клетки после еды, изжога, может быть рвота.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Клинические проявления</a:t>
            </a:r>
          </a:p>
          <a:p>
            <a:r>
              <a:rPr lang="ru-RU" dirty="0" smtClean="0"/>
              <a:t>Часто дифференцировать врожденный коротки пищевод от скользящей хиатальной грыжи можно только при операции</a:t>
            </a:r>
          </a:p>
          <a:p>
            <a:r>
              <a:rPr lang="ru-RU" dirty="0" smtClean="0"/>
              <a:t> Фиброэзофагогастроскопия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Лечение: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симптоматике - хирургическое, как правило, при отсутствии сращений пищевода и аорты можно восстановить нормальное положение пищевода и желудка путем его растяжения.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aB340UeJOd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228600"/>
            <a:ext cx="8458200" cy="6324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Врожденные пищеводные кисты.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Кисты располагаются </a:t>
            </a:r>
            <a:r>
              <a:rPr lang="ru-RU" dirty="0" err="1" smtClean="0"/>
              <a:t>интрамурально</a:t>
            </a:r>
            <a:r>
              <a:rPr lang="ru-RU" dirty="0" smtClean="0"/>
              <a:t>, </a:t>
            </a:r>
            <a:r>
              <a:rPr lang="ru-RU" dirty="0" err="1" smtClean="0"/>
              <a:t>параэзофагеально</a:t>
            </a:r>
            <a:r>
              <a:rPr lang="ru-RU" dirty="0" smtClean="0"/>
              <a:t>. Выстланы такие кисты бронхиальным, пищеводным эпителием.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Клиника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детей кисты могут вызывать дисфагию, кашель, нарушение дыхания, цианоз. У взрослых кисты, как правило, меньше 4 см, если более 4 см, то клиническая симптоматика такая же как и при </a:t>
            </a:r>
            <a:r>
              <a:rPr lang="ru-RU" dirty="0" err="1" smtClean="0"/>
              <a:t>лейкомиомах</a:t>
            </a:r>
            <a:r>
              <a:rPr lang="ru-RU" dirty="0" smtClean="0"/>
              <a:t>. Кисты могут осложняться медиастинитом при инфицировании, кровотечением и </a:t>
            </a:r>
            <a:r>
              <a:rPr lang="ru-RU" dirty="0" err="1" smtClean="0"/>
              <a:t>озлокачествлением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Удаление кисты при </a:t>
            </a:r>
            <a:r>
              <a:rPr lang="ru-RU" dirty="0" err="1" smtClean="0"/>
              <a:t>фиброгастроскопии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Аномалии сосудов: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Врожденные аномалии аорты и крупных сосудов могут сдавливать пищевод и вызывать дисфагию. Например, аномальная правая подключичная артерия. Как правило, дисфагия проявляется в первые 5 лет жизни. Иногда встречается двойная дуга аорты, которая окружает трахею и пищевод и при еде возникает цианоз и кашель, а позже присоединяется дисфагия.</a:t>
            </a:r>
            <a:br>
              <a:rPr lang="ru-RU" dirty="0" smtClean="0"/>
            </a:br>
            <a:r>
              <a:rPr lang="ru-RU" dirty="0" smtClean="0"/>
              <a:t>Лечение заключается в удалении соединительно-тканного кольца, связывающего сосуд и пищевод без вмешательства на сосудах.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057106"/>
          </a:xfrm>
        </p:spPr>
        <p:txBody>
          <a:bodyPr>
            <a:normAutofit/>
          </a:bodyPr>
          <a:lstStyle/>
          <a:p>
            <a:r>
              <a:rPr lang="ru-RU" sz="3100" b="1" dirty="0" smtClean="0">
                <a:solidFill>
                  <a:schemeClr val="tx1"/>
                </a:solidFill>
              </a:rPr>
              <a:t>Вначале пищевод имеет вид трубки, просвет которой заполнен вследствие активной пролиферации клеточной массы. Процесс </a:t>
            </a:r>
            <a:r>
              <a:rPr lang="ru-RU" sz="3100" b="1" dirty="0" err="1" smtClean="0">
                <a:solidFill>
                  <a:schemeClr val="tx1"/>
                </a:solidFill>
              </a:rPr>
              <a:t>реканализации</a:t>
            </a:r>
            <a:r>
              <a:rPr lang="ru-RU" sz="3100" b="1" dirty="0" smtClean="0">
                <a:solidFill>
                  <a:schemeClr val="tx1"/>
                </a:solidFill>
              </a:rPr>
              <a:t> – образование просвета пищевода – происходит на </a:t>
            </a:r>
            <a:r>
              <a:rPr lang="en-US" sz="3100" b="1" dirty="0" smtClean="0">
                <a:solidFill>
                  <a:schemeClr val="tx1"/>
                </a:solidFill>
              </a:rPr>
              <a:t>III</a:t>
            </a:r>
            <a:r>
              <a:rPr lang="ru-RU" sz="3100" b="1" dirty="0" smtClean="0">
                <a:solidFill>
                  <a:schemeClr val="tx1"/>
                </a:solidFill>
              </a:rPr>
              <a:t>-</a:t>
            </a:r>
            <a:r>
              <a:rPr lang="en-US" sz="3100" b="1" dirty="0" smtClean="0">
                <a:solidFill>
                  <a:schemeClr val="tx1"/>
                </a:solidFill>
              </a:rPr>
              <a:t>IV</a:t>
            </a:r>
            <a:r>
              <a:rPr lang="ru-RU" sz="3100" b="1" dirty="0" smtClean="0">
                <a:solidFill>
                  <a:schemeClr val="tx1"/>
                </a:solidFill>
              </a:rPr>
              <a:t> месяце. Нарушение этого процесса обуславливает развитие таких врождённых пороков развития пищевода как стеноз, стриктура, мембраны, сужение пищевода.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20151003_1849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170906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Благодарю за внимание!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43600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tx1"/>
                </a:solidFill>
              </a:rPr>
              <a:t>С 11-й недели становится различима граница между пищеводом и желудком.</a:t>
            </a:r>
            <a:br>
              <a:rPr lang="ru-RU" sz="3000" b="1" dirty="0" smtClean="0">
                <a:solidFill>
                  <a:schemeClr val="tx1"/>
                </a:solidFill>
              </a:rPr>
            </a:br>
            <a:r>
              <a:rPr lang="ru-RU" sz="3000" b="1" dirty="0" smtClean="0">
                <a:solidFill>
                  <a:schemeClr val="tx1"/>
                </a:solidFill>
              </a:rPr>
              <a:t>Иннервация пищевода формируется с 4-й недели из блуждающих нервов и от закладок симпатических стволов. </a:t>
            </a:r>
            <a:r>
              <a:rPr lang="ru-RU" sz="3000" b="1" dirty="0" err="1" smtClean="0">
                <a:solidFill>
                  <a:schemeClr val="tx1"/>
                </a:solidFill>
              </a:rPr>
              <a:t>Интрамуральные</a:t>
            </a:r>
            <a:r>
              <a:rPr lang="ru-RU" sz="3000" b="1" dirty="0" smtClean="0">
                <a:solidFill>
                  <a:schemeClr val="tx1"/>
                </a:solidFill>
              </a:rPr>
              <a:t> ганглии образуются на 5-м месяце развития плода. Нарушение развития нервных сплетений кардиального отдела пищевода приводит к развитию врождённой </a:t>
            </a:r>
            <a:r>
              <a:rPr lang="ru-RU" sz="3000" b="1" dirty="0" err="1" smtClean="0">
                <a:solidFill>
                  <a:schemeClr val="tx1"/>
                </a:solidFill>
              </a:rPr>
              <a:t>халазии</a:t>
            </a:r>
            <a:r>
              <a:rPr lang="ru-RU" sz="3000" b="1" dirty="0" smtClean="0">
                <a:solidFill>
                  <a:schemeClr val="tx1"/>
                </a:solidFill>
              </a:rPr>
              <a:t>, </a:t>
            </a:r>
            <a:r>
              <a:rPr lang="ru-RU" sz="3000" b="1" dirty="0" err="1" smtClean="0">
                <a:solidFill>
                  <a:schemeClr val="tx1"/>
                </a:solidFill>
              </a:rPr>
              <a:t>ахалазии</a:t>
            </a:r>
            <a:r>
              <a:rPr lang="ru-RU" sz="3000" b="1" dirty="0" smtClean="0">
                <a:solidFill>
                  <a:schemeClr val="tx1"/>
                </a:solidFill>
              </a:rPr>
              <a:t>.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495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Позднее 4-го месяца происходит медленное опускание дистального конца пищевода в брюшную полость. Нарушение этого процесса может приводить к развитию грыжи пищеводного отверстия диафрагмы и короткого пищевода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Функции пищевода.</a:t>
            </a:r>
            <a:endParaRPr lang="ru-RU" sz="36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Моторно-эвакуаторная - продвижение пищевого комка по трубке за счет сокращения глотки, перистальтики пищевода, изменения давления и силы тяжести.</a:t>
            </a:r>
          </a:p>
          <a:p>
            <a:r>
              <a:rPr lang="ru-RU" dirty="0" smtClean="0"/>
              <a:t>Секреторная – стенки пищевода выделяют слизь, которая насыщает пищевой комок и облегчает продвижение к желудку.</a:t>
            </a:r>
          </a:p>
          <a:p>
            <a:r>
              <a:rPr lang="ru-RU" dirty="0" smtClean="0"/>
              <a:t>Защитно-барьерная – предотвращает поступление содержимого желудка в глотку, ротовую полость и дыхательные пути.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Расположение пищевода</a:t>
            </a:r>
            <a:endParaRPr lang="ru-RU" dirty="0"/>
          </a:p>
        </p:txBody>
      </p:sp>
      <p:pic>
        <p:nvPicPr>
          <p:cNvPr id="4" name="Содержимое 3" descr="Screenshot_2015-02-25-16-52-3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447800"/>
            <a:ext cx="79248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ru-RU" dirty="0" smtClean="0"/>
              <a:t>Пороки развития пищевода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Врожденная атрезия пищевода и пищеводно-трахеальные свищи.</a:t>
            </a:r>
          </a:p>
          <a:p>
            <a:r>
              <a:rPr lang="ru-RU" dirty="0" smtClean="0"/>
              <a:t>Врожденные стенозы пищевода.</a:t>
            </a:r>
          </a:p>
          <a:p>
            <a:r>
              <a:rPr lang="ru-RU" dirty="0" smtClean="0"/>
              <a:t>Врожденная мембранная диафрагма пищевода.</a:t>
            </a:r>
          </a:p>
          <a:p>
            <a:r>
              <a:rPr lang="ru-RU" dirty="0" smtClean="0"/>
              <a:t>Врожденный короткий пищевод.</a:t>
            </a:r>
          </a:p>
          <a:p>
            <a:r>
              <a:rPr lang="ru-RU" dirty="0" smtClean="0"/>
              <a:t>Врожденные пищеводные кисты.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Врожденная атрезия пищевода и пищеводно-трахеальные свищи.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i="1" dirty="0" smtClean="0"/>
              <a:t>Врожденный порок развития с частичным отсутствием пищевода, представленным разобщенными между собой проксимальным и дистальным сегментами. Атрезия пищевода в педиатрии относится к наиболее тяжелым порокам, несовместимым с жизнью без раннего хирургического вмешательства. (</a:t>
            </a:r>
            <a:r>
              <a:rPr lang="ru-RU" dirty="0" smtClean="0"/>
              <a:t>1 сл на 7-8 тысяч новорожденных)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313</TotalTime>
  <Words>788</Words>
  <PresentationFormat>Экран (4:3)</PresentationFormat>
  <Paragraphs>67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Яркая</vt:lpstr>
      <vt:lpstr>Врожденные аномалии пищевода. </vt:lpstr>
      <vt:lpstr>РАЗВИТИЕ ПИЩЕВОДА ВО ВНУТРИУТРОБНОМ ПЕРИОДЕ </vt:lpstr>
      <vt:lpstr>Вначале пищевод имеет вид трубки, просвет которой заполнен вследствие активной пролиферации клеточной массы. Процесс реканализации – образование просвета пищевода – происходит на III-IV месяце. Нарушение этого процесса обуславливает развитие таких врождённых пороков развития пищевода как стеноз, стриктура, мембраны, сужение пищевода. </vt:lpstr>
      <vt:lpstr>С 11-й недели становится различима граница между пищеводом и желудком. Иннервация пищевода формируется с 4-й недели из блуждающих нервов и от закладок симпатических стволов. Интрамуральные ганглии образуются на 5-м месяце развития плода. Нарушение развития нервных сплетений кардиального отдела пищевода приводит к развитию врождённой халазии, ахалазии.</vt:lpstr>
      <vt:lpstr>Позднее 4-го месяца происходит медленное опускание дистального конца пищевода в брюшную полость. Нарушение этого процесса может приводить к развитию грыжи пищеводного отверстия диафрагмы и короткого пищевода   </vt:lpstr>
      <vt:lpstr>Функции пищевода.</vt:lpstr>
      <vt:lpstr>Расположение пищевода</vt:lpstr>
      <vt:lpstr>Пороки развития пищевода</vt:lpstr>
      <vt:lpstr>Врожденная атрезия пищевода и пищеводно-трахеальные свищи.</vt:lpstr>
      <vt:lpstr>Клиника</vt:lpstr>
      <vt:lpstr>Диагностика</vt:lpstr>
      <vt:lpstr>Слайд 12</vt:lpstr>
      <vt:lpstr>Врожденные стенозы пищевода.</vt:lpstr>
      <vt:lpstr>Диагностика:</vt:lpstr>
      <vt:lpstr>Лечение:</vt:lpstr>
      <vt:lpstr>Слайд 16</vt:lpstr>
      <vt:lpstr>Врожденная мембранная диафрагма пищевода.</vt:lpstr>
      <vt:lpstr>Клиника</vt:lpstr>
      <vt:lpstr>Диагностика</vt:lpstr>
      <vt:lpstr>Лечение</vt:lpstr>
      <vt:lpstr>Врожденный короткий пищевод.</vt:lpstr>
      <vt:lpstr>Клиника</vt:lpstr>
      <vt:lpstr>Диагностика</vt:lpstr>
      <vt:lpstr>Лечение:</vt:lpstr>
      <vt:lpstr>Слайд 25</vt:lpstr>
      <vt:lpstr>Врожденные пищеводные кисты.</vt:lpstr>
      <vt:lpstr>Клиника</vt:lpstr>
      <vt:lpstr>Лечение:</vt:lpstr>
      <vt:lpstr>Аномалии сосудов: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Пищевод. Аномалии пищевода.</dc:title>
  <dc:creator>maIеНЬкаЯ vRеdиNа</dc:creator>
  <cp:lastModifiedBy>Салтереева Хава Р</cp:lastModifiedBy>
  <cp:revision>41</cp:revision>
  <dcterms:created xsi:type="dcterms:W3CDTF">2015-03-08T20:14:59Z</dcterms:created>
  <dcterms:modified xsi:type="dcterms:W3CDTF">2016-04-20T09:24:39Z</dcterms:modified>
</cp:coreProperties>
</file>