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0" r:id="rId4"/>
    <p:sldId id="258" r:id="rId5"/>
    <p:sldId id="273" r:id="rId6"/>
    <p:sldId id="259" r:id="rId7"/>
    <p:sldId id="261" r:id="rId8"/>
    <p:sldId id="262" r:id="rId9"/>
    <p:sldId id="277" r:id="rId10"/>
    <p:sldId id="278" r:id="rId11"/>
    <p:sldId id="263" r:id="rId12"/>
    <p:sldId id="269" r:id="rId13"/>
    <p:sldId id="271" r:id="rId14"/>
    <p:sldId id="272" r:id="rId15"/>
    <p:sldId id="264" r:id="rId16"/>
    <p:sldId id="265" r:id="rId17"/>
    <p:sldId id="266" r:id="rId18"/>
    <p:sldId id="279" r:id="rId19"/>
    <p:sldId id="267" r:id="rId20"/>
    <p:sldId id="268" r:id="rId21"/>
    <p:sldId id="270" r:id="rId22"/>
    <p:sldId id="274" r:id="rId23"/>
    <p:sldId id="275" r:id="rId24"/>
    <p:sldId id="276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54" d="100"/>
          <a:sy n="54" d="100"/>
        </p:scale>
        <p:origin x="47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9/30/2016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9/30/2016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9/30/2016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9/30/2016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9/30/2016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apteke.net/article/gustaya-krov.html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ikar.info/lekarstva/Pentoksifillin/" TargetMode="External"/><Relationship Id="rId2" Type="http://schemas.openxmlformats.org/officeDocument/2006/relationships/hyperlink" Target="http://www.likar.info/lekarstva/Trental/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Вторичные эритроцитозы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Составил Керимов К.А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038687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7176" y="-268941"/>
            <a:ext cx="10330235" cy="6508376"/>
          </a:xfrm>
        </p:spPr>
        <p:txBody>
          <a:bodyPr>
            <a:noAutofit/>
          </a:bodyPr>
          <a:lstStyle/>
          <a:p>
            <a:r>
              <a:rPr lang="ru-RU" sz="2800" u="sng" dirty="0">
                <a:solidFill>
                  <a:schemeClr val="tx1">
                    <a:lumMod val="85000"/>
                  </a:schemeClr>
                </a:solidFill>
                <a:effectLst/>
                <a:latin typeface="Lucida Grande"/>
              </a:rPr>
              <a:t>Вторичные абсолютные </a:t>
            </a:r>
            <a:r>
              <a:rPr lang="ru-RU" sz="2800" u="sng" dirty="0" err="1">
                <a:solidFill>
                  <a:schemeClr val="tx1">
                    <a:lumMod val="85000"/>
                  </a:schemeClr>
                </a:solidFill>
                <a:effectLst/>
                <a:latin typeface="Lucida Grande"/>
              </a:rPr>
              <a:t>дисрегуляторные</a:t>
            </a:r>
            <a:r>
              <a:rPr lang="ru-RU" sz="2800" u="sng" dirty="0">
                <a:solidFill>
                  <a:schemeClr val="tx1">
                    <a:lumMod val="85000"/>
                  </a:schemeClr>
                </a:solidFill>
                <a:effectLst/>
                <a:latin typeface="Lucida Grande"/>
              </a:rPr>
              <a:t> эритроцитозы</a:t>
            </a:r>
            <a:r>
              <a:rPr lang="ru-RU" sz="2800" dirty="0">
                <a:solidFill>
                  <a:schemeClr val="tx1">
                    <a:lumMod val="85000"/>
                  </a:schemeClr>
                </a:solidFill>
                <a:effectLst/>
                <a:latin typeface="Lucida Grande"/>
              </a:rPr>
              <a:t> на почве локальной ишемии почек встречаются при </a:t>
            </a:r>
            <a:r>
              <a:rPr lang="ru-RU" sz="2800" dirty="0" err="1">
                <a:solidFill>
                  <a:schemeClr val="tx1">
                    <a:lumMod val="85000"/>
                  </a:schemeClr>
                </a:solidFill>
                <a:effectLst/>
                <a:latin typeface="Lucida Grande"/>
              </a:rPr>
              <a:t>поликистозе</a:t>
            </a:r>
            <a:r>
              <a:rPr lang="ru-RU" sz="2800" dirty="0">
                <a:solidFill>
                  <a:schemeClr val="tx1">
                    <a:lumMod val="85000"/>
                  </a:schemeClr>
                </a:solidFill>
                <a:effectLst/>
                <a:latin typeface="Lucida Grande"/>
              </a:rPr>
              <a:t>, </a:t>
            </a:r>
            <a:r>
              <a:rPr lang="ru-RU" sz="2800" dirty="0" err="1">
                <a:solidFill>
                  <a:schemeClr val="tx1">
                    <a:lumMod val="85000"/>
                  </a:schemeClr>
                </a:solidFill>
                <a:effectLst/>
                <a:latin typeface="Lucida Grande"/>
              </a:rPr>
              <a:t>солитарных</a:t>
            </a:r>
            <a:r>
              <a:rPr lang="ru-RU" sz="2800" dirty="0">
                <a:solidFill>
                  <a:schemeClr val="tx1">
                    <a:lumMod val="85000"/>
                  </a:schemeClr>
                </a:solidFill>
                <a:effectLst/>
                <a:latin typeface="Lucida Grande"/>
              </a:rPr>
              <a:t> кистах почек, гидронефрозе, стенозах почечных артерий разного генеза, отторжении почечного трансплантата и связаны с повышенной продукцией </a:t>
            </a:r>
            <a:r>
              <a:rPr lang="ru-RU" sz="2800" dirty="0" err="1">
                <a:solidFill>
                  <a:schemeClr val="tx1">
                    <a:lumMod val="85000"/>
                  </a:schemeClr>
                </a:solidFill>
                <a:effectLst/>
                <a:latin typeface="Lucida Grande"/>
              </a:rPr>
              <a:t>эритропоэтина</a:t>
            </a:r>
            <a:r>
              <a:rPr lang="ru-RU" sz="2800" dirty="0">
                <a:solidFill>
                  <a:schemeClr val="tx1">
                    <a:lumMod val="85000"/>
                  </a:schemeClr>
                </a:solidFill>
                <a:effectLst/>
                <a:latin typeface="Lucida Grande"/>
              </a:rPr>
              <a:t>. При наличии явной клинической картины почечного заболевания диагностика нетрудна - достаточно лишь помнить о возможности вторичного эритроцитоза у больного с болезнью почек.</a:t>
            </a:r>
            <a:endParaRPr lang="ru-RU" sz="2800" dirty="0">
              <a:solidFill>
                <a:schemeClr val="tx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94588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tx1">
                    <a:lumMod val="85000"/>
                  </a:schemeClr>
                </a:solidFill>
                <a:effectLst/>
                <a:latin typeface="Verdana" panose="020B0604030504040204" pitchFamily="34" charset="0"/>
              </a:rPr>
              <a:t>Таким образом, абсолютный вторичный эритроцитоз, имеет адаптивный или компенсаторный характер, будучи названным также </a:t>
            </a:r>
            <a:r>
              <a:rPr lang="ru-RU" i="1" dirty="0">
                <a:solidFill>
                  <a:schemeClr val="tx1">
                    <a:lumMod val="85000"/>
                  </a:schemeClr>
                </a:solidFill>
                <a:effectLst/>
                <a:latin typeface="Verdana" panose="020B0604030504040204" pitchFamily="34" charset="0"/>
              </a:rPr>
              <a:t>симптоматическим компенсаторным эритроцитозом.</a:t>
            </a:r>
            <a:endParaRPr lang="ru-RU" dirty="0">
              <a:solidFill>
                <a:schemeClr val="tx1">
                  <a:lumMod val="8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05512" y="3114867"/>
            <a:ext cx="9905998" cy="3124201"/>
          </a:xfrm>
        </p:spPr>
        <p:txBody>
          <a:bodyPr>
            <a:normAutofit fontScale="92500" lnSpcReduction="20000"/>
          </a:bodyPr>
          <a:lstStyle/>
          <a:p>
            <a:r>
              <a:rPr lang="ru-RU" sz="2800" dirty="0" smtClean="0">
                <a:solidFill>
                  <a:schemeClr val="tx1">
                    <a:lumMod val="85000"/>
                  </a:schemeClr>
                </a:solidFill>
                <a:effectLst/>
                <a:latin typeface="Verdana" panose="020B0604030504040204" pitchFamily="34" charset="0"/>
              </a:rPr>
              <a:t>ДИАГНОСТИЧЕСКИЕ ОСОБЕННОСТИ </a:t>
            </a:r>
          </a:p>
          <a:p>
            <a:r>
              <a:rPr lang="ru-RU" sz="3000" dirty="0" smtClean="0">
                <a:solidFill>
                  <a:schemeClr val="tx1">
                    <a:lumMod val="85000"/>
                  </a:schemeClr>
                </a:solidFill>
                <a:effectLst/>
                <a:latin typeface="Verdana" panose="020B0604030504040204" pitchFamily="34" charset="0"/>
              </a:rPr>
              <a:t>В </a:t>
            </a:r>
            <a:r>
              <a:rPr lang="ru-RU" sz="3000" dirty="0">
                <a:solidFill>
                  <a:schemeClr val="tx1">
                    <a:lumMod val="85000"/>
                  </a:schemeClr>
                </a:solidFill>
                <a:effectLst/>
                <a:latin typeface="Verdana" panose="020B0604030504040204" pitchFamily="34" charset="0"/>
              </a:rPr>
              <a:t>периферической крови отмечается увеличение количества эритроцитов, </a:t>
            </a:r>
            <a:r>
              <a:rPr lang="ru-RU" sz="3000" dirty="0" err="1">
                <a:solidFill>
                  <a:schemeClr val="tx1">
                    <a:lumMod val="85000"/>
                  </a:schemeClr>
                </a:solidFill>
                <a:effectLst/>
                <a:latin typeface="Verdana" panose="020B0604030504040204" pitchFamily="34" charset="0"/>
              </a:rPr>
              <a:t>ретикулоцитов</a:t>
            </a:r>
            <a:r>
              <a:rPr lang="ru-RU" sz="3000" dirty="0">
                <a:solidFill>
                  <a:schemeClr val="tx1">
                    <a:lumMod val="85000"/>
                  </a:schemeClr>
                </a:solidFill>
                <a:effectLst/>
                <a:latin typeface="Verdana" panose="020B0604030504040204" pitchFamily="34" charset="0"/>
              </a:rPr>
              <a:t> (более 12 </a:t>
            </a:r>
            <a:r>
              <a:rPr lang="ru-RU" sz="3000" dirty="0" err="1">
                <a:solidFill>
                  <a:schemeClr val="tx1">
                    <a:lumMod val="85000"/>
                  </a:schemeClr>
                </a:solidFill>
                <a:effectLst/>
                <a:latin typeface="Verdana" panose="020B0604030504040204" pitchFamily="34" charset="0"/>
              </a:rPr>
              <a:t>ретикулоцитов</a:t>
            </a:r>
            <a:r>
              <a:rPr lang="ru-RU" sz="3000" dirty="0">
                <a:solidFill>
                  <a:schemeClr val="tx1">
                    <a:lumMod val="85000"/>
                  </a:schemeClr>
                </a:solidFill>
                <a:effectLst/>
                <a:latin typeface="Verdana" panose="020B0604030504040204" pitchFamily="34" charset="0"/>
              </a:rPr>
              <a:t> на 1000 эритроцитов). В отличие от первичного эритроцитоза, при вторичных можно заметить только тенденцию к лейкоцитозу, умеренную </a:t>
            </a:r>
            <a:r>
              <a:rPr lang="ru-RU" sz="3000" dirty="0" err="1">
                <a:solidFill>
                  <a:schemeClr val="tx1">
                    <a:lumMod val="85000"/>
                  </a:schemeClr>
                </a:solidFill>
                <a:effectLst/>
                <a:latin typeface="Verdana" panose="020B0604030504040204" pitchFamily="34" charset="0"/>
              </a:rPr>
              <a:t>полицитемическую</a:t>
            </a:r>
            <a:r>
              <a:rPr lang="ru-RU" sz="3000" dirty="0">
                <a:solidFill>
                  <a:schemeClr val="tx1">
                    <a:lumMod val="85000"/>
                  </a:schemeClr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ru-RU" sz="3000" dirty="0" err="1">
                <a:solidFill>
                  <a:schemeClr val="tx1">
                    <a:lumMod val="85000"/>
                  </a:schemeClr>
                </a:solidFill>
                <a:effectLst/>
                <a:latin typeface="Verdana" panose="020B0604030504040204" pitchFamily="34" charset="0"/>
              </a:rPr>
              <a:t>гиперволемию</a:t>
            </a:r>
            <a:r>
              <a:rPr lang="ru-RU" sz="3000" dirty="0">
                <a:solidFill>
                  <a:schemeClr val="tx1">
                    <a:lumMod val="85000"/>
                  </a:schemeClr>
                </a:solidFill>
                <a:effectLst/>
                <a:latin typeface="Verdana" panose="020B0604030504040204" pitchFamily="34" charset="0"/>
              </a:rPr>
              <a:t> с увеличением вязкости крови, нет тромбоцитоза.</a:t>
            </a:r>
            <a:endParaRPr lang="ru-RU" sz="3000" dirty="0">
              <a:solidFill>
                <a:schemeClr val="tx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78605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012" y="215153"/>
            <a:ext cx="11474823" cy="6454588"/>
          </a:xfrm>
        </p:spPr>
        <p:txBody>
          <a:bodyPr>
            <a:normAutofit fontScale="70000" lnSpcReduction="20000"/>
          </a:bodyPr>
          <a:lstStyle/>
          <a:p>
            <a:pPr algn="just" fontAlgn="base"/>
            <a:r>
              <a:rPr lang="ru-RU" sz="3300" b="1" i="1" dirty="0">
                <a:solidFill>
                  <a:schemeClr val="tx1">
                    <a:lumMod val="85000"/>
                  </a:schemeClr>
                </a:solidFill>
                <a:effectLst/>
                <a:latin typeface="inherit"/>
              </a:rPr>
              <a:t>Общепризнанными критериями дифференциальной диагностики истинной полицитемии и симптоматических эритроцитозов </a:t>
            </a:r>
            <a:r>
              <a:rPr lang="ru-RU" sz="3300" dirty="0">
                <a:solidFill>
                  <a:schemeClr val="tx1">
                    <a:lumMod val="85000"/>
                  </a:schemeClr>
                </a:solidFill>
                <a:effectLst/>
                <a:latin typeface="Roboto"/>
              </a:rPr>
              <a:t>являются критерии, разработанные и предложенные </a:t>
            </a:r>
            <a:r>
              <a:rPr lang="ru-RU" sz="3300" b="1" i="1" dirty="0" err="1">
                <a:solidFill>
                  <a:schemeClr val="tx1">
                    <a:lumMod val="85000"/>
                  </a:schemeClr>
                </a:solidFill>
                <a:effectLst/>
                <a:latin typeface="inherit"/>
              </a:rPr>
              <a:t>Polycythaemia</a:t>
            </a:r>
            <a:r>
              <a:rPr lang="ru-RU" sz="3300" b="1" i="1" dirty="0">
                <a:solidFill>
                  <a:schemeClr val="tx1">
                    <a:lumMod val="85000"/>
                  </a:schemeClr>
                </a:solidFill>
                <a:effectLst/>
                <a:latin typeface="inherit"/>
              </a:rPr>
              <a:t> </a:t>
            </a:r>
            <a:r>
              <a:rPr lang="ru-RU" sz="3300" b="1" i="1" dirty="0" err="1">
                <a:solidFill>
                  <a:schemeClr val="tx1">
                    <a:lumMod val="85000"/>
                  </a:schemeClr>
                </a:solidFill>
                <a:effectLst/>
                <a:latin typeface="inherit"/>
              </a:rPr>
              <a:t>Vera</a:t>
            </a:r>
            <a:r>
              <a:rPr lang="ru-RU" sz="3300" b="1" i="1" dirty="0">
                <a:solidFill>
                  <a:schemeClr val="tx1">
                    <a:lumMod val="85000"/>
                  </a:schemeClr>
                </a:solidFill>
                <a:effectLst/>
                <a:latin typeface="inherit"/>
              </a:rPr>
              <a:t> </a:t>
            </a:r>
            <a:r>
              <a:rPr lang="ru-RU" sz="3300" b="1" i="1" dirty="0" err="1">
                <a:solidFill>
                  <a:schemeClr val="tx1">
                    <a:lumMod val="85000"/>
                  </a:schemeClr>
                </a:solidFill>
                <a:effectLst/>
                <a:latin typeface="inherit"/>
              </a:rPr>
              <a:t>Studi</a:t>
            </a:r>
            <a:r>
              <a:rPr lang="ru-RU" sz="3300" b="1" i="1" dirty="0">
                <a:solidFill>
                  <a:schemeClr val="tx1">
                    <a:lumMod val="85000"/>
                  </a:schemeClr>
                </a:solidFill>
                <a:effectLst/>
                <a:latin typeface="inherit"/>
              </a:rPr>
              <a:t> </a:t>
            </a:r>
            <a:r>
              <a:rPr lang="ru-RU" sz="3300" b="1" i="1" dirty="0" err="1">
                <a:solidFill>
                  <a:schemeClr val="tx1">
                    <a:lumMod val="85000"/>
                  </a:schemeClr>
                </a:solidFill>
                <a:effectLst/>
                <a:latin typeface="inherit"/>
              </a:rPr>
              <a:t>Group</a:t>
            </a:r>
            <a:r>
              <a:rPr lang="ru-RU" sz="3300" b="1" i="1" dirty="0">
                <a:solidFill>
                  <a:schemeClr val="tx1">
                    <a:lumMod val="85000"/>
                  </a:schemeClr>
                </a:solidFill>
                <a:effectLst/>
                <a:latin typeface="inherit"/>
              </a:rPr>
              <a:t> (1974)</a:t>
            </a:r>
            <a:r>
              <a:rPr lang="ru-RU" sz="3300" dirty="0">
                <a:solidFill>
                  <a:schemeClr val="tx1">
                    <a:lumMod val="85000"/>
                  </a:schemeClr>
                </a:solidFill>
                <a:effectLst/>
                <a:latin typeface="Roboto"/>
              </a:rPr>
              <a:t>, они позволяют комплексно подойти к диагностике и учитывают результаты ряда исследований [9, 10, 14:</a:t>
            </a:r>
          </a:p>
          <a:p>
            <a:pPr algn="just" fontAlgn="base"/>
            <a:r>
              <a:rPr lang="ru-RU" sz="3300" b="1" i="1" u="sng" dirty="0">
                <a:solidFill>
                  <a:schemeClr val="tx1">
                    <a:lumMod val="85000"/>
                  </a:schemeClr>
                </a:solidFill>
                <a:effectLst/>
                <a:latin typeface="inherit"/>
              </a:rPr>
              <a:t>Категория признаков А:</a:t>
            </a:r>
            <a:endParaRPr lang="ru-RU" sz="3300" dirty="0">
              <a:solidFill>
                <a:schemeClr val="tx1">
                  <a:lumMod val="85000"/>
                </a:schemeClr>
              </a:solidFill>
              <a:effectLst/>
              <a:latin typeface="Roboto"/>
            </a:endParaRPr>
          </a:p>
          <a:p>
            <a:pPr algn="just" fontAlgn="base">
              <a:buFont typeface="+mj-lt"/>
              <a:buAutoNum type="arabicPeriod"/>
            </a:pPr>
            <a:r>
              <a:rPr lang="ru-RU" sz="3300" dirty="0">
                <a:solidFill>
                  <a:schemeClr val="tx1">
                    <a:lumMod val="85000"/>
                  </a:schemeClr>
                </a:solidFill>
                <a:effectLst/>
                <a:latin typeface="inherit"/>
              </a:rPr>
              <a:t>Увеличение массы циркулирующих эритроцитов по данным радиоизотопных исследований: у мужчин — выше 36 мл/кг, у женщин — выше 32 мл/кг.</a:t>
            </a:r>
          </a:p>
          <a:p>
            <a:pPr algn="just" fontAlgn="base">
              <a:buFont typeface="+mj-lt"/>
              <a:buAutoNum type="arabicPeriod"/>
            </a:pPr>
            <a:r>
              <a:rPr lang="ru-RU" sz="3300" dirty="0">
                <a:solidFill>
                  <a:schemeClr val="tx1">
                    <a:lumMod val="85000"/>
                  </a:schemeClr>
                </a:solidFill>
                <a:effectLst/>
                <a:latin typeface="inherit"/>
              </a:rPr>
              <a:t>Нормальное насыщение артериальной крови кислородом: выше 92%.</a:t>
            </a:r>
          </a:p>
          <a:p>
            <a:pPr algn="just" fontAlgn="base">
              <a:buFont typeface="+mj-lt"/>
              <a:buAutoNum type="arabicPeriod"/>
            </a:pPr>
            <a:r>
              <a:rPr lang="ru-RU" sz="3300" dirty="0" err="1">
                <a:solidFill>
                  <a:schemeClr val="tx1">
                    <a:lumMod val="85000"/>
                  </a:schemeClr>
                </a:solidFill>
                <a:effectLst/>
                <a:latin typeface="inherit"/>
              </a:rPr>
              <a:t>Спленомегалия</a:t>
            </a:r>
            <a:r>
              <a:rPr lang="ru-RU" sz="3300" dirty="0">
                <a:solidFill>
                  <a:schemeClr val="tx1">
                    <a:lumMod val="85000"/>
                  </a:schemeClr>
                </a:solidFill>
                <a:effectLst/>
                <a:latin typeface="inherit"/>
              </a:rPr>
              <a:t>.</a:t>
            </a:r>
          </a:p>
          <a:p>
            <a:pPr algn="just" fontAlgn="base"/>
            <a:r>
              <a:rPr lang="ru-RU" sz="3300" b="1" i="1" u="sng" dirty="0">
                <a:solidFill>
                  <a:schemeClr val="tx1">
                    <a:lumMod val="85000"/>
                  </a:schemeClr>
                </a:solidFill>
                <a:effectLst/>
                <a:latin typeface="inherit"/>
              </a:rPr>
              <a:t>Категория признаков В:</a:t>
            </a:r>
            <a:endParaRPr lang="ru-RU" sz="3300" dirty="0">
              <a:solidFill>
                <a:schemeClr val="tx1">
                  <a:lumMod val="85000"/>
                </a:schemeClr>
              </a:solidFill>
              <a:effectLst/>
              <a:latin typeface="Roboto"/>
            </a:endParaRPr>
          </a:p>
          <a:p>
            <a:pPr algn="just" fontAlgn="base">
              <a:buFont typeface="+mj-lt"/>
              <a:buAutoNum type="arabicPeriod"/>
            </a:pPr>
            <a:r>
              <a:rPr lang="ru-RU" sz="3300" dirty="0">
                <a:solidFill>
                  <a:schemeClr val="tx1">
                    <a:lumMod val="85000"/>
                  </a:schemeClr>
                </a:solidFill>
                <a:effectLst/>
                <a:latin typeface="inherit"/>
              </a:rPr>
              <a:t>Лейкоцитоз выше 12,0*10</a:t>
            </a:r>
            <a:r>
              <a:rPr lang="ru-RU" sz="3300" baseline="30000" dirty="0">
                <a:solidFill>
                  <a:schemeClr val="tx1">
                    <a:lumMod val="85000"/>
                  </a:schemeClr>
                </a:solidFill>
                <a:effectLst/>
                <a:latin typeface="inherit"/>
              </a:rPr>
              <a:t>9</a:t>
            </a:r>
            <a:r>
              <a:rPr lang="ru-RU" sz="3300" dirty="0">
                <a:solidFill>
                  <a:schemeClr val="tx1">
                    <a:lumMod val="85000"/>
                  </a:schemeClr>
                </a:solidFill>
                <a:effectLst/>
                <a:latin typeface="inherit"/>
              </a:rPr>
              <a:t>/л (при отсутствии лимфоцитоза и интоксикации).</a:t>
            </a:r>
          </a:p>
          <a:p>
            <a:pPr algn="just" fontAlgn="base">
              <a:buFont typeface="+mj-lt"/>
              <a:buAutoNum type="arabicPeriod"/>
            </a:pPr>
            <a:r>
              <a:rPr lang="ru-RU" sz="3300" dirty="0">
                <a:solidFill>
                  <a:schemeClr val="tx1">
                    <a:lumMod val="85000"/>
                  </a:schemeClr>
                </a:solidFill>
                <a:effectLst/>
                <a:latin typeface="inherit"/>
              </a:rPr>
              <a:t>Тромбоцитоз выше 400,0*10</a:t>
            </a:r>
            <a:r>
              <a:rPr lang="ru-RU" sz="3300" baseline="30000" dirty="0">
                <a:solidFill>
                  <a:schemeClr val="tx1">
                    <a:lumMod val="85000"/>
                  </a:schemeClr>
                </a:solidFill>
                <a:effectLst/>
                <a:latin typeface="inherit"/>
              </a:rPr>
              <a:t>9</a:t>
            </a:r>
            <a:r>
              <a:rPr lang="ru-RU" sz="3300" dirty="0">
                <a:solidFill>
                  <a:schemeClr val="tx1">
                    <a:lumMod val="85000"/>
                  </a:schemeClr>
                </a:solidFill>
                <a:effectLst/>
                <a:latin typeface="inherit"/>
              </a:rPr>
              <a:t>/л.</a:t>
            </a:r>
          </a:p>
          <a:p>
            <a:pPr algn="just" fontAlgn="base">
              <a:buFont typeface="+mj-lt"/>
              <a:buAutoNum type="arabicPeriod"/>
            </a:pPr>
            <a:r>
              <a:rPr lang="ru-RU" sz="3300" dirty="0">
                <a:solidFill>
                  <a:schemeClr val="tx1">
                    <a:lumMod val="85000"/>
                  </a:schemeClr>
                </a:solidFill>
                <a:effectLst/>
                <a:latin typeface="inherit"/>
              </a:rPr>
              <a:t>Показатель </a:t>
            </a:r>
            <a:r>
              <a:rPr lang="ru-RU" sz="3300" dirty="0" err="1">
                <a:solidFill>
                  <a:schemeClr val="tx1">
                    <a:lumMod val="85000"/>
                  </a:schemeClr>
                </a:solidFill>
                <a:effectLst/>
                <a:latin typeface="inherit"/>
              </a:rPr>
              <a:t>фосфатазной</a:t>
            </a:r>
            <a:r>
              <a:rPr lang="ru-RU" sz="3300" dirty="0">
                <a:solidFill>
                  <a:schemeClr val="tx1">
                    <a:lumMod val="85000"/>
                  </a:schemeClr>
                </a:solidFill>
                <a:effectLst/>
                <a:latin typeface="inherit"/>
              </a:rPr>
              <a:t> активности нейтрофилов выше 100 ЕД (при отсутствии инфекций и интоксикации).</a:t>
            </a:r>
          </a:p>
          <a:p>
            <a:pPr algn="just" fontAlgn="base">
              <a:buFont typeface="+mj-lt"/>
              <a:buAutoNum type="arabicPeriod"/>
            </a:pPr>
            <a:r>
              <a:rPr lang="ru-RU" sz="3300" dirty="0">
                <a:solidFill>
                  <a:schemeClr val="tx1">
                    <a:lumMod val="85000"/>
                  </a:schemeClr>
                </a:solidFill>
                <a:effectLst/>
                <a:latin typeface="inherit"/>
              </a:rPr>
              <a:t>Увеличение показателя ненасыщенной витамин-В</a:t>
            </a:r>
            <a:r>
              <a:rPr lang="ru-RU" sz="3300" baseline="-25000" dirty="0">
                <a:solidFill>
                  <a:schemeClr val="tx1">
                    <a:lumMod val="85000"/>
                  </a:schemeClr>
                </a:solidFill>
                <a:effectLst/>
                <a:latin typeface="inherit"/>
              </a:rPr>
              <a:t>12</a:t>
            </a:r>
            <a:r>
              <a:rPr lang="ru-RU" sz="3300" dirty="0">
                <a:solidFill>
                  <a:schemeClr val="tx1">
                    <a:lumMod val="85000"/>
                  </a:schemeClr>
                </a:solidFill>
                <a:effectLst/>
                <a:latin typeface="inherit"/>
              </a:rPr>
              <a:t>-связывающей способности сыворотки крови (выше 2200 </a:t>
            </a:r>
            <a:r>
              <a:rPr lang="ru-RU" sz="3300" dirty="0" err="1">
                <a:solidFill>
                  <a:schemeClr val="tx1">
                    <a:lumMod val="85000"/>
                  </a:schemeClr>
                </a:solidFill>
                <a:effectLst/>
                <a:latin typeface="inherit"/>
              </a:rPr>
              <a:t>пг</a:t>
            </a:r>
            <a:r>
              <a:rPr lang="ru-RU" sz="3300" dirty="0">
                <a:solidFill>
                  <a:schemeClr val="tx1">
                    <a:lumMod val="85000"/>
                  </a:schemeClr>
                </a:solidFill>
                <a:effectLst/>
                <a:latin typeface="inherit"/>
              </a:rPr>
              <a:t>/л).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613968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1413" y="161365"/>
            <a:ext cx="9905998" cy="5629835"/>
          </a:xfrm>
        </p:spPr>
        <p:txBody>
          <a:bodyPr/>
          <a:lstStyle/>
          <a:p>
            <a:r>
              <a:rPr lang="ru-RU" sz="2800" dirty="0">
                <a:solidFill>
                  <a:schemeClr val="tx1">
                    <a:lumMod val="85000"/>
                  </a:schemeClr>
                </a:solidFill>
                <a:effectLst/>
                <a:latin typeface="Roboto"/>
              </a:rPr>
              <a:t>Несомненно важным звеном дифференциальной диагностики эритроцитозов является </a:t>
            </a:r>
            <a:r>
              <a:rPr lang="ru-RU" sz="2800" b="1" i="1" dirty="0">
                <a:solidFill>
                  <a:schemeClr val="tx1">
                    <a:lumMod val="85000"/>
                  </a:schemeClr>
                </a:solidFill>
                <a:effectLst/>
                <a:latin typeface="inherit"/>
              </a:rPr>
              <a:t>изучение культуры </a:t>
            </a:r>
            <a:r>
              <a:rPr lang="ru-RU" sz="2800" b="1" i="1" dirty="0" err="1">
                <a:solidFill>
                  <a:schemeClr val="tx1">
                    <a:lumMod val="85000"/>
                  </a:schemeClr>
                </a:solidFill>
                <a:effectLst/>
                <a:latin typeface="inherit"/>
              </a:rPr>
              <a:t>эритроидного</a:t>
            </a:r>
            <a:r>
              <a:rPr lang="ru-RU" sz="2800" b="1" i="1" dirty="0">
                <a:solidFill>
                  <a:schemeClr val="tx1">
                    <a:lumMod val="85000"/>
                  </a:schemeClr>
                </a:solidFill>
                <a:effectLst/>
                <a:latin typeface="inherit"/>
              </a:rPr>
              <a:t> ростка </a:t>
            </a:r>
            <a:r>
              <a:rPr lang="ru-RU" sz="2800" b="1" i="1" dirty="0" err="1">
                <a:solidFill>
                  <a:schemeClr val="tx1">
                    <a:lumMod val="85000"/>
                  </a:schemeClr>
                </a:solidFill>
                <a:effectLst/>
                <a:latin typeface="inherit"/>
              </a:rPr>
              <a:t>in</a:t>
            </a:r>
            <a:r>
              <a:rPr lang="ru-RU" sz="2800" b="1" i="1" dirty="0">
                <a:solidFill>
                  <a:schemeClr val="tx1">
                    <a:lumMod val="85000"/>
                  </a:schemeClr>
                </a:solidFill>
                <a:effectLst/>
                <a:latin typeface="inherit"/>
              </a:rPr>
              <a:t> </a:t>
            </a:r>
            <a:r>
              <a:rPr lang="ru-RU" sz="2800" b="1" i="1" dirty="0" err="1">
                <a:solidFill>
                  <a:schemeClr val="tx1">
                    <a:lumMod val="85000"/>
                  </a:schemeClr>
                </a:solidFill>
                <a:effectLst/>
                <a:latin typeface="inherit"/>
              </a:rPr>
              <a:t>vitro</a:t>
            </a:r>
            <a:r>
              <a:rPr lang="ru-RU" sz="2800" i="1" dirty="0">
                <a:solidFill>
                  <a:schemeClr val="tx1">
                    <a:lumMod val="85000"/>
                  </a:schemeClr>
                </a:solidFill>
                <a:effectLst/>
                <a:latin typeface="Roboto"/>
              </a:rPr>
              <a:t>.</a:t>
            </a:r>
            <a:r>
              <a:rPr lang="ru-RU" sz="2800" dirty="0">
                <a:solidFill>
                  <a:schemeClr val="tx1">
                    <a:lumMod val="85000"/>
                  </a:schemeClr>
                </a:solidFill>
                <a:effectLst/>
                <a:latin typeface="Roboto"/>
              </a:rPr>
              <a:t> Ее рост без добавления </a:t>
            </a:r>
            <a:r>
              <a:rPr lang="ru-RU" sz="2800" dirty="0" err="1">
                <a:solidFill>
                  <a:schemeClr val="tx1">
                    <a:lumMod val="85000"/>
                  </a:schemeClr>
                </a:solidFill>
                <a:effectLst/>
                <a:latin typeface="Roboto"/>
              </a:rPr>
              <a:t>эритропоэтина</a:t>
            </a:r>
            <a:r>
              <a:rPr lang="ru-RU" sz="2800" dirty="0">
                <a:solidFill>
                  <a:schemeClr val="tx1">
                    <a:lumMod val="85000"/>
                  </a:schemeClr>
                </a:solidFill>
                <a:effectLst/>
                <a:latin typeface="Roboto"/>
              </a:rPr>
              <a:t> наблюдают при истинной полицитемии, в то время как при симптоматических эритроцитозах он отрицательный</a:t>
            </a:r>
            <a:r>
              <a:rPr lang="ru-RU" dirty="0" smtClean="0">
                <a:solidFill>
                  <a:schemeClr val="tx1">
                    <a:lumMod val="85000"/>
                  </a:schemeClr>
                </a:solidFill>
                <a:effectLst/>
                <a:latin typeface="Roboto"/>
              </a:rPr>
              <a:t>.</a:t>
            </a:r>
          </a:p>
          <a:p>
            <a:r>
              <a:rPr lang="ru-RU" sz="3200" dirty="0">
                <a:solidFill>
                  <a:schemeClr val="tx1">
                    <a:lumMod val="85000"/>
                  </a:schemeClr>
                </a:solidFill>
                <a:effectLst/>
                <a:latin typeface="Roboto"/>
              </a:rPr>
              <a:t>В дифференциальной диагностике эритроцитозов предлагается использовать и изменения в крови уровней других </a:t>
            </a:r>
            <a:r>
              <a:rPr lang="ru-RU" sz="3200" dirty="0" err="1">
                <a:solidFill>
                  <a:schemeClr val="tx1">
                    <a:lumMod val="85000"/>
                  </a:schemeClr>
                </a:solidFill>
                <a:effectLst/>
                <a:latin typeface="Roboto"/>
              </a:rPr>
              <a:t>тканеспецифических</a:t>
            </a:r>
            <a:r>
              <a:rPr lang="ru-RU" sz="3200" dirty="0">
                <a:solidFill>
                  <a:schemeClr val="tx1">
                    <a:lumMod val="85000"/>
                  </a:schemeClr>
                </a:solidFill>
                <a:effectLst/>
                <a:latin typeface="Roboto"/>
              </a:rPr>
              <a:t> факторов </a:t>
            </a:r>
            <a:r>
              <a:rPr lang="ru-RU" sz="3200" dirty="0" err="1">
                <a:solidFill>
                  <a:schemeClr val="tx1">
                    <a:lumMod val="85000"/>
                  </a:schemeClr>
                </a:solidFill>
                <a:effectLst/>
                <a:latin typeface="Roboto"/>
              </a:rPr>
              <a:t>эритропоэза</a:t>
            </a:r>
            <a:r>
              <a:rPr lang="ru-RU" sz="3200" dirty="0">
                <a:solidFill>
                  <a:schemeClr val="tx1">
                    <a:lumMod val="85000"/>
                  </a:schemeClr>
                </a:solidFill>
                <a:effectLst/>
                <a:latin typeface="Roboto"/>
              </a:rPr>
              <a:t> — </a:t>
            </a:r>
            <a:r>
              <a:rPr lang="ru-RU" sz="3200" b="1" i="1" dirty="0" err="1">
                <a:solidFill>
                  <a:schemeClr val="tx1">
                    <a:lumMod val="85000"/>
                  </a:schemeClr>
                </a:solidFill>
                <a:effectLst/>
                <a:latin typeface="inherit"/>
              </a:rPr>
              <a:t>эритроцитарного</a:t>
            </a:r>
            <a:r>
              <a:rPr lang="ru-RU" sz="3200" b="1" i="1" dirty="0">
                <a:solidFill>
                  <a:schemeClr val="tx1">
                    <a:lumMod val="85000"/>
                  </a:schemeClr>
                </a:solidFill>
                <a:effectLst/>
                <a:latin typeface="inherit"/>
              </a:rPr>
              <a:t> </a:t>
            </a:r>
            <a:r>
              <a:rPr lang="ru-RU" sz="3200" b="1" i="1" dirty="0" err="1">
                <a:solidFill>
                  <a:schemeClr val="tx1">
                    <a:lumMod val="85000"/>
                  </a:schemeClr>
                </a:solidFill>
                <a:effectLst/>
                <a:latin typeface="inherit"/>
              </a:rPr>
              <a:t>кейлона</a:t>
            </a:r>
            <a:r>
              <a:rPr lang="ru-RU" sz="3200" b="1" i="1" dirty="0">
                <a:solidFill>
                  <a:schemeClr val="tx1">
                    <a:lumMod val="85000"/>
                  </a:schemeClr>
                </a:solidFill>
                <a:effectLst/>
                <a:latin typeface="inherit"/>
              </a:rPr>
              <a:t> и </a:t>
            </a:r>
            <a:r>
              <a:rPr lang="ru-RU" sz="3200" b="1" i="1" dirty="0" err="1">
                <a:solidFill>
                  <a:schemeClr val="tx1">
                    <a:lumMod val="85000"/>
                  </a:schemeClr>
                </a:solidFill>
                <a:effectLst/>
                <a:latin typeface="inherit"/>
              </a:rPr>
              <a:t>антикейлона</a:t>
            </a:r>
            <a:endParaRPr lang="ru-RU" sz="3200" dirty="0">
              <a:solidFill>
                <a:schemeClr val="tx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97420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1413" y="658904"/>
            <a:ext cx="9905998" cy="4666131"/>
          </a:xfrm>
        </p:spPr>
        <p:txBody>
          <a:bodyPr/>
          <a:lstStyle/>
          <a:p>
            <a:r>
              <a:rPr lang="ru-RU" sz="3200" dirty="0">
                <a:solidFill>
                  <a:schemeClr val="tx1">
                    <a:lumMod val="85000"/>
                  </a:schemeClr>
                </a:solidFill>
                <a:effectLst/>
                <a:latin typeface="Roboto"/>
              </a:rPr>
              <a:t>Важное значение в решении диагностических проблем, связанных с эритроцитозами, имеет </a:t>
            </a:r>
            <a:r>
              <a:rPr lang="ru-RU" sz="3200" b="1" i="1" dirty="0" err="1">
                <a:solidFill>
                  <a:schemeClr val="tx1">
                    <a:lumMod val="85000"/>
                  </a:schemeClr>
                </a:solidFill>
                <a:effectLst/>
                <a:latin typeface="inherit"/>
              </a:rPr>
              <a:t>трепанобиопсия</a:t>
            </a:r>
            <a:r>
              <a:rPr lang="ru-RU" sz="3200" b="1" i="1" dirty="0">
                <a:solidFill>
                  <a:schemeClr val="tx1">
                    <a:lumMod val="85000"/>
                  </a:schemeClr>
                </a:solidFill>
                <a:effectLst/>
                <a:latin typeface="inherit"/>
              </a:rPr>
              <a:t> подвздошных костей</a:t>
            </a:r>
            <a:r>
              <a:rPr lang="ru-RU" sz="3200" dirty="0">
                <a:solidFill>
                  <a:schemeClr val="tx1">
                    <a:lumMod val="85000"/>
                  </a:schemeClr>
                </a:solidFill>
                <a:effectLst/>
                <a:latin typeface="Roboto"/>
              </a:rPr>
              <a:t> </a:t>
            </a:r>
            <a:r>
              <a:rPr lang="ru-RU" sz="3200" b="1" i="1" dirty="0">
                <a:solidFill>
                  <a:schemeClr val="tx1">
                    <a:lumMod val="85000"/>
                  </a:schemeClr>
                </a:solidFill>
                <a:effectLst/>
                <a:latin typeface="inherit"/>
              </a:rPr>
              <a:t>с последующим исследованием костного мозга.</a:t>
            </a:r>
            <a:r>
              <a:rPr lang="ru-RU" sz="3200" dirty="0">
                <a:solidFill>
                  <a:schemeClr val="tx1">
                    <a:lumMod val="85000"/>
                  </a:schemeClr>
                </a:solidFill>
                <a:effectLst/>
                <a:latin typeface="Roboto"/>
              </a:rPr>
              <a:t> </a:t>
            </a:r>
            <a:endParaRPr lang="ru-RU" sz="3200" dirty="0">
              <a:solidFill>
                <a:schemeClr val="tx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5578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7271" y="2187389"/>
            <a:ext cx="9905998" cy="1905000"/>
          </a:xfrm>
        </p:spPr>
        <p:txBody>
          <a:bodyPr>
            <a:normAutofit fontScale="90000"/>
          </a:bodyPr>
          <a:lstStyle/>
          <a:p>
            <a:r>
              <a:rPr lang="ru-RU" i="1" dirty="0">
                <a:solidFill>
                  <a:schemeClr val="tx1">
                    <a:lumMod val="85000"/>
                  </a:schemeClr>
                </a:solidFill>
                <a:effectLst/>
                <a:latin typeface="Verdana" panose="020B0604030504040204" pitchFamily="34" charset="0"/>
              </a:rPr>
              <a:t>Относительный вторичный эритроцитоз вследствие </a:t>
            </a:r>
            <a:r>
              <a:rPr lang="ru-RU" i="1" dirty="0" err="1">
                <a:solidFill>
                  <a:schemeClr val="tx1">
                    <a:lumMod val="85000"/>
                  </a:schemeClr>
                </a:solidFill>
                <a:effectLst/>
                <a:latin typeface="Verdana" panose="020B0604030504040204" pitchFamily="34" charset="0"/>
              </a:rPr>
              <a:t>гемоконцентрации</a:t>
            </a:r>
            <a:r>
              <a:rPr lang="ru-RU" dirty="0">
                <a:solidFill>
                  <a:schemeClr val="tx1">
                    <a:lumMod val="85000"/>
                  </a:schemeClr>
                </a:solidFill>
                <a:effectLst/>
                <a:latin typeface="Verdana" panose="020B0604030504040204" pitchFamily="34" charset="0"/>
              </a:rPr>
              <a:t> - </a:t>
            </a:r>
            <a:r>
              <a:rPr lang="ru-RU" dirty="0" smtClean="0">
                <a:solidFill>
                  <a:schemeClr val="tx1">
                    <a:lumMod val="85000"/>
                  </a:schemeClr>
                </a:solidFill>
                <a:effectLst/>
                <a:latin typeface="Verdana" panose="020B0604030504040204" pitchFamily="34" charset="0"/>
              </a:rPr>
              <a:t/>
            </a:r>
            <a:br>
              <a:rPr lang="ru-RU" dirty="0" smtClean="0">
                <a:solidFill>
                  <a:schemeClr val="tx1">
                    <a:lumMod val="85000"/>
                  </a:schemeClr>
                </a:solidFill>
                <a:effectLst/>
                <a:latin typeface="Verdana" panose="020B0604030504040204" pitchFamily="34" charset="0"/>
              </a:rPr>
            </a:br>
            <a:r>
              <a:rPr lang="ru-RU" dirty="0">
                <a:solidFill>
                  <a:schemeClr val="tx1">
                    <a:lumMod val="85000"/>
                  </a:schemeClr>
                </a:solidFill>
                <a:effectLst/>
                <a:latin typeface="Verdana" panose="020B0604030504040204" pitchFamily="34" charset="0"/>
              </a:rPr>
              <a:t/>
            </a:r>
            <a:br>
              <a:rPr lang="ru-RU" dirty="0">
                <a:solidFill>
                  <a:schemeClr val="tx1">
                    <a:lumMod val="85000"/>
                  </a:schemeClr>
                </a:solidFill>
                <a:effectLst/>
                <a:latin typeface="Verdana" panose="020B0604030504040204" pitchFamily="34" charset="0"/>
              </a:rPr>
            </a:br>
            <a:r>
              <a:rPr lang="ru-RU" dirty="0" smtClean="0">
                <a:solidFill>
                  <a:schemeClr val="tx1">
                    <a:lumMod val="85000"/>
                  </a:schemeClr>
                </a:solidFill>
                <a:effectLst/>
                <a:latin typeface="Verdana" panose="020B0604030504040204" pitchFamily="34" charset="0"/>
              </a:rPr>
              <a:t>состояние</a:t>
            </a:r>
            <a:r>
              <a:rPr lang="ru-RU" dirty="0">
                <a:solidFill>
                  <a:schemeClr val="tx1">
                    <a:lumMod val="85000"/>
                  </a:schemeClr>
                </a:solidFill>
                <a:effectLst/>
                <a:latin typeface="Verdana" panose="020B0604030504040204" pitchFamily="34" charset="0"/>
              </a:rPr>
              <a:t>, характеризующееся увеличением количества эритроцитов в единице объёма крови (без усиления </a:t>
            </a:r>
            <a:r>
              <a:rPr lang="ru-RU" dirty="0" err="1">
                <a:solidFill>
                  <a:schemeClr val="tx1">
                    <a:lumMod val="85000"/>
                  </a:schemeClr>
                </a:solidFill>
                <a:effectLst/>
                <a:latin typeface="Verdana" panose="020B0604030504040204" pitchFamily="34" charset="0"/>
              </a:rPr>
              <a:t>эритроцитопоэза</a:t>
            </a:r>
            <a:r>
              <a:rPr lang="ru-RU" dirty="0">
                <a:solidFill>
                  <a:schemeClr val="tx1">
                    <a:lumMod val="85000"/>
                  </a:schemeClr>
                </a:solidFill>
                <a:effectLst/>
                <a:latin typeface="Verdana" panose="020B0604030504040204" pitchFamily="34" charset="0"/>
              </a:rPr>
              <a:t>), вследствие уменьшения объёма плазмы. Как правило, представляет собой симптом при всех формах </a:t>
            </a:r>
            <a:r>
              <a:rPr lang="ru-RU" dirty="0" err="1" smtClean="0">
                <a:solidFill>
                  <a:schemeClr val="tx1">
                    <a:lumMod val="85000"/>
                  </a:schemeClr>
                </a:solidFill>
                <a:effectLst/>
                <a:latin typeface="Verdana" panose="020B0604030504040204" pitchFamily="34" charset="0"/>
              </a:rPr>
              <a:t>дегидратациИ</a:t>
            </a:r>
            <a:r>
              <a:rPr lang="ru-RU" dirty="0" smtClean="0">
                <a:solidFill>
                  <a:schemeClr val="tx1">
                    <a:lumMod val="85000"/>
                  </a:schemeClr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ru-RU" dirty="0">
                <a:solidFill>
                  <a:schemeClr val="tx1">
                    <a:lumMod val="85000"/>
                  </a:schemeClr>
                </a:solidFill>
                <a:effectLst/>
                <a:latin typeface="Verdana" panose="020B0604030504040204" pitchFamily="34" charset="0"/>
              </a:rPr>
              <a:t>организма с </a:t>
            </a:r>
            <a:r>
              <a:rPr lang="ru-RU" dirty="0" err="1">
                <a:solidFill>
                  <a:schemeClr val="tx1">
                    <a:lumMod val="85000"/>
                  </a:schemeClr>
                </a:solidFill>
                <a:effectLst/>
                <a:latin typeface="Verdana" panose="020B0604030504040204" pitchFamily="34" charset="0"/>
              </a:rPr>
              <a:t>гемоконцентрацией</a:t>
            </a:r>
            <a:r>
              <a:rPr lang="ru-RU" dirty="0">
                <a:solidFill>
                  <a:schemeClr val="tx1">
                    <a:lumMod val="85000"/>
                  </a:schemeClr>
                </a:solidFill>
                <a:effectLst/>
                <a:latin typeface="Verdana" panose="020B0604030504040204" pitchFamily="34" charset="0"/>
              </a:rPr>
              <a:t> (например, при дизентерии, холере, </a:t>
            </a:r>
            <a:r>
              <a:rPr lang="ru-RU" dirty="0" err="1">
                <a:solidFill>
                  <a:schemeClr val="tx1">
                    <a:lumMod val="85000"/>
                  </a:schemeClr>
                </a:solidFill>
                <a:effectLst/>
                <a:latin typeface="Verdana" panose="020B0604030504040204" pitchFamily="34" charset="0"/>
              </a:rPr>
              <a:t>плазморрее</a:t>
            </a:r>
            <a:r>
              <a:rPr lang="ru-RU" dirty="0">
                <a:solidFill>
                  <a:schemeClr val="tx1">
                    <a:lumMod val="85000"/>
                  </a:schemeClr>
                </a:solidFill>
                <a:effectLst/>
                <a:latin typeface="Verdana" panose="020B0604030504040204" pitchFamily="34" charset="0"/>
              </a:rPr>
              <a:t>, диарее, перегревании, неукротимой рвоте и др.).</a:t>
            </a:r>
            <a:endParaRPr lang="ru-RU" dirty="0">
              <a:solidFill>
                <a:schemeClr val="tx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58683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1813" y="623047"/>
            <a:ext cx="9905998" cy="5688106"/>
          </a:xfrm>
        </p:spPr>
        <p:txBody>
          <a:bodyPr>
            <a:normAutofit lnSpcReduction="10000"/>
          </a:bodyPr>
          <a:lstStyle/>
          <a:p>
            <a:r>
              <a:rPr lang="ru-RU" sz="3600" i="1" dirty="0">
                <a:solidFill>
                  <a:schemeClr val="tx1">
                    <a:lumMod val="85000"/>
                  </a:schemeClr>
                </a:solidFill>
                <a:effectLst/>
                <a:latin typeface="Verdana" panose="020B0604030504040204" pitchFamily="34" charset="0"/>
              </a:rPr>
              <a:t>Относительный вторичный эритроцитоз вследствие перераспределения эритроцитов</a:t>
            </a:r>
            <a:r>
              <a:rPr lang="ru-RU" sz="3600" dirty="0">
                <a:solidFill>
                  <a:schemeClr val="tx1">
                    <a:lumMod val="85000"/>
                  </a:schemeClr>
                </a:solidFill>
                <a:effectLst/>
                <a:latin typeface="Verdana" panose="020B0604030504040204" pitchFamily="34" charset="0"/>
              </a:rPr>
              <a:t> </a:t>
            </a:r>
            <a:endParaRPr lang="ru-RU" sz="3600" dirty="0" smtClean="0">
              <a:solidFill>
                <a:schemeClr val="tx1">
                  <a:lumMod val="85000"/>
                </a:schemeClr>
              </a:solidFill>
              <a:effectLst/>
              <a:latin typeface="Verdana" panose="020B0604030504040204" pitchFamily="34" charset="0"/>
            </a:endParaRPr>
          </a:p>
          <a:p>
            <a:r>
              <a:rPr lang="ru-RU" sz="3600" dirty="0" smtClean="0">
                <a:solidFill>
                  <a:schemeClr val="tx1">
                    <a:lumMod val="85000"/>
                  </a:schemeClr>
                </a:solidFill>
                <a:effectLst/>
                <a:latin typeface="Verdana" panose="020B0604030504040204" pitchFamily="34" charset="0"/>
              </a:rPr>
              <a:t>– </a:t>
            </a:r>
            <a:r>
              <a:rPr lang="ru-RU" sz="3600" dirty="0">
                <a:solidFill>
                  <a:schemeClr val="tx1">
                    <a:lumMod val="85000"/>
                  </a:schemeClr>
                </a:solidFill>
                <a:effectLst/>
                <a:latin typeface="Verdana" panose="020B0604030504040204" pitchFamily="34" charset="0"/>
              </a:rPr>
              <a:t>состояние, характеризующееся увеличением количества эритроцитов в единице объёма крови в результате перераспределения эритроцитов в различные области сосудистой сети без стимуляции пролиферации клеток </a:t>
            </a:r>
            <a:r>
              <a:rPr lang="ru-RU" sz="3600" dirty="0" err="1">
                <a:solidFill>
                  <a:schemeClr val="tx1">
                    <a:lumMod val="85000"/>
                  </a:schemeClr>
                </a:solidFill>
                <a:effectLst/>
                <a:latin typeface="Verdana" panose="020B0604030504040204" pitchFamily="34" charset="0"/>
              </a:rPr>
              <a:t>эритрона</a:t>
            </a:r>
            <a:r>
              <a:rPr lang="ru-RU" sz="3600" dirty="0">
                <a:solidFill>
                  <a:schemeClr val="tx1">
                    <a:lumMod val="85000"/>
                  </a:schemeClr>
                </a:solidFill>
                <a:effectLst/>
                <a:latin typeface="Verdana" panose="020B0604030504040204" pitchFamily="34" charset="0"/>
              </a:rPr>
              <a:t>. </a:t>
            </a:r>
            <a:endParaRPr lang="ru-RU" sz="3600" dirty="0">
              <a:solidFill>
                <a:schemeClr val="tx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0807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33836" y="515469"/>
            <a:ext cx="9905998" cy="5723966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chemeClr val="tx1">
                    <a:lumMod val="85000"/>
                  </a:schemeClr>
                </a:solidFill>
                <a:effectLst/>
                <a:latin typeface="Verdana" panose="020B0604030504040204" pitchFamily="34" charset="0"/>
              </a:rPr>
              <a:t>Такой эритроцитоз отмечается при </a:t>
            </a:r>
            <a:r>
              <a:rPr lang="ru-RU" sz="3200" dirty="0" err="1">
                <a:solidFill>
                  <a:schemeClr val="tx1">
                    <a:lumMod val="85000"/>
                  </a:schemeClr>
                </a:solidFill>
                <a:effectLst/>
                <a:latin typeface="Verdana" panose="020B0604030504040204" pitchFamily="34" charset="0"/>
              </a:rPr>
              <a:t>гиперкатехоламинемии</a:t>
            </a:r>
            <a:r>
              <a:rPr lang="ru-RU" sz="3200" dirty="0">
                <a:solidFill>
                  <a:schemeClr val="tx1">
                    <a:lumMod val="85000"/>
                  </a:schemeClr>
                </a:solidFill>
                <a:effectLst/>
                <a:latin typeface="Verdana" panose="020B0604030504040204" pitchFamily="34" charset="0"/>
              </a:rPr>
              <a:t>, стрессе, в первые часы развития острого кровотечения; он имеет компенсаторный характер и устанавливается после высвобождения эритроцитов в циркулирующую кровь из депо (печень, селезёнка, костный мозг), </a:t>
            </a:r>
            <a:r>
              <a:rPr lang="ru-RU" sz="3200" dirty="0" err="1">
                <a:solidFill>
                  <a:schemeClr val="tx1">
                    <a:lumMod val="85000"/>
                  </a:schemeClr>
                </a:solidFill>
                <a:effectLst/>
                <a:latin typeface="Verdana" panose="020B0604030504040204" pitchFamily="34" charset="0"/>
              </a:rPr>
              <a:t>обуславливленного</a:t>
            </a:r>
            <a:r>
              <a:rPr lang="ru-RU" sz="3200" dirty="0">
                <a:solidFill>
                  <a:schemeClr val="tx1">
                    <a:lumMod val="85000"/>
                  </a:schemeClr>
                </a:solidFill>
                <a:effectLst/>
                <a:latin typeface="Verdana" panose="020B0604030504040204" pitchFamily="34" charset="0"/>
              </a:rPr>
              <a:t> действием адреналина и норадреналина.</a:t>
            </a:r>
            <a:endParaRPr lang="ru-RU" sz="3200" dirty="0">
              <a:solidFill>
                <a:schemeClr val="tx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61956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62119" y="1662952"/>
            <a:ext cx="9905998" cy="3124201"/>
          </a:xfrm>
        </p:spPr>
        <p:txBody>
          <a:bodyPr>
            <a:noAutofit/>
          </a:bodyPr>
          <a:lstStyle/>
          <a:p>
            <a:r>
              <a:rPr lang="ru-RU" sz="2400" b="1" dirty="0" err="1" smtClean="0">
                <a:solidFill>
                  <a:schemeClr val="tx1">
                    <a:lumMod val="85000"/>
                  </a:schemeClr>
                </a:solidFill>
                <a:effectLst/>
                <a:latin typeface="Lucida Grande"/>
              </a:rPr>
              <a:t>ВТОричные</a:t>
            </a:r>
            <a:r>
              <a:rPr lang="ru-RU" sz="2400" b="1" dirty="0" smtClean="0">
                <a:solidFill>
                  <a:schemeClr val="tx1">
                    <a:lumMod val="85000"/>
                  </a:schemeClr>
                </a:solidFill>
                <a:effectLst/>
                <a:latin typeface="Lucida Grande"/>
              </a:rPr>
              <a:t> </a:t>
            </a:r>
            <a:r>
              <a:rPr lang="ru-RU" sz="2400" b="1" dirty="0">
                <a:solidFill>
                  <a:schemeClr val="tx1">
                    <a:lumMod val="85000"/>
                  </a:schemeClr>
                </a:solidFill>
                <a:effectLst/>
                <a:latin typeface="Lucida Grande"/>
              </a:rPr>
              <a:t>относительные эритроцитозы</a:t>
            </a:r>
            <a:r>
              <a:rPr lang="ru-RU" sz="2400" dirty="0">
                <a:solidFill>
                  <a:schemeClr val="tx1">
                    <a:lumMod val="85000"/>
                  </a:schemeClr>
                </a:solidFill>
                <a:effectLst/>
                <a:latin typeface="Lucida Grande"/>
              </a:rPr>
              <a:t> иначе называются концентрационными, так как они возникают вследствие сгущения крови и встречаются при </a:t>
            </a:r>
            <a:r>
              <a:rPr lang="ru-RU" sz="2400" dirty="0" err="1">
                <a:solidFill>
                  <a:schemeClr val="tx1">
                    <a:lumMod val="85000"/>
                  </a:schemeClr>
                </a:solidFill>
                <a:effectLst/>
                <a:latin typeface="Lucida Grande"/>
              </a:rPr>
              <a:t>эксикозе</a:t>
            </a:r>
            <a:r>
              <a:rPr lang="ru-RU" sz="2400" dirty="0">
                <a:solidFill>
                  <a:schemeClr val="tx1">
                    <a:lumMod val="85000"/>
                  </a:schemeClr>
                </a:solidFill>
                <a:effectLst/>
                <a:latin typeface="Lucida Grande"/>
              </a:rPr>
              <a:t> (понос, рвота, чрезмерная потливость), а также при стрессовых ситуациях.</a:t>
            </a:r>
            <a:r>
              <a:rPr lang="ru-RU" sz="2400" dirty="0">
                <a:solidFill>
                  <a:schemeClr val="tx1">
                    <a:lumMod val="85000"/>
                  </a:schemeClr>
                </a:solidFill>
              </a:rPr>
              <a:t/>
            </a:r>
            <a:br>
              <a:rPr lang="ru-RU" sz="2400" dirty="0">
                <a:solidFill>
                  <a:schemeClr val="tx1">
                    <a:lumMod val="85000"/>
                  </a:schemeClr>
                </a:solidFill>
              </a:rPr>
            </a:br>
            <a:r>
              <a:rPr lang="ru-RU" sz="2400" dirty="0">
                <a:solidFill>
                  <a:schemeClr val="tx1">
                    <a:lumMod val="85000"/>
                  </a:schemeClr>
                </a:solidFill>
              </a:rPr>
              <a:t/>
            </a:r>
            <a:br>
              <a:rPr lang="ru-RU" sz="2400" dirty="0">
                <a:solidFill>
                  <a:schemeClr val="tx1">
                    <a:lumMod val="85000"/>
                  </a:schemeClr>
                </a:solidFill>
              </a:rPr>
            </a:br>
            <a:r>
              <a:rPr lang="ru-RU" sz="2400" dirty="0">
                <a:solidFill>
                  <a:schemeClr val="tx1">
                    <a:lumMod val="85000"/>
                  </a:schemeClr>
                </a:solidFill>
                <a:effectLst/>
                <a:latin typeface="Lucida Grande"/>
              </a:rPr>
              <a:t>Уменьшение объема плазмы возможно и при выраженной полиурии (несахарный диабет, реже - сахарный диабет). Иногда такое состояние возникает при шоке. Относительный эритроцитоз обычно не приводит к стойкому синдрому повышенной вязкости крови и тромбозам, а протекает доброкачественно.</a:t>
            </a:r>
            <a:r>
              <a:rPr lang="ru-RU" sz="2400" dirty="0">
                <a:solidFill>
                  <a:schemeClr val="tx1">
                    <a:lumMod val="85000"/>
                  </a:schemeClr>
                </a:solidFill>
              </a:rPr>
              <a:t/>
            </a:r>
            <a:br>
              <a:rPr lang="ru-RU" sz="2400" dirty="0">
                <a:solidFill>
                  <a:schemeClr val="tx1">
                    <a:lumMod val="85000"/>
                  </a:schemeClr>
                </a:solidFill>
              </a:rPr>
            </a:br>
            <a:r>
              <a:rPr lang="ru-RU" sz="2400" dirty="0">
                <a:solidFill>
                  <a:schemeClr val="tx1">
                    <a:lumMod val="85000"/>
                  </a:schemeClr>
                </a:solidFill>
              </a:rPr>
              <a:t/>
            </a:r>
            <a:br>
              <a:rPr lang="ru-RU" sz="2400" dirty="0">
                <a:solidFill>
                  <a:schemeClr val="tx1">
                    <a:lumMod val="85000"/>
                  </a:schemeClr>
                </a:solidFill>
              </a:rPr>
            </a:br>
            <a:r>
              <a:rPr lang="ru-RU" sz="2400" dirty="0">
                <a:solidFill>
                  <a:schemeClr val="tx1">
                    <a:lumMod val="85000"/>
                  </a:schemeClr>
                </a:solidFill>
                <a:effectLst/>
                <a:latin typeface="Lucida Grande"/>
              </a:rPr>
              <a:t>Объем циркулирующей плазмы крови снижен (меньше 45 мл на 1 кг массы тела). Масса циркулирующих эритроцитов обычно не изменена.</a:t>
            </a:r>
            <a:endParaRPr lang="ru-RU" sz="2400" dirty="0">
              <a:solidFill>
                <a:schemeClr val="tx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08078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99320" y="117231"/>
            <a:ext cx="9905998" cy="6564923"/>
          </a:xfrm>
        </p:spPr>
        <p:txBody>
          <a:bodyPr>
            <a:normAutofit fontScale="92500" lnSpcReduction="10000"/>
          </a:bodyPr>
          <a:lstStyle/>
          <a:p>
            <a:pPr fontAlgn="base"/>
            <a:r>
              <a:rPr lang="ru-RU" sz="3000" b="1" dirty="0">
                <a:solidFill>
                  <a:schemeClr val="tx1">
                    <a:lumMod val="85000"/>
                  </a:schemeClr>
                </a:solidFill>
                <a:effectLst/>
                <a:latin typeface="Open Sans"/>
              </a:rPr>
              <a:t>Основные признаки заболевания</a:t>
            </a:r>
          </a:p>
          <a:p>
            <a:pPr fontAlgn="base"/>
            <a:r>
              <a:rPr lang="ru-RU" sz="3000" dirty="0">
                <a:solidFill>
                  <a:schemeClr val="tx1">
                    <a:lumMod val="85000"/>
                  </a:schemeClr>
                </a:solidFill>
                <a:effectLst/>
                <a:latin typeface="Open Sans"/>
              </a:rPr>
              <a:t>Его основные проявления можно подразделить по стадиям: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ru-RU" sz="3000" dirty="0">
                <a:solidFill>
                  <a:schemeClr val="tx1">
                    <a:lumMod val="85000"/>
                  </a:schemeClr>
                </a:solidFill>
                <a:effectLst/>
                <a:latin typeface="inherit"/>
              </a:rPr>
              <a:t>На начальных стадиях многих заболеваний эритроцитоз удается выявить только при направленных лабораторных исследованиях (изучение </a:t>
            </a:r>
            <a:r>
              <a:rPr lang="ru-RU" sz="3000" dirty="0" err="1">
                <a:solidFill>
                  <a:schemeClr val="tx1">
                    <a:lumMod val="85000"/>
                  </a:schemeClr>
                </a:solidFill>
                <a:effectLst/>
                <a:latin typeface="inherit"/>
              </a:rPr>
              <a:t>пунктата</a:t>
            </a:r>
            <a:r>
              <a:rPr lang="ru-RU" sz="3000" dirty="0">
                <a:solidFill>
                  <a:schemeClr val="tx1">
                    <a:lumMod val="85000"/>
                  </a:schemeClr>
                </a:solidFill>
                <a:effectLst/>
                <a:latin typeface="inherit"/>
              </a:rPr>
              <a:t> костного мозга, в котором обнаруживается увеличение количества всех клеток крови).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ru-RU" sz="3000" dirty="0">
                <a:solidFill>
                  <a:schemeClr val="tx1">
                    <a:lumMod val="85000"/>
                  </a:schemeClr>
                </a:solidFill>
                <a:effectLst/>
                <a:latin typeface="inherit"/>
              </a:rPr>
              <a:t>На второй стадии эритроцитоза наблюдаются такие изменения, как развитие </a:t>
            </a:r>
            <a:r>
              <a:rPr lang="ru-RU" sz="3000" dirty="0" err="1">
                <a:solidFill>
                  <a:schemeClr val="tx1">
                    <a:lumMod val="85000"/>
                  </a:schemeClr>
                </a:solidFill>
                <a:effectLst/>
                <a:latin typeface="inherit"/>
              </a:rPr>
              <a:t>гепатоспленомегалии</a:t>
            </a:r>
            <a:r>
              <a:rPr lang="ru-RU" sz="3000" dirty="0">
                <a:solidFill>
                  <a:schemeClr val="tx1">
                    <a:lumMod val="85000"/>
                  </a:schemeClr>
                </a:solidFill>
                <a:effectLst/>
                <a:latin typeface="inherit"/>
              </a:rPr>
              <a:t>, тромбозов внутренних органов, повышение концентрации некоторых биохимических показателей в крови. У мужчин диагностировать эритроцитоз на данной стадии значительно сложнее (из-за изменений во внутренних органах и, преимущественно, печени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379183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97224" y="1"/>
            <a:ext cx="12191999" cy="6992470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tx1">
                    <a:lumMod val="85000"/>
                  </a:schemeClr>
                </a:solidFill>
                <a:effectLst/>
                <a:latin typeface="Tahoma" panose="020B0604030504040204" pitchFamily="34" charset="0"/>
              </a:rPr>
              <a:t>Эритроцитозы(греч</a:t>
            </a:r>
            <a:r>
              <a:rPr lang="ru-RU" sz="3600" dirty="0">
                <a:solidFill>
                  <a:schemeClr val="tx1">
                    <a:lumMod val="85000"/>
                  </a:schemeClr>
                </a:solidFill>
                <a:effectLst/>
                <a:latin typeface="Tahoma" panose="020B0604030504040204" pitchFamily="34" charset="0"/>
              </a:rPr>
              <a:t>. </a:t>
            </a:r>
            <a:r>
              <a:rPr lang="ru-RU" sz="3600" dirty="0" err="1">
                <a:solidFill>
                  <a:schemeClr val="tx1">
                    <a:lumMod val="85000"/>
                  </a:schemeClr>
                </a:solidFill>
                <a:effectLst/>
                <a:latin typeface="Tahoma" panose="020B0604030504040204" pitchFamily="34" charset="0"/>
              </a:rPr>
              <a:t>eritros</a:t>
            </a:r>
            <a:r>
              <a:rPr lang="ru-RU" sz="3600" dirty="0">
                <a:solidFill>
                  <a:schemeClr val="tx1">
                    <a:lumMod val="85000"/>
                  </a:schemeClr>
                </a:solidFill>
                <a:effectLst/>
                <a:latin typeface="Tahoma" panose="020B0604030504040204" pitchFamily="34" charset="0"/>
              </a:rPr>
              <a:t> – красный; </a:t>
            </a:r>
            <a:r>
              <a:rPr lang="ru-RU" sz="3600" dirty="0" err="1">
                <a:solidFill>
                  <a:schemeClr val="tx1">
                    <a:lumMod val="85000"/>
                  </a:schemeClr>
                </a:solidFill>
                <a:effectLst/>
                <a:latin typeface="Tahoma" panose="020B0604030504040204" pitchFamily="34" charset="0"/>
              </a:rPr>
              <a:t>cytus</a:t>
            </a:r>
            <a:r>
              <a:rPr lang="ru-RU" sz="3600" dirty="0">
                <a:solidFill>
                  <a:schemeClr val="tx1">
                    <a:lumMod val="85000"/>
                  </a:schemeClr>
                </a:solidFill>
                <a:effectLst/>
                <a:latin typeface="Tahoma" panose="020B0604030504040204" pitchFamily="34" charset="0"/>
              </a:rPr>
              <a:t> – клетка, </a:t>
            </a:r>
            <a:r>
              <a:rPr lang="ru-RU" sz="3600" dirty="0" err="1">
                <a:solidFill>
                  <a:schemeClr val="tx1">
                    <a:lumMod val="85000"/>
                  </a:schemeClr>
                </a:solidFill>
                <a:effectLst/>
                <a:latin typeface="Tahoma" panose="020B0604030504040204" pitchFamily="34" charset="0"/>
              </a:rPr>
              <a:t>os</a:t>
            </a:r>
            <a:r>
              <a:rPr lang="ru-RU" sz="3600" dirty="0">
                <a:solidFill>
                  <a:schemeClr val="tx1">
                    <a:lumMod val="85000"/>
                  </a:schemeClr>
                </a:solidFill>
                <a:effectLst/>
                <a:latin typeface="Tahoma" panose="020B0604030504040204" pitchFamily="34" charset="0"/>
              </a:rPr>
              <a:t> – увеличение) – состояние, характеризующееся увеличением количества эритроцитов в единице объема крови по сравнению с нормой</a:t>
            </a:r>
            <a:r>
              <a:rPr lang="ru-RU" sz="3600" dirty="0" smtClean="0">
                <a:solidFill>
                  <a:schemeClr val="tx1">
                    <a:lumMod val="85000"/>
                  </a:schemeClr>
                </a:solidFill>
                <a:effectLst/>
                <a:latin typeface="Tahoma" panose="020B0604030504040204" pitchFamily="34" charset="0"/>
              </a:rPr>
              <a:t>.</a:t>
            </a:r>
          </a:p>
          <a:p>
            <a:r>
              <a:rPr lang="ru-RU" sz="3600" dirty="0">
                <a:solidFill>
                  <a:schemeClr val="tx1">
                    <a:lumMod val="85000"/>
                  </a:schemeClr>
                </a:solidFill>
                <a:effectLst/>
                <a:latin typeface="Verdana" panose="020B0604030504040204" pitchFamily="34" charset="0"/>
              </a:rPr>
              <a:t> У женщин нормальное количество эритроцитов составляет 3,9 – 4,7 х 10 </a:t>
            </a:r>
            <a:r>
              <a:rPr lang="ru-RU" sz="3600" baseline="30000" dirty="0">
                <a:solidFill>
                  <a:schemeClr val="tx1">
                    <a:lumMod val="85000"/>
                  </a:schemeClr>
                </a:solidFill>
                <a:effectLst/>
                <a:latin typeface="Verdana" panose="020B0604030504040204" pitchFamily="34" charset="0"/>
              </a:rPr>
              <a:t>12</a:t>
            </a:r>
            <a:r>
              <a:rPr lang="ru-RU" sz="3600" dirty="0">
                <a:solidFill>
                  <a:schemeClr val="tx1">
                    <a:lumMod val="85000"/>
                  </a:schemeClr>
                </a:solidFill>
                <a:effectLst/>
                <a:latin typeface="Verdana" panose="020B0604030504040204" pitchFamily="34" charset="0"/>
              </a:rPr>
              <a:t>/ л, а у мужчин варьирует в диапазоне 4,0 – 5, 5 х 10 </a:t>
            </a:r>
            <a:r>
              <a:rPr lang="ru-RU" sz="3600" baseline="30000" dirty="0">
                <a:solidFill>
                  <a:schemeClr val="tx1">
                    <a:lumMod val="85000"/>
                  </a:schemeClr>
                </a:solidFill>
                <a:effectLst/>
                <a:latin typeface="Verdana" panose="020B0604030504040204" pitchFamily="34" charset="0"/>
              </a:rPr>
              <a:t>12</a:t>
            </a:r>
            <a:r>
              <a:rPr lang="ru-RU" sz="3600" dirty="0">
                <a:solidFill>
                  <a:schemeClr val="tx1">
                    <a:lumMod val="85000"/>
                  </a:schemeClr>
                </a:solidFill>
                <a:effectLst/>
                <a:latin typeface="Verdana" panose="020B0604030504040204" pitchFamily="34" charset="0"/>
              </a:rPr>
              <a:t>/ л</a:t>
            </a:r>
            <a:r>
              <a:rPr lang="ru-RU" sz="3600" dirty="0" smtClean="0">
                <a:solidFill>
                  <a:schemeClr val="tx1">
                    <a:lumMod val="85000"/>
                  </a:schemeClr>
                </a:solidFill>
                <a:effectLst/>
                <a:latin typeface="Verdana" panose="020B0604030504040204" pitchFamily="34" charset="0"/>
              </a:rPr>
              <a:t>.</a:t>
            </a:r>
          </a:p>
          <a:p>
            <a:endParaRPr lang="ru-RU" sz="3600" dirty="0">
              <a:solidFill>
                <a:schemeClr val="tx1">
                  <a:lumMod val="85000"/>
                </a:schemeClr>
              </a:solidFill>
              <a:effectLst/>
              <a:latin typeface="Tahoma" panose="020B0604030504040204" pitchFamily="34" charset="0"/>
            </a:endParaRPr>
          </a:p>
          <a:p>
            <a:r>
              <a:rPr lang="ru-RU" sz="3600" dirty="0">
                <a:solidFill>
                  <a:schemeClr val="tx1">
                    <a:lumMod val="85000"/>
                  </a:schemeClr>
                </a:solidFill>
                <a:effectLst/>
                <a:latin typeface="Tahoma" panose="020B0604030504040204" pitchFamily="34" charset="0"/>
              </a:rPr>
              <a:t>В зависимости от причин, вызвавших эритроцитоз, и механизмов его развития выделяют несколько форм</a:t>
            </a:r>
            <a:r>
              <a:rPr lang="ru-RU" sz="3600" dirty="0" smtClean="0">
                <a:solidFill>
                  <a:schemeClr val="tx1">
                    <a:lumMod val="85000"/>
                  </a:schemeClr>
                </a:solidFill>
                <a:effectLst/>
                <a:latin typeface="Tahoma" panose="020B0604030504040204" pitchFamily="34" charset="0"/>
              </a:rPr>
              <a:t>:</a:t>
            </a:r>
            <a:r>
              <a:rPr lang="ru-RU" sz="3600" dirty="0">
                <a:solidFill>
                  <a:srgbClr val="424242"/>
                </a:solidFill>
                <a:effectLst/>
                <a:latin typeface="Verdana" panose="020B0604030504040204" pitchFamily="34" charset="0"/>
              </a:rPr>
              <a:t> </a:t>
            </a:r>
            <a:endParaRPr lang="ru-RU" dirty="0" smtClean="0"/>
          </a:p>
          <a:p>
            <a:endParaRPr lang="ru-RU" dirty="0"/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4413932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6185" y="269632"/>
            <a:ext cx="10824672" cy="5662246"/>
          </a:xfrm>
        </p:spPr>
        <p:txBody>
          <a:bodyPr>
            <a:normAutofit/>
          </a:bodyPr>
          <a:lstStyle/>
          <a:p>
            <a:pPr fontAlgn="base">
              <a:buFont typeface="Arial" panose="020B0604020202020204" pitchFamily="34" charset="0"/>
              <a:buChar char="•"/>
            </a:pPr>
            <a:r>
              <a:rPr lang="ru-RU" sz="3200" dirty="0">
                <a:solidFill>
                  <a:schemeClr val="tx1">
                    <a:lumMod val="85000"/>
                  </a:schemeClr>
                </a:solidFill>
                <a:effectLst/>
                <a:latin typeface="inherit"/>
              </a:rPr>
              <a:t>На поздних стадиях, несмотря на развитие выраженного эритроцитоза, возможно нарушение функции печени и селезенки, развитие кровотечений и последующей анемии, лечение которой представляет значительные трудности.</a:t>
            </a:r>
          </a:p>
          <a:p>
            <a:pPr fontAlgn="base"/>
            <a:r>
              <a:rPr lang="ru-RU" sz="3200" dirty="0">
                <a:solidFill>
                  <a:schemeClr val="tx1">
                    <a:lumMod val="85000"/>
                  </a:schemeClr>
                </a:solidFill>
                <a:effectLst/>
                <a:latin typeface="Open Sans"/>
              </a:rPr>
              <a:t>Данные симптомы сопровождаются развитием головной боли, головокружения, тромботических поражений внутренних органов и спонтанными носовыми кровотечениями.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12579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tx1">
                    <a:lumMod val="85000"/>
                  </a:schemeClr>
                </a:solidFill>
                <a:effectLst/>
                <a:latin typeface="Open Sans"/>
              </a:rPr>
              <a:t>Вторичный </a:t>
            </a:r>
            <a:r>
              <a:rPr lang="ru-RU" dirty="0" err="1" smtClean="0">
                <a:solidFill>
                  <a:schemeClr val="tx1">
                    <a:lumMod val="85000"/>
                  </a:schemeClr>
                </a:solidFill>
                <a:effectLst/>
                <a:latin typeface="Open Sans"/>
              </a:rPr>
              <a:t>эритроцитоЗ</a:t>
            </a:r>
            <a:endParaRPr lang="ru-RU" dirty="0">
              <a:solidFill>
                <a:schemeClr val="tx1">
                  <a:lumMod val="8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82823" y="1613647"/>
            <a:ext cx="10763717" cy="4733365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chemeClr val="tx1">
                    <a:lumMod val="85000"/>
                  </a:schemeClr>
                </a:solidFill>
                <a:effectLst/>
                <a:latin typeface="Open Sans"/>
              </a:rPr>
              <a:t> Проявляет себя преимущественно у взрослых людей, имеющих одно или несколько хронических или </a:t>
            </a:r>
            <a:r>
              <a:rPr lang="ru-RU" sz="3200" dirty="0" err="1">
                <a:solidFill>
                  <a:schemeClr val="tx1">
                    <a:lumMod val="85000"/>
                  </a:schemeClr>
                </a:solidFill>
                <a:effectLst/>
                <a:latin typeface="Open Sans"/>
              </a:rPr>
              <a:t>инвалидизирующих</a:t>
            </a:r>
            <a:r>
              <a:rPr lang="ru-RU" sz="3200" dirty="0">
                <a:solidFill>
                  <a:schemeClr val="tx1">
                    <a:lumMod val="85000"/>
                  </a:schemeClr>
                </a:solidFill>
                <a:effectLst/>
                <a:latin typeface="Open Sans"/>
              </a:rPr>
              <a:t> заболеваний. Проявляется, обычно, у мужчин, злоупотребляющих </a:t>
            </a:r>
            <a:r>
              <a:rPr lang="ru-RU" sz="3200" dirty="0" smtClean="0">
                <a:solidFill>
                  <a:schemeClr val="tx1">
                    <a:lumMod val="85000"/>
                  </a:schemeClr>
                </a:solidFill>
                <a:effectLst/>
                <a:latin typeface="Open Sans"/>
              </a:rPr>
              <a:t>курением.</a:t>
            </a:r>
          </a:p>
          <a:p>
            <a:r>
              <a:rPr lang="ru-RU" sz="3200" i="1" dirty="0">
                <a:solidFill>
                  <a:schemeClr val="tx1">
                    <a:lumMod val="85000"/>
                  </a:schemeClr>
                </a:solidFill>
                <a:effectLst/>
                <a:latin typeface="Helvetica Neue"/>
              </a:rPr>
              <a:t>Прогноз также зависим от основного заболевания и присутствия тромбозов, вероятность возникновения которых велика вследствие высокой </a:t>
            </a:r>
            <a:r>
              <a:rPr lang="ru-RU" sz="3200" i="1" dirty="0">
                <a:solidFill>
                  <a:schemeClr val="tx1">
                    <a:lumMod val="85000"/>
                  </a:schemeClr>
                </a:solidFill>
                <a:effectLst/>
                <a:latin typeface="Helvetica Neue"/>
                <a:hlinkClick r:id="rId2"/>
              </a:rPr>
              <a:t>вязкости крови</a:t>
            </a:r>
            <a:r>
              <a:rPr lang="ru-RU" sz="3200" i="1" dirty="0">
                <a:solidFill>
                  <a:schemeClr val="tx1">
                    <a:lumMod val="85000"/>
                  </a:schemeClr>
                </a:solidFill>
                <a:effectLst/>
                <a:latin typeface="Helvetica Neue"/>
              </a:rPr>
              <a:t>.</a:t>
            </a:r>
            <a:endParaRPr lang="ru-RU" sz="3200" dirty="0">
              <a:solidFill>
                <a:schemeClr val="tx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5903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43436"/>
            <a:ext cx="10903976" cy="6553199"/>
          </a:xfrm>
        </p:spPr>
        <p:txBody>
          <a:bodyPr>
            <a:noAutofit/>
          </a:bodyPr>
          <a:lstStyle/>
          <a:p>
            <a:r>
              <a:rPr lang="ru-RU" sz="3200" dirty="0">
                <a:solidFill>
                  <a:schemeClr val="tx1">
                    <a:lumMod val="85000"/>
                  </a:schemeClr>
                </a:solidFill>
                <a:effectLst/>
                <a:latin typeface="Roboto"/>
              </a:rPr>
              <a:t>Лечение</a:t>
            </a:r>
            <a:r>
              <a:rPr lang="ru-RU" dirty="0">
                <a:solidFill>
                  <a:schemeClr val="tx1">
                    <a:lumMod val="85000"/>
                  </a:schemeClr>
                </a:solidFill>
                <a:effectLst/>
                <a:latin typeface="Roboto"/>
              </a:rPr>
              <a:t> </a:t>
            </a:r>
            <a:endParaRPr lang="ru-RU" dirty="0" smtClean="0">
              <a:solidFill>
                <a:schemeClr val="tx1">
                  <a:lumMod val="85000"/>
                </a:schemeClr>
              </a:solidFill>
              <a:effectLst/>
              <a:latin typeface="Roboto"/>
            </a:endParaRPr>
          </a:p>
          <a:p>
            <a:r>
              <a:rPr lang="ru-RU" dirty="0" smtClean="0">
                <a:solidFill>
                  <a:schemeClr val="tx1">
                    <a:lumMod val="85000"/>
                  </a:schemeClr>
                </a:solidFill>
                <a:effectLst/>
                <a:latin typeface="Roboto"/>
              </a:rPr>
              <a:t>симптоматических </a:t>
            </a:r>
            <a:r>
              <a:rPr lang="ru-RU" dirty="0">
                <a:solidFill>
                  <a:schemeClr val="tx1">
                    <a:lumMod val="85000"/>
                  </a:schemeClr>
                </a:solidFill>
                <a:effectLst/>
                <a:latin typeface="Roboto"/>
              </a:rPr>
              <a:t>эритроцитозов сводится к устранению причины, которая их обусловила, а истинной полицитемии — к применению специальных схем химиотерапии и кровопусканий. Кровопускания при эритроцитозах не являются </a:t>
            </a:r>
            <a:r>
              <a:rPr lang="ru-RU" dirty="0" err="1">
                <a:solidFill>
                  <a:schemeClr val="tx1">
                    <a:lumMod val="85000"/>
                  </a:schemeClr>
                </a:solidFill>
                <a:effectLst/>
                <a:latin typeface="Roboto"/>
              </a:rPr>
              <a:t>патогенетически</a:t>
            </a:r>
            <a:r>
              <a:rPr lang="ru-RU" dirty="0">
                <a:solidFill>
                  <a:schemeClr val="tx1">
                    <a:lumMod val="85000"/>
                  </a:schemeClr>
                </a:solidFill>
                <a:effectLst/>
                <a:latin typeface="Roboto"/>
              </a:rPr>
              <a:t> обоснованным методом лечения, но, если эритроцитоз выраженный и угрожает развитием тромбоэмболических осложнений, то сначала следует применить терапию, направленную на улучшение реологических свойств крови (</a:t>
            </a:r>
            <a:r>
              <a:rPr lang="ru-RU" dirty="0" err="1">
                <a:solidFill>
                  <a:schemeClr val="tx1">
                    <a:lumMod val="85000"/>
                  </a:schemeClr>
                </a:solidFill>
                <a:effectLst/>
                <a:latin typeface="Roboto"/>
              </a:rPr>
              <a:t>реополиглюкин</a:t>
            </a:r>
            <a:r>
              <a:rPr lang="ru-RU" dirty="0">
                <a:solidFill>
                  <a:schemeClr val="tx1">
                    <a:lumMod val="85000"/>
                  </a:schemeClr>
                </a:solidFill>
                <a:effectLst/>
                <a:latin typeface="Roboto"/>
              </a:rPr>
              <a:t>, </a:t>
            </a:r>
            <a:r>
              <a:rPr lang="ru-RU" dirty="0" err="1">
                <a:solidFill>
                  <a:schemeClr val="tx1">
                    <a:lumMod val="85000"/>
                  </a:schemeClr>
                </a:solidFill>
                <a:effectLst/>
                <a:latin typeface="Roboto"/>
                <a:hlinkClick r:id="rId2"/>
              </a:rPr>
              <a:t>трентал</a:t>
            </a:r>
            <a:r>
              <a:rPr lang="ru-RU" dirty="0">
                <a:solidFill>
                  <a:schemeClr val="tx1">
                    <a:lumMod val="85000"/>
                  </a:schemeClr>
                </a:solidFill>
                <a:effectLst/>
                <a:latin typeface="Roboto"/>
              </a:rPr>
              <a:t>, </a:t>
            </a:r>
            <a:r>
              <a:rPr lang="ru-RU" dirty="0" err="1">
                <a:solidFill>
                  <a:schemeClr val="tx1">
                    <a:lumMod val="85000"/>
                  </a:schemeClr>
                </a:solidFill>
                <a:effectLst/>
                <a:latin typeface="Roboto"/>
                <a:hlinkClick r:id="rId3"/>
              </a:rPr>
              <a:t>пентоксифиллин</a:t>
            </a:r>
            <a:r>
              <a:rPr lang="ru-RU" dirty="0">
                <a:solidFill>
                  <a:schemeClr val="tx1">
                    <a:lumMod val="85000"/>
                  </a:schemeClr>
                </a:solidFill>
                <a:effectLst/>
                <a:latin typeface="Roboto"/>
              </a:rPr>
              <a:t>, </a:t>
            </a:r>
            <a:r>
              <a:rPr lang="ru-RU" dirty="0" err="1">
                <a:solidFill>
                  <a:schemeClr val="tx1">
                    <a:lumMod val="85000"/>
                  </a:schemeClr>
                </a:solidFill>
                <a:effectLst/>
                <a:latin typeface="Roboto"/>
              </a:rPr>
              <a:t>курантил</a:t>
            </a:r>
            <a:r>
              <a:rPr lang="ru-RU" dirty="0">
                <a:solidFill>
                  <a:schemeClr val="tx1">
                    <a:lumMod val="85000"/>
                  </a:schemeClr>
                </a:solidFill>
                <a:effectLst/>
                <a:latin typeface="Roboto"/>
              </a:rPr>
              <a:t>, </a:t>
            </a:r>
            <a:r>
              <a:rPr lang="ru-RU" dirty="0" err="1">
                <a:solidFill>
                  <a:schemeClr val="tx1">
                    <a:lumMod val="85000"/>
                  </a:schemeClr>
                </a:solidFill>
                <a:effectLst/>
                <a:latin typeface="Roboto"/>
              </a:rPr>
              <a:t>агапурин</a:t>
            </a:r>
            <a:r>
              <a:rPr lang="ru-RU" dirty="0">
                <a:solidFill>
                  <a:schemeClr val="tx1">
                    <a:lumMod val="85000"/>
                  </a:schemeClr>
                </a:solidFill>
                <a:effectLst/>
                <a:latin typeface="Roboto"/>
              </a:rPr>
              <a:t> и т. д.), а потом, на фоне введения физиологического раствора, провести </a:t>
            </a:r>
            <a:r>
              <a:rPr lang="ru-RU" dirty="0" err="1">
                <a:solidFill>
                  <a:schemeClr val="tx1">
                    <a:lumMod val="85000"/>
                  </a:schemeClr>
                </a:solidFill>
                <a:effectLst/>
                <a:latin typeface="Roboto"/>
              </a:rPr>
              <a:t>гемоэксфузию</a:t>
            </a:r>
            <a:r>
              <a:rPr lang="ru-RU" dirty="0">
                <a:solidFill>
                  <a:schemeClr val="tx1">
                    <a:lumMod val="85000"/>
                  </a:schemeClr>
                </a:solidFill>
                <a:effectLst/>
                <a:latin typeface="Roboto"/>
              </a:rPr>
              <a:t> в условиях стационара. В случаях злокачественного течения симптоматического эритроцитоза, особенно на фоне заболеваний, которые сопровождаются </a:t>
            </a:r>
            <a:r>
              <a:rPr lang="ru-RU" dirty="0" err="1">
                <a:solidFill>
                  <a:schemeClr val="tx1">
                    <a:lumMod val="85000"/>
                  </a:schemeClr>
                </a:solidFill>
                <a:effectLst/>
                <a:latin typeface="Roboto"/>
              </a:rPr>
              <a:t>аутоимунными</a:t>
            </a:r>
            <a:r>
              <a:rPr lang="ru-RU" dirty="0">
                <a:solidFill>
                  <a:schemeClr val="tx1">
                    <a:lumMod val="85000"/>
                  </a:schemeClr>
                </a:solidFill>
                <a:effectLst/>
                <a:latin typeface="Roboto"/>
              </a:rPr>
              <a:t> механизмами развития, показано назначение </a:t>
            </a:r>
            <a:r>
              <a:rPr lang="ru-RU" dirty="0" err="1">
                <a:solidFill>
                  <a:schemeClr val="tx1">
                    <a:lumMod val="85000"/>
                  </a:schemeClr>
                </a:solidFill>
                <a:effectLst/>
                <a:latin typeface="Roboto"/>
              </a:rPr>
              <a:t>глюкокортикоидов</a:t>
            </a:r>
            <a:r>
              <a:rPr lang="ru-RU" dirty="0">
                <a:solidFill>
                  <a:schemeClr val="tx1">
                    <a:lumMod val="85000"/>
                  </a:schemeClr>
                </a:solidFill>
                <a:effectLst/>
                <a:latin typeface="Roboto"/>
              </a:rPr>
              <a:t> и малых доз </a:t>
            </a:r>
            <a:r>
              <a:rPr lang="ru-RU" dirty="0" err="1">
                <a:solidFill>
                  <a:schemeClr val="tx1">
                    <a:lumMod val="85000"/>
                  </a:schemeClr>
                </a:solidFill>
                <a:effectLst/>
                <a:latin typeface="Roboto"/>
              </a:rPr>
              <a:t>цитостатиков</a:t>
            </a:r>
            <a:r>
              <a:rPr lang="ru-RU" dirty="0">
                <a:solidFill>
                  <a:schemeClr val="tx1">
                    <a:lumMod val="85000"/>
                  </a:schemeClr>
                </a:solidFill>
                <a:effectLst/>
                <a:latin typeface="Roboto"/>
              </a:rPr>
              <a:t> (с одной стороны — для подавления </a:t>
            </a:r>
            <a:r>
              <a:rPr lang="ru-RU" dirty="0" err="1">
                <a:solidFill>
                  <a:schemeClr val="tx1">
                    <a:lumMod val="85000"/>
                  </a:schemeClr>
                </a:solidFill>
                <a:effectLst/>
                <a:latin typeface="Roboto"/>
              </a:rPr>
              <a:t>миелопролиферации</a:t>
            </a:r>
            <a:r>
              <a:rPr lang="ru-RU" dirty="0">
                <a:solidFill>
                  <a:schemeClr val="tx1">
                    <a:lumMod val="85000"/>
                  </a:schemeClr>
                </a:solidFill>
                <a:effectLst/>
                <a:latin typeface="Roboto"/>
              </a:rPr>
              <a:t>, с другой — как </a:t>
            </a:r>
            <a:r>
              <a:rPr lang="ru-RU" dirty="0" err="1">
                <a:solidFill>
                  <a:schemeClr val="tx1">
                    <a:lumMod val="85000"/>
                  </a:schemeClr>
                </a:solidFill>
                <a:effectLst/>
                <a:latin typeface="Roboto"/>
              </a:rPr>
              <a:t>иммуносупрессанта</a:t>
            </a:r>
            <a:r>
              <a:rPr lang="ru-RU" dirty="0">
                <a:solidFill>
                  <a:schemeClr val="tx1">
                    <a:lumMod val="85000"/>
                  </a:schemeClr>
                </a:solidFill>
                <a:effectLst/>
                <a:latin typeface="Roboto"/>
              </a:rPr>
              <a:t>).</a:t>
            </a:r>
            <a:endParaRPr lang="ru-RU" dirty="0">
              <a:solidFill>
                <a:schemeClr val="tx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1868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tx1">
                    <a:lumMod val="85000"/>
                  </a:schemeClr>
                </a:solidFill>
                <a:effectLst/>
                <a:latin typeface="Roboto"/>
              </a:rPr>
              <a:t>Таким </a:t>
            </a:r>
            <a:r>
              <a:rPr lang="ru-RU" sz="3200" dirty="0">
                <a:solidFill>
                  <a:schemeClr val="tx1">
                    <a:lumMod val="85000"/>
                  </a:schemeClr>
                </a:solidFill>
                <a:effectLst/>
                <a:latin typeface="Roboto"/>
              </a:rPr>
              <a:t>образом, эритроцитоз является актуальной диагностической проблемой современной медицины, поскольку нельзя назвать такую отрасль медицинской практики, специалисты которой не сталкивались бы с ним в ежедневной практике.</a:t>
            </a:r>
            <a:endParaRPr lang="ru-RU" sz="3200" dirty="0">
              <a:solidFill>
                <a:schemeClr val="tx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69522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85365" y="1470211"/>
            <a:ext cx="10688823" cy="42492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800" dirty="0" smtClean="0"/>
              <a:t>СП. ЗА ВНИМАНИЕ 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19788669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13131" y="192740"/>
            <a:ext cx="9905998" cy="6100483"/>
          </a:xfrm>
        </p:spPr>
        <p:txBody>
          <a:bodyPr>
            <a:normAutofit/>
          </a:bodyPr>
          <a:lstStyle/>
          <a:p>
            <a:r>
              <a:rPr lang="ru-RU" sz="4400" dirty="0">
                <a:solidFill>
                  <a:schemeClr val="tx1">
                    <a:lumMod val="85000"/>
                  </a:schemeClr>
                </a:solidFill>
                <a:effectLst/>
                <a:latin typeface="Verdana" panose="020B0604030504040204" pitchFamily="34" charset="0"/>
              </a:rPr>
              <a:t>При устранении причин, которые вызвали эти патологические состояния, количество эритроцитов возвращается к нормальным показателям. Вторичные эритроцитозы классифицируются на </a:t>
            </a:r>
            <a:r>
              <a:rPr lang="ru-RU" sz="4400" i="1" dirty="0">
                <a:solidFill>
                  <a:schemeClr val="tx1">
                    <a:lumMod val="85000"/>
                  </a:schemeClr>
                </a:solidFill>
                <a:effectLst/>
                <a:latin typeface="Verdana" panose="020B0604030504040204" pitchFamily="34" charset="0"/>
              </a:rPr>
              <a:t>абсолютные и относительные</a:t>
            </a:r>
            <a:r>
              <a:rPr lang="ru-RU" sz="4400" dirty="0">
                <a:solidFill>
                  <a:schemeClr val="tx1">
                    <a:lumMod val="85000"/>
                  </a:schemeClr>
                </a:solidFill>
                <a:effectLst/>
                <a:latin typeface="Verdana" panose="020B0604030504040204" pitchFamily="34" charset="0"/>
              </a:rPr>
              <a:t>.</a:t>
            </a:r>
            <a:endParaRPr lang="ru-RU" sz="4400" dirty="0">
              <a:solidFill>
                <a:schemeClr val="tx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75724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-161365"/>
            <a:ext cx="10437811" cy="6687671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chemeClr val="tx1">
                    <a:lumMod val="85000"/>
                  </a:schemeClr>
                </a:solidFill>
                <a:effectLst/>
                <a:latin typeface="Tahoma" panose="020B0604030504040204" pitchFamily="34" charset="0"/>
              </a:rPr>
              <a:t>. Вторичные</a:t>
            </a:r>
            <a:r>
              <a:rPr lang="ru-RU" sz="4000" dirty="0">
                <a:solidFill>
                  <a:schemeClr val="tx1">
                    <a:lumMod val="85000"/>
                  </a:schemeClr>
                </a:solidFill>
                <a:effectLst/>
                <a:latin typeface="Tahoma" panose="020B0604030504040204" pitchFamily="34" charset="0"/>
              </a:rPr>
              <a:t> (синдромы других заболеваний).</a:t>
            </a:r>
          </a:p>
          <a:p>
            <a:r>
              <a:rPr lang="ru-RU" sz="4000" dirty="0">
                <a:solidFill>
                  <a:schemeClr val="tx1">
                    <a:lumMod val="85000"/>
                  </a:schemeClr>
                </a:solidFill>
                <a:effectLst/>
                <a:latin typeface="Tahoma" panose="020B0604030504040204" pitchFamily="34" charset="0"/>
              </a:rPr>
              <a:t>1. Абсолютные – вследствие усиления </a:t>
            </a:r>
            <a:r>
              <a:rPr lang="ru-RU" sz="4000" dirty="0" err="1">
                <a:solidFill>
                  <a:schemeClr val="tx1">
                    <a:lumMod val="85000"/>
                  </a:schemeClr>
                </a:solidFill>
                <a:effectLst/>
                <a:latin typeface="Tahoma" panose="020B0604030504040204" pitchFamily="34" charset="0"/>
              </a:rPr>
              <a:t>эритропоэза</a:t>
            </a:r>
            <a:r>
              <a:rPr lang="ru-RU" sz="4000" dirty="0">
                <a:solidFill>
                  <a:schemeClr val="tx1">
                    <a:lumMod val="85000"/>
                  </a:schemeClr>
                </a:solidFill>
                <a:effectLst/>
                <a:latin typeface="Tahoma" panose="020B0604030504040204" pitchFamily="34" charset="0"/>
              </a:rPr>
              <a:t> и/или элиминации эритроцитов в сосудистое русло из костного мозга.</a:t>
            </a:r>
          </a:p>
          <a:p>
            <a:r>
              <a:rPr lang="ru-RU" sz="4000" dirty="0">
                <a:solidFill>
                  <a:schemeClr val="tx1">
                    <a:lumMod val="85000"/>
                  </a:schemeClr>
                </a:solidFill>
                <a:effectLst/>
                <a:latin typeface="Tahoma" panose="020B0604030504040204" pitchFamily="34" charset="0"/>
              </a:rPr>
              <a:t>2. Относительные – обусловленные сгущением крови при обезвоживании организма.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035227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30307" y="1"/>
            <a:ext cx="9905998" cy="6858000"/>
          </a:xfrm>
        </p:spPr>
        <p:txBody>
          <a:bodyPr>
            <a:normAutofit fontScale="92500" lnSpcReduction="20000"/>
          </a:bodyPr>
          <a:lstStyle/>
          <a:p>
            <a:r>
              <a:rPr lang="ru-RU" sz="2800" dirty="0">
                <a:solidFill>
                  <a:schemeClr val="tx1">
                    <a:lumMod val="85000"/>
                  </a:schemeClr>
                </a:solidFill>
                <a:effectLst/>
                <a:latin typeface="Lucida Grande"/>
              </a:rPr>
              <a:t>2. </a:t>
            </a:r>
            <a:r>
              <a:rPr lang="ru-RU" sz="2800" u="sng" dirty="0">
                <a:solidFill>
                  <a:schemeClr val="tx1">
                    <a:lumMod val="85000"/>
                  </a:schemeClr>
                </a:solidFill>
                <a:effectLst/>
                <a:latin typeface="Lucida Grande"/>
              </a:rPr>
              <a:t>Вторичные абсолютные эритроцитозы</a:t>
            </a:r>
            <a:r>
              <a:rPr lang="ru-RU" sz="2800" dirty="0">
                <a:solidFill>
                  <a:schemeClr val="tx1">
                    <a:lumMod val="85000"/>
                  </a:schemeClr>
                </a:solidFill>
              </a:rPr>
              <a:t/>
            </a:r>
            <a:br>
              <a:rPr lang="ru-RU" sz="2800" dirty="0">
                <a:solidFill>
                  <a:schemeClr val="tx1">
                    <a:lumMod val="85000"/>
                  </a:schemeClr>
                </a:solidFill>
              </a:rPr>
            </a:br>
            <a:r>
              <a:rPr lang="ru-RU" sz="2800" dirty="0">
                <a:solidFill>
                  <a:schemeClr val="tx1">
                    <a:lumMod val="85000"/>
                  </a:schemeClr>
                </a:solidFill>
                <a:effectLst/>
                <a:latin typeface="Lucida Grande"/>
              </a:rPr>
              <a:t>- Вторичные абсолютные гипоксические эритроцитозы</a:t>
            </a:r>
            <a:r>
              <a:rPr lang="ru-RU" sz="2800" dirty="0">
                <a:solidFill>
                  <a:schemeClr val="tx1">
                    <a:lumMod val="85000"/>
                  </a:schemeClr>
                </a:solidFill>
              </a:rPr>
              <a:t/>
            </a:r>
            <a:br>
              <a:rPr lang="ru-RU" sz="2800" dirty="0">
                <a:solidFill>
                  <a:schemeClr val="tx1">
                    <a:lumMod val="85000"/>
                  </a:schemeClr>
                </a:solidFill>
              </a:rPr>
            </a:br>
            <a:r>
              <a:rPr lang="ru-RU" sz="2800" dirty="0">
                <a:solidFill>
                  <a:schemeClr val="tx1">
                    <a:lumMod val="85000"/>
                  </a:schemeClr>
                </a:solidFill>
                <a:effectLst/>
                <a:latin typeface="Lucida Grande"/>
              </a:rPr>
              <a:t>- Синдром </a:t>
            </a:r>
            <a:r>
              <a:rPr lang="ru-RU" sz="2800" dirty="0" err="1">
                <a:solidFill>
                  <a:schemeClr val="tx1">
                    <a:lumMod val="85000"/>
                  </a:schemeClr>
                </a:solidFill>
                <a:effectLst/>
                <a:latin typeface="Lucida Grande"/>
              </a:rPr>
              <a:t>Айерсы-Аррилага</a:t>
            </a:r>
            <a:r>
              <a:rPr lang="ru-RU" sz="2800" dirty="0">
                <a:solidFill>
                  <a:schemeClr val="tx1">
                    <a:lumMod val="85000"/>
                  </a:schemeClr>
                </a:solidFill>
              </a:rPr>
              <a:t/>
            </a:r>
            <a:br>
              <a:rPr lang="ru-RU" sz="2800" dirty="0">
                <a:solidFill>
                  <a:schemeClr val="tx1">
                    <a:lumMod val="85000"/>
                  </a:schemeClr>
                </a:solidFill>
              </a:rPr>
            </a:br>
            <a:r>
              <a:rPr lang="ru-RU" sz="2800" dirty="0">
                <a:solidFill>
                  <a:schemeClr val="tx1">
                    <a:lumMod val="85000"/>
                  </a:schemeClr>
                </a:solidFill>
                <a:effectLst/>
                <a:latin typeface="Lucida Grande"/>
              </a:rPr>
              <a:t>- Синдром </a:t>
            </a:r>
            <a:r>
              <a:rPr lang="ru-RU" sz="2800" dirty="0" err="1">
                <a:solidFill>
                  <a:schemeClr val="tx1">
                    <a:lumMod val="85000"/>
                  </a:schemeClr>
                </a:solidFill>
                <a:effectLst/>
                <a:latin typeface="Lucida Grande"/>
              </a:rPr>
              <a:t>д'Акосты</a:t>
            </a:r>
            <a:r>
              <a:rPr lang="ru-RU" sz="2800" dirty="0">
                <a:solidFill>
                  <a:schemeClr val="tx1">
                    <a:lumMod val="85000"/>
                  </a:schemeClr>
                </a:solidFill>
              </a:rPr>
              <a:t/>
            </a:r>
            <a:br>
              <a:rPr lang="ru-RU" sz="2800" dirty="0">
                <a:solidFill>
                  <a:schemeClr val="tx1">
                    <a:lumMod val="85000"/>
                  </a:schemeClr>
                </a:solidFill>
              </a:rPr>
            </a:br>
            <a:r>
              <a:rPr lang="ru-RU" sz="2800" dirty="0">
                <a:solidFill>
                  <a:schemeClr val="tx1">
                    <a:lumMod val="85000"/>
                  </a:schemeClr>
                </a:solidFill>
                <a:effectLst/>
                <a:latin typeface="Lucida Grande"/>
              </a:rPr>
              <a:t>- Синдром </a:t>
            </a:r>
            <a:r>
              <a:rPr lang="ru-RU" sz="2800" dirty="0" err="1">
                <a:solidFill>
                  <a:schemeClr val="tx1">
                    <a:lumMod val="85000"/>
                  </a:schemeClr>
                </a:solidFill>
                <a:effectLst/>
                <a:latin typeface="Lucida Grande"/>
              </a:rPr>
              <a:t>Хаммена</a:t>
            </a:r>
            <a:r>
              <a:rPr lang="ru-RU" sz="2800" dirty="0">
                <a:solidFill>
                  <a:schemeClr val="tx1">
                    <a:lumMod val="85000"/>
                  </a:schemeClr>
                </a:solidFill>
                <a:effectLst/>
                <a:latin typeface="Lucida Grande"/>
              </a:rPr>
              <a:t>-Рича</a:t>
            </a:r>
            <a:r>
              <a:rPr lang="ru-RU" sz="2800" dirty="0">
                <a:solidFill>
                  <a:schemeClr val="tx1">
                    <a:lumMod val="85000"/>
                  </a:schemeClr>
                </a:solidFill>
              </a:rPr>
              <a:t/>
            </a:r>
            <a:br>
              <a:rPr lang="ru-RU" sz="2800" dirty="0">
                <a:solidFill>
                  <a:schemeClr val="tx1">
                    <a:lumMod val="85000"/>
                  </a:schemeClr>
                </a:solidFill>
              </a:rPr>
            </a:br>
            <a:r>
              <a:rPr lang="ru-RU" sz="2800" dirty="0">
                <a:solidFill>
                  <a:schemeClr val="tx1">
                    <a:lumMod val="85000"/>
                  </a:schemeClr>
                </a:solidFill>
                <a:effectLst/>
                <a:latin typeface="Lucida Grande"/>
              </a:rPr>
              <a:t>- Артериовенозная аневризма легочных сосудов</a:t>
            </a:r>
            <a:r>
              <a:rPr lang="ru-RU" sz="2800" dirty="0">
                <a:solidFill>
                  <a:schemeClr val="tx1">
                    <a:lumMod val="85000"/>
                  </a:schemeClr>
                </a:solidFill>
              </a:rPr>
              <a:t/>
            </a:r>
            <a:br>
              <a:rPr lang="ru-RU" sz="2800" dirty="0">
                <a:solidFill>
                  <a:schemeClr val="tx1">
                    <a:lumMod val="85000"/>
                  </a:schemeClr>
                </a:solidFill>
              </a:rPr>
            </a:br>
            <a:r>
              <a:rPr lang="ru-RU" sz="2800" dirty="0">
                <a:solidFill>
                  <a:schemeClr val="tx1">
                    <a:lumMod val="85000"/>
                  </a:schemeClr>
                </a:solidFill>
                <a:effectLst/>
                <a:latin typeface="Lucida Grande"/>
              </a:rPr>
              <a:t>- </a:t>
            </a:r>
            <a:r>
              <a:rPr lang="ru-RU" sz="2800" dirty="0" err="1">
                <a:solidFill>
                  <a:schemeClr val="tx1">
                    <a:lumMod val="85000"/>
                  </a:schemeClr>
                </a:solidFill>
                <a:effectLst/>
                <a:latin typeface="Lucida Grande"/>
              </a:rPr>
              <a:t>Метгемоглобинемия</a:t>
            </a:r>
            <a:r>
              <a:rPr lang="ru-RU" sz="2800" dirty="0">
                <a:solidFill>
                  <a:schemeClr val="tx1">
                    <a:lumMod val="85000"/>
                  </a:schemeClr>
                </a:solidFill>
              </a:rPr>
              <a:t/>
            </a:r>
            <a:br>
              <a:rPr lang="ru-RU" sz="2800" dirty="0">
                <a:solidFill>
                  <a:schemeClr val="tx1">
                    <a:lumMod val="85000"/>
                  </a:schemeClr>
                </a:solidFill>
              </a:rPr>
            </a:br>
            <a:r>
              <a:rPr lang="ru-RU" sz="2800" dirty="0">
                <a:solidFill>
                  <a:schemeClr val="tx1">
                    <a:lumMod val="85000"/>
                  </a:schemeClr>
                </a:solidFill>
                <a:effectLst/>
                <a:latin typeface="Lucida Grande"/>
              </a:rPr>
              <a:t>- </a:t>
            </a:r>
            <a:r>
              <a:rPr lang="ru-RU" sz="2800" dirty="0" err="1">
                <a:solidFill>
                  <a:schemeClr val="tx1">
                    <a:lumMod val="85000"/>
                  </a:schemeClr>
                </a:solidFill>
                <a:effectLst/>
                <a:latin typeface="Lucida Grande"/>
              </a:rPr>
              <a:t>Карбоксигемоглобинемии</a:t>
            </a:r>
            <a:r>
              <a:rPr lang="ru-RU" sz="2800" dirty="0">
                <a:solidFill>
                  <a:schemeClr val="tx1">
                    <a:lumMod val="85000"/>
                  </a:schemeClr>
                </a:solidFill>
              </a:rPr>
              <a:t/>
            </a:r>
            <a:br>
              <a:rPr lang="ru-RU" sz="2800" dirty="0">
                <a:solidFill>
                  <a:schemeClr val="tx1">
                    <a:lumMod val="85000"/>
                  </a:schemeClr>
                </a:solidFill>
              </a:rPr>
            </a:br>
            <a:r>
              <a:rPr lang="ru-RU" sz="2800" dirty="0">
                <a:solidFill>
                  <a:schemeClr val="tx1">
                    <a:lumMod val="85000"/>
                  </a:schemeClr>
                </a:solidFill>
                <a:effectLst/>
                <a:latin typeface="Lucida Grande"/>
              </a:rPr>
              <a:t>- Синдром Пиквика</a:t>
            </a:r>
            <a:r>
              <a:rPr lang="ru-RU" sz="2800" dirty="0">
                <a:solidFill>
                  <a:schemeClr val="tx1">
                    <a:lumMod val="85000"/>
                  </a:schemeClr>
                </a:solidFill>
              </a:rPr>
              <a:t/>
            </a:r>
            <a:br>
              <a:rPr lang="ru-RU" sz="2800" dirty="0">
                <a:solidFill>
                  <a:schemeClr val="tx1">
                    <a:lumMod val="85000"/>
                  </a:schemeClr>
                </a:solidFill>
              </a:rPr>
            </a:br>
            <a:r>
              <a:rPr lang="ru-RU" sz="2800" dirty="0">
                <a:solidFill>
                  <a:schemeClr val="tx1">
                    <a:lumMod val="85000"/>
                  </a:schemeClr>
                </a:solidFill>
                <a:effectLst/>
                <a:latin typeface="Lucida Grande"/>
              </a:rPr>
              <a:t>- Вторичные абсолютные </a:t>
            </a:r>
            <a:r>
              <a:rPr lang="ru-RU" sz="2800" dirty="0" err="1">
                <a:solidFill>
                  <a:schemeClr val="tx1">
                    <a:lumMod val="85000"/>
                  </a:schemeClr>
                </a:solidFill>
                <a:effectLst/>
                <a:latin typeface="Lucida Grande"/>
              </a:rPr>
              <a:t>дисрегуляторные</a:t>
            </a:r>
            <a:r>
              <a:rPr lang="ru-RU" sz="2800" dirty="0">
                <a:solidFill>
                  <a:schemeClr val="tx1">
                    <a:lumMod val="85000"/>
                  </a:schemeClr>
                </a:solidFill>
                <a:effectLst/>
                <a:latin typeface="Lucida Grande"/>
              </a:rPr>
              <a:t> эритроцитозы на почве локальной ишемии почек</a:t>
            </a:r>
            <a:r>
              <a:rPr lang="ru-RU" sz="2800" dirty="0">
                <a:solidFill>
                  <a:schemeClr val="tx1">
                    <a:lumMod val="85000"/>
                  </a:schemeClr>
                </a:solidFill>
              </a:rPr>
              <a:t/>
            </a:r>
            <a:br>
              <a:rPr lang="ru-RU" sz="2800" dirty="0">
                <a:solidFill>
                  <a:schemeClr val="tx1">
                    <a:lumMod val="85000"/>
                  </a:schemeClr>
                </a:solidFill>
              </a:rPr>
            </a:br>
            <a:r>
              <a:rPr lang="ru-RU" sz="2800" dirty="0">
                <a:solidFill>
                  <a:schemeClr val="tx1">
                    <a:lumMod val="85000"/>
                  </a:schemeClr>
                </a:solidFill>
                <a:effectLst/>
                <a:latin typeface="Lucida Grande"/>
              </a:rPr>
              <a:t>- Вторичные абсолютные </a:t>
            </a:r>
            <a:r>
              <a:rPr lang="ru-RU" sz="2800" dirty="0" err="1">
                <a:solidFill>
                  <a:schemeClr val="tx1">
                    <a:lumMod val="85000"/>
                  </a:schemeClr>
                </a:solidFill>
                <a:effectLst/>
                <a:latin typeface="Lucida Grande"/>
              </a:rPr>
              <a:t>дисрегуляторные</a:t>
            </a:r>
            <a:r>
              <a:rPr lang="ru-RU" sz="2800" dirty="0">
                <a:solidFill>
                  <a:schemeClr val="tx1">
                    <a:lumMod val="85000"/>
                  </a:schemeClr>
                </a:solidFill>
                <a:effectLst/>
                <a:latin typeface="Lucida Grande"/>
              </a:rPr>
              <a:t> </a:t>
            </a:r>
            <a:r>
              <a:rPr lang="ru-RU" sz="2800" dirty="0" err="1">
                <a:solidFill>
                  <a:schemeClr val="tx1">
                    <a:lumMod val="85000"/>
                  </a:schemeClr>
                </a:solidFill>
                <a:effectLst/>
                <a:latin typeface="Lucida Grande"/>
              </a:rPr>
              <a:t>паранеопластические</a:t>
            </a:r>
            <a:r>
              <a:rPr lang="ru-RU" sz="2800" dirty="0">
                <a:solidFill>
                  <a:schemeClr val="tx1">
                    <a:lumMod val="85000"/>
                  </a:schemeClr>
                </a:solidFill>
                <a:effectLst/>
                <a:latin typeface="Lucida Grande"/>
              </a:rPr>
              <a:t> эритроцитозы</a:t>
            </a:r>
            <a:r>
              <a:rPr lang="ru-RU" sz="2800" dirty="0">
                <a:solidFill>
                  <a:schemeClr val="tx1">
                    <a:lumMod val="85000"/>
                  </a:schemeClr>
                </a:solidFill>
              </a:rPr>
              <a:t/>
            </a:r>
            <a:br>
              <a:rPr lang="ru-RU" sz="2800" dirty="0">
                <a:solidFill>
                  <a:schemeClr val="tx1">
                    <a:lumMod val="85000"/>
                  </a:schemeClr>
                </a:solidFill>
              </a:rPr>
            </a:br>
            <a:r>
              <a:rPr lang="ru-RU" sz="2800" dirty="0">
                <a:solidFill>
                  <a:schemeClr val="tx1">
                    <a:lumMod val="85000"/>
                  </a:schemeClr>
                </a:solidFill>
                <a:effectLst/>
                <a:latin typeface="Lucida Grande"/>
              </a:rPr>
              <a:t>- Синдром </a:t>
            </a:r>
            <a:r>
              <a:rPr lang="ru-RU" sz="2800" dirty="0" err="1">
                <a:solidFill>
                  <a:schemeClr val="tx1">
                    <a:lumMod val="85000"/>
                  </a:schemeClr>
                </a:solidFill>
                <a:effectLst/>
                <a:latin typeface="Lucida Grande"/>
              </a:rPr>
              <a:t>Хиппеля-Линдау</a:t>
            </a:r>
            <a:r>
              <a:rPr lang="ru-RU" sz="2800" dirty="0">
                <a:solidFill>
                  <a:schemeClr val="tx1">
                    <a:lumMod val="85000"/>
                  </a:schemeClr>
                </a:solidFill>
              </a:rPr>
              <a:t/>
            </a:r>
            <a:br>
              <a:rPr lang="ru-RU" sz="2800" dirty="0">
                <a:solidFill>
                  <a:schemeClr val="tx1">
                    <a:lumMod val="85000"/>
                  </a:schemeClr>
                </a:solidFill>
              </a:rPr>
            </a:br>
            <a:r>
              <a:rPr lang="ru-RU" sz="2800" dirty="0">
                <a:solidFill>
                  <a:schemeClr val="tx1">
                    <a:lumMod val="85000"/>
                  </a:schemeClr>
                </a:solidFill>
                <a:effectLst/>
                <a:latin typeface="Lucida Grande"/>
              </a:rPr>
              <a:t>- Вторичные абсолютные кобальтовые эритроцитозы</a:t>
            </a:r>
            <a:r>
              <a:rPr lang="ru-RU" sz="2800" dirty="0">
                <a:solidFill>
                  <a:schemeClr val="tx1">
                    <a:lumMod val="85000"/>
                  </a:schemeClr>
                </a:solidFill>
              </a:rPr>
              <a:t/>
            </a:r>
            <a:br>
              <a:rPr lang="ru-RU" sz="2800" dirty="0">
                <a:solidFill>
                  <a:schemeClr val="tx1">
                    <a:lumMod val="85000"/>
                  </a:schemeClr>
                </a:solidFill>
              </a:rPr>
            </a:br>
            <a:r>
              <a:rPr lang="ru-RU" sz="2800" dirty="0">
                <a:solidFill>
                  <a:schemeClr val="tx1">
                    <a:lumMod val="85000"/>
                  </a:schemeClr>
                </a:solidFill>
                <a:effectLst/>
                <a:latin typeface="Lucida Grande"/>
              </a:rPr>
              <a:t>- Синдром </a:t>
            </a:r>
            <a:r>
              <a:rPr lang="ru-RU" sz="2800" dirty="0" err="1">
                <a:solidFill>
                  <a:schemeClr val="tx1">
                    <a:lumMod val="85000"/>
                  </a:schemeClr>
                </a:solidFill>
                <a:effectLst/>
                <a:latin typeface="Lucida Grande"/>
              </a:rPr>
              <a:t>Гайсбека</a:t>
            </a:r>
            <a:r>
              <a:rPr lang="ru-RU" sz="2800" dirty="0">
                <a:solidFill>
                  <a:schemeClr val="tx1">
                    <a:lumMod val="85000"/>
                  </a:schemeClr>
                </a:solidFill>
              </a:rPr>
              <a:t/>
            </a:r>
            <a:br>
              <a:rPr lang="ru-RU" sz="2800" dirty="0">
                <a:solidFill>
                  <a:schemeClr val="tx1">
                    <a:lumMod val="85000"/>
                  </a:schemeClr>
                </a:solidFill>
              </a:rPr>
            </a:br>
            <a:r>
              <a:rPr lang="ru-RU" sz="2800" dirty="0">
                <a:solidFill>
                  <a:schemeClr val="tx1">
                    <a:lumMod val="85000"/>
                  </a:schemeClr>
                </a:solidFill>
                <a:effectLst/>
                <a:latin typeface="Lucida Grande"/>
              </a:rPr>
              <a:t>- Эритроцитозы при </a:t>
            </a:r>
            <a:r>
              <a:rPr lang="ru-RU" sz="2800" dirty="0" err="1">
                <a:solidFill>
                  <a:schemeClr val="tx1">
                    <a:lumMod val="85000"/>
                  </a:schemeClr>
                </a:solidFill>
                <a:effectLst/>
                <a:latin typeface="Lucida Grande"/>
              </a:rPr>
              <a:t>гипо</a:t>
            </a:r>
            <a:r>
              <a:rPr lang="ru-RU" sz="2800" dirty="0">
                <a:solidFill>
                  <a:schemeClr val="tx1">
                    <a:lumMod val="85000"/>
                  </a:schemeClr>
                </a:solidFill>
                <a:effectLst/>
                <a:latin typeface="Lucida Grande"/>
              </a:rPr>
              <a:t>- и </a:t>
            </a:r>
            <a:r>
              <a:rPr lang="ru-RU" sz="2800" dirty="0" err="1">
                <a:solidFill>
                  <a:schemeClr val="tx1">
                    <a:lumMod val="85000"/>
                  </a:schemeClr>
                </a:solidFill>
                <a:effectLst/>
                <a:latin typeface="Lucida Grande"/>
              </a:rPr>
              <a:t>аспленизме</a:t>
            </a:r>
            <a:r>
              <a:rPr lang="ru-RU" sz="2800" dirty="0">
                <a:solidFill>
                  <a:schemeClr val="tx1">
                    <a:lumMod val="85000"/>
                  </a:schemeClr>
                </a:solidFill>
              </a:rPr>
              <a:t/>
            </a:r>
            <a:br>
              <a:rPr lang="ru-RU" sz="2800" dirty="0">
                <a:solidFill>
                  <a:schemeClr val="tx1">
                    <a:lumMod val="85000"/>
                  </a:schemeClr>
                </a:solidFill>
              </a:rPr>
            </a:br>
            <a:r>
              <a:rPr lang="ru-RU" sz="2800" dirty="0">
                <a:solidFill>
                  <a:schemeClr val="tx1">
                    <a:lumMod val="85000"/>
                  </a:schemeClr>
                </a:solidFill>
              </a:rPr>
              <a:t/>
            </a:r>
            <a:br>
              <a:rPr lang="ru-RU" sz="2800" dirty="0">
                <a:solidFill>
                  <a:schemeClr val="tx1">
                    <a:lumMod val="85000"/>
                  </a:schemeClr>
                </a:solidFill>
              </a:rPr>
            </a:br>
            <a:r>
              <a:rPr lang="ru-RU" sz="2800" dirty="0">
                <a:solidFill>
                  <a:schemeClr val="tx1">
                    <a:lumMod val="85000"/>
                  </a:schemeClr>
                </a:solidFill>
                <a:effectLst/>
                <a:latin typeface="Lucida Grande"/>
              </a:rPr>
              <a:t>3. </a:t>
            </a:r>
            <a:r>
              <a:rPr lang="ru-RU" sz="2800" u="sng" dirty="0">
                <a:solidFill>
                  <a:schemeClr val="tx1">
                    <a:lumMod val="85000"/>
                  </a:schemeClr>
                </a:solidFill>
                <a:effectLst/>
                <a:latin typeface="Lucida Grande"/>
              </a:rPr>
              <a:t>Вторичные относительные эритроцитозы</a:t>
            </a:r>
            <a:endParaRPr lang="ru-RU" sz="2800" dirty="0">
              <a:solidFill>
                <a:schemeClr val="tx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32100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3600" b="1" dirty="0">
                <a:solidFill>
                  <a:schemeClr val="tx1">
                    <a:lumMod val="85000"/>
                  </a:schemeClr>
                </a:solidFill>
                <a:effectLst/>
                <a:latin typeface="Verdana" panose="020B0604030504040204" pitchFamily="34" charset="0"/>
              </a:rPr>
              <a:t>Абсолютный вторичный эритроцитоз</a:t>
            </a:r>
            <a:r>
              <a:rPr lang="ru-RU" sz="3600" dirty="0">
                <a:solidFill>
                  <a:schemeClr val="tx1">
                    <a:lumMod val="85000"/>
                  </a:schemeClr>
                </a:solidFill>
                <a:effectLst/>
                <a:latin typeface="Verdana" panose="020B0604030504040204" pitchFamily="34" charset="0"/>
              </a:rPr>
              <a:t> </a:t>
            </a:r>
            <a:r>
              <a:rPr lang="ru-RU" sz="3600" dirty="0" smtClean="0">
                <a:solidFill>
                  <a:schemeClr val="tx1">
                    <a:lumMod val="85000"/>
                  </a:schemeClr>
                </a:solidFill>
                <a:effectLst/>
                <a:latin typeface="Verdana" panose="020B0604030504040204" pitchFamily="34" charset="0"/>
              </a:rPr>
              <a:t>–</a:t>
            </a:r>
          </a:p>
          <a:p>
            <a:r>
              <a:rPr lang="ru-RU" sz="3600" dirty="0" smtClean="0">
                <a:solidFill>
                  <a:schemeClr val="tx1">
                    <a:lumMod val="85000"/>
                  </a:schemeClr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ru-RU" sz="3600" dirty="0">
                <a:solidFill>
                  <a:schemeClr val="tx1">
                    <a:lumMod val="85000"/>
                  </a:schemeClr>
                </a:solidFill>
                <a:effectLst/>
                <a:latin typeface="Verdana" panose="020B0604030504040204" pitchFamily="34" charset="0"/>
              </a:rPr>
              <a:t>состояние, характеризующееся увеличением количества эритроцитов в единице объёма крови в результате усиления </a:t>
            </a:r>
            <a:r>
              <a:rPr lang="ru-RU" sz="3600" dirty="0" err="1">
                <a:solidFill>
                  <a:schemeClr val="tx1">
                    <a:lumMod val="85000"/>
                  </a:schemeClr>
                </a:solidFill>
                <a:effectLst/>
                <a:latin typeface="Verdana" panose="020B0604030504040204" pitchFamily="34" charset="0"/>
              </a:rPr>
              <a:t>эритроцитопоэза</a:t>
            </a:r>
            <a:r>
              <a:rPr lang="ru-RU" sz="3600" dirty="0">
                <a:solidFill>
                  <a:schemeClr val="tx1">
                    <a:lumMod val="85000"/>
                  </a:schemeClr>
                </a:solidFill>
                <a:effectLst/>
                <a:latin typeface="Verdana" panose="020B0604030504040204" pitchFamily="34" charset="0"/>
              </a:rPr>
              <a:t> с чрезмерным выходом кровяных клеток из костного мозга в периферическую кровь</a:t>
            </a:r>
            <a:endParaRPr lang="ru-RU" sz="3600" dirty="0">
              <a:solidFill>
                <a:schemeClr val="tx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13426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>
                <a:solidFill>
                  <a:schemeClr val="tx1">
                    <a:lumMod val="85000"/>
                  </a:schemeClr>
                </a:solidFill>
                <a:effectLst/>
                <a:latin typeface="Verdana" panose="020B0604030504040204" pitchFamily="34" charset="0"/>
              </a:rPr>
              <a:t>Этиология и </a:t>
            </a:r>
            <a:r>
              <a:rPr lang="ru-RU" i="1" dirty="0" smtClean="0">
                <a:solidFill>
                  <a:schemeClr val="tx1">
                    <a:lumMod val="85000"/>
                  </a:schemeClr>
                </a:solidFill>
                <a:effectLst/>
                <a:latin typeface="Verdana" panose="020B0604030504040204" pitchFamily="34" charset="0"/>
              </a:rPr>
              <a:t>патогенез</a:t>
            </a:r>
            <a:br>
              <a:rPr lang="ru-RU" i="1" dirty="0" smtClean="0">
                <a:solidFill>
                  <a:schemeClr val="tx1">
                    <a:lumMod val="85000"/>
                  </a:schemeClr>
                </a:solidFill>
                <a:effectLst/>
                <a:latin typeface="Verdana" panose="020B0604030504040204" pitchFamily="34" charset="0"/>
              </a:rPr>
            </a:br>
            <a:r>
              <a:rPr lang="ru-RU" i="1" dirty="0">
                <a:solidFill>
                  <a:schemeClr val="tx1">
                    <a:lumMod val="85000"/>
                  </a:schemeClr>
                </a:solidFill>
                <a:effectLst/>
                <a:latin typeface="Verdana" panose="020B0604030504040204" pitchFamily="34" charset="0"/>
              </a:rPr>
              <a:t/>
            </a:r>
            <a:br>
              <a:rPr lang="ru-RU" i="1" dirty="0">
                <a:solidFill>
                  <a:schemeClr val="tx1">
                    <a:lumMod val="85000"/>
                  </a:schemeClr>
                </a:solidFill>
                <a:effectLst/>
                <a:latin typeface="Verdana" panose="020B0604030504040204" pitchFamily="34" charset="0"/>
              </a:rPr>
            </a:br>
            <a:r>
              <a:rPr lang="ru-RU" dirty="0">
                <a:solidFill>
                  <a:schemeClr val="tx1">
                    <a:lumMod val="85000"/>
                  </a:schemeClr>
                </a:solidFill>
                <a:effectLst/>
                <a:latin typeface="Verdana" panose="020B0604030504040204" pitchFamily="34" charset="0"/>
              </a:rPr>
              <a:t> Причина абсолютного вторичного эритроцитоза является усиление </a:t>
            </a:r>
            <a:r>
              <a:rPr lang="ru-RU" dirty="0" err="1">
                <a:solidFill>
                  <a:schemeClr val="tx1">
                    <a:lumMod val="85000"/>
                  </a:schemeClr>
                </a:solidFill>
                <a:effectLst/>
                <a:latin typeface="Verdana" panose="020B0604030504040204" pitchFamily="34" charset="0"/>
              </a:rPr>
              <a:t>эритроцитопоэза</a:t>
            </a:r>
            <a:r>
              <a:rPr lang="ru-RU" dirty="0">
                <a:solidFill>
                  <a:schemeClr val="tx1">
                    <a:lumMod val="85000"/>
                  </a:schemeClr>
                </a:solidFill>
                <a:effectLst/>
                <a:latin typeface="Verdana" panose="020B0604030504040204" pitchFamily="34" charset="0"/>
              </a:rPr>
              <a:t>, обусловленное увеличенным синтезом </a:t>
            </a:r>
            <a:r>
              <a:rPr lang="ru-RU" dirty="0" err="1">
                <a:solidFill>
                  <a:schemeClr val="tx1">
                    <a:lumMod val="85000"/>
                  </a:schemeClr>
                </a:solidFill>
                <a:effectLst/>
                <a:latin typeface="Verdana" panose="020B0604030504040204" pitchFamily="34" charset="0"/>
              </a:rPr>
              <a:t>эритропоэтинов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98095" y="3312457"/>
            <a:ext cx="9905998" cy="3124201"/>
          </a:xfrm>
        </p:spPr>
        <p:txBody>
          <a:bodyPr/>
          <a:lstStyle/>
          <a:p>
            <a:pPr marL="0" indent="0">
              <a:buNone/>
            </a:pPr>
            <a:r>
              <a:rPr lang="ru-RU" sz="4800" dirty="0">
                <a:solidFill>
                  <a:schemeClr val="tx1">
                    <a:lumMod val="85000"/>
                  </a:schemeClr>
                </a:solidFill>
                <a:effectLst/>
                <a:latin typeface="Verdana" panose="020B0604030504040204" pitchFamily="34" charset="0"/>
              </a:rPr>
              <a:t>К увеличению синтеза </a:t>
            </a:r>
            <a:r>
              <a:rPr lang="ru-RU" sz="4800" dirty="0" err="1">
                <a:solidFill>
                  <a:schemeClr val="tx1">
                    <a:lumMod val="85000"/>
                  </a:schemeClr>
                </a:solidFill>
                <a:effectLst/>
                <a:latin typeface="Verdana" panose="020B0604030504040204" pitchFamily="34" charset="0"/>
              </a:rPr>
              <a:t>эритропоэтинов</a:t>
            </a:r>
            <a:r>
              <a:rPr lang="ru-RU" sz="4800" dirty="0">
                <a:solidFill>
                  <a:schemeClr val="tx1">
                    <a:lumMod val="85000"/>
                  </a:schemeClr>
                </a:solidFill>
                <a:effectLst/>
                <a:latin typeface="Verdana" panose="020B0604030504040204" pitchFamily="34" charset="0"/>
              </a:rPr>
              <a:t> ведёт:</a:t>
            </a:r>
            <a:endParaRPr lang="ru-RU" sz="4800" dirty="0">
              <a:solidFill>
                <a:schemeClr val="tx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25011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79445" y="585592"/>
            <a:ext cx="11551298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>
                <a:solidFill>
                  <a:schemeClr val="tx1">
                    <a:lumMod val="85000"/>
                  </a:schemeClr>
                </a:solidFill>
                <a:latin typeface="Verdana" panose="020B0604030504040204" pitchFamily="34" charset="0"/>
              </a:rPr>
              <a:t>а) уменьшение поступления кислорода в организм</a:t>
            </a:r>
            <a:r>
              <a:rPr lang="ru-RU" sz="2800" dirty="0">
                <a:solidFill>
                  <a:schemeClr val="tx1">
                    <a:lumMod val="85000"/>
                  </a:schemeClr>
                </a:solidFill>
                <a:latin typeface="Verdana" panose="020B0604030504040204" pitchFamily="34" charset="0"/>
              </a:rPr>
              <a:t> (например, при хронической недостаточности внешнего дыхания, фиброзе, эмфиземе, туберкулёзе лёгких, двустороннем плеврите, горной болезни) с вторичным </a:t>
            </a:r>
            <a:r>
              <a:rPr lang="ru-RU" sz="2800" dirty="0" err="1">
                <a:solidFill>
                  <a:schemeClr val="tx1">
                    <a:lumMod val="85000"/>
                  </a:schemeClr>
                </a:solidFill>
                <a:latin typeface="Verdana" panose="020B0604030504040204" pitchFamily="34" charset="0"/>
              </a:rPr>
              <a:t>гиперпролиферативным</a:t>
            </a:r>
            <a:r>
              <a:rPr lang="ru-RU" sz="2800" dirty="0">
                <a:solidFill>
                  <a:schemeClr val="tx1">
                    <a:lumMod val="85000"/>
                  </a:schemeClr>
                </a:solidFill>
                <a:latin typeface="Verdana" panose="020B0604030504040204" pitchFamily="34" charset="0"/>
              </a:rPr>
              <a:t> процессом в костном мозге и усилением </a:t>
            </a:r>
            <a:r>
              <a:rPr lang="ru-RU" sz="2800" dirty="0" err="1">
                <a:solidFill>
                  <a:schemeClr val="tx1">
                    <a:lumMod val="85000"/>
                  </a:schemeClr>
                </a:solidFill>
                <a:latin typeface="Verdana" panose="020B0604030504040204" pitchFamily="34" charset="0"/>
              </a:rPr>
              <a:t>эритроцитопоэза</a:t>
            </a:r>
            <a:r>
              <a:rPr lang="ru-RU" sz="2800" dirty="0">
                <a:solidFill>
                  <a:schemeClr val="tx1">
                    <a:lumMod val="85000"/>
                  </a:schemeClr>
                </a:solidFill>
                <a:latin typeface="Verdana" panose="020B0604030504040204" pitchFamily="34" charset="0"/>
              </a:rPr>
              <a:t>;</a:t>
            </a:r>
          </a:p>
          <a:p>
            <a:r>
              <a:rPr lang="ru-RU" sz="2800" i="1" dirty="0">
                <a:solidFill>
                  <a:schemeClr val="tx1">
                    <a:lumMod val="85000"/>
                  </a:schemeClr>
                </a:solidFill>
                <a:latin typeface="Verdana" panose="020B0604030504040204" pitchFamily="34" charset="0"/>
              </a:rPr>
              <a:t>б) недостаточность транспорта кислорода от лёгких к тканям</a:t>
            </a:r>
            <a:r>
              <a:rPr lang="ru-RU" sz="2800" dirty="0">
                <a:solidFill>
                  <a:schemeClr val="tx1">
                    <a:lumMod val="85000"/>
                  </a:schemeClr>
                </a:solidFill>
                <a:latin typeface="Verdana" panose="020B0604030504040204" pitchFamily="34" charset="0"/>
              </a:rPr>
              <a:t> (например, при сердечной недостаточности, при </a:t>
            </a:r>
            <a:r>
              <a:rPr lang="ru-RU" sz="2800" dirty="0" err="1">
                <a:solidFill>
                  <a:schemeClr val="tx1">
                    <a:lumMod val="85000"/>
                  </a:schemeClr>
                </a:solidFill>
                <a:latin typeface="Verdana" panose="020B0604030504040204" pitchFamily="34" charset="0"/>
              </a:rPr>
              <a:t>уменьшениии</a:t>
            </a:r>
            <a:r>
              <a:rPr lang="ru-RU" sz="2800" dirty="0">
                <a:solidFill>
                  <a:schemeClr val="tx1">
                    <a:lumMod val="85000"/>
                  </a:schemeClr>
                </a:solidFill>
                <a:latin typeface="Verdana" panose="020B0604030504040204" pitchFamily="34" charset="0"/>
              </a:rPr>
              <a:t> количества циркулирующего гемоглобина и др.);</a:t>
            </a:r>
          </a:p>
          <a:p>
            <a:r>
              <a:rPr lang="ru-RU" sz="2800" i="1" dirty="0">
                <a:solidFill>
                  <a:schemeClr val="tx1">
                    <a:lumMod val="85000"/>
                  </a:schemeClr>
                </a:solidFill>
                <a:latin typeface="Verdana" panose="020B0604030504040204" pitchFamily="34" charset="0"/>
              </a:rPr>
              <a:t>в) ишемия почек, селезёнки, печени</a:t>
            </a:r>
            <a:r>
              <a:rPr lang="ru-RU" sz="2800" dirty="0">
                <a:solidFill>
                  <a:schemeClr val="tx1">
                    <a:lumMod val="85000"/>
                  </a:schemeClr>
                </a:solidFill>
                <a:latin typeface="Verdana" panose="020B0604030504040204" pitchFamily="34" charset="0"/>
              </a:rPr>
              <a:t>;</a:t>
            </a:r>
          </a:p>
          <a:p>
            <a:r>
              <a:rPr lang="ru-RU" sz="2800" i="1" dirty="0">
                <a:solidFill>
                  <a:schemeClr val="tx1">
                    <a:lumMod val="85000"/>
                  </a:schemeClr>
                </a:solidFill>
                <a:latin typeface="Verdana" panose="020B0604030504040204" pitchFamily="34" charset="0"/>
              </a:rPr>
              <a:t>г) </a:t>
            </a:r>
            <a:r>
              <a:rPr lang="ru-RU" sz="2800" i="1" dirty="0" err="1">
                <a:solidFill>
                  <a:schemeClr val="tx1">
                    <a:lumMod val="85000"/>
                  </a:schemeClr>
                </a:solidFill>
                <a:latin typeface="Verdana" panose="020B0604030504040204" pitchFamily="34" charset="0"/>
              </a:rPr>
              <a:t>бластомотозный</a:t>
            </a:r>
            <a:r>
              <a:rPr lang="ru-RU" sz="2800" i="1" dirty="0">
                <a:solidFill>
                  <a:schemeClr val="tx1">
                    <a:lumMod val="85000"/>
                  </a:schemeClr>
                </a:solidFill>
                <a:latin typeface="Verdana" panose="020B0604030504040204" pitchFamily="34" charset="0"/>
              </a:rPr>
              <a:t> рост в почках, печени и других органах</a:t>
            </a:r>
            <a:r>
              <a:rPr lang="ru-RU" sz="2800" dirty="0">
                <a:solidFill>
                  <a:schemeClr val="tx1">
                    <a:lumMod val="85000"/>
                  </a:schemeClr>
                </a:solidFill>
                <a:latin typeface="Verdana" panose="020B0604030504040204" pitchFamily="34" charset="0"/>
              </a:rPr>
              <a:t> - гипернефрома, </a:t>
            </a:r>
            <a:r>
              <a:rPr lang="ru-RU" sz="2800" dirty="0" err="1">
                <a:solidFill>
                  <a:schemeClr val="tx1">
                    <a:lumMod val="85000"/>
                  </a:schemeClr>
                </a:solidFill>
                <a:latin typeface="Verdana" panose="020B0604030504040204" pitchFamily="34" charset="0"/>
              </a:rPr>
              <a:t>гепатома</a:t>
            </a:r>
            <a:r>
              <a:rPr lang="ru-RU" sz="2800" dirty="0">
                <a:solidFill>
                  <a:schemeClr val="tx1">
                    <a:lumMod val="85000"/>
                  </a:schemeClr>
                </a:solidFill>
                <a:latin typeface="Verdana" panose="020B0604030504040204" pitchFamily="34" charset="0"/>
              </a:rPr>
              <a:t>, опухоль мозгового или коркового слоя надпочечников, рак матки и др</a:t>
            </a:r>
            <a:r>
              <a:rPr lang="ru-RU" sz="2400" dirty="0">
                <a:solidFill>
                  <a:schemeClr val="tx1">
                    <a:lumMod val="85000"/>
                  </a:schemeClr>
                </a:solidFill>
                <a:latin typeface="Verdana" panose="020B0604030504040204" pitchFamily="34" charset="0"/>
              </a:rPr>
              <a:t>.</a:t>
            </a:r>
            <a:endParaRPr lang="ru-RU" sz="2400" b="0" i="0" dirty="0">
              <a:solidFill>
                <a:schemeClr val="tx1">
                  <a:lumMod val="85000"/>
                </a:schemeClr>
              </a:solidFill>
              <a:effectLst/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15313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5459" y="197224"/>
            <a:ext cx="10401952" cy="6329081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chemeClr val="tx1">
                    <a:lumMod val="85000"/>
                  </a:schemeClr>
                </a:solidFill>
              </a:rPr>
              <a:t/>
            </a:r>
            <a:br>
              <a:rPr lang="ru-RU" sz="2400" dirty="0">
                <a:solidFill>
                  <a:schemeClr val="tx1">
                    <a:lumMod val="85000"/>
                  </a:schemeClr>
                </a:solidFill>
              </a:rPr>
            </a:br>
            <a:r>
              <a:rPr lang="ru-RU" sz="2400" u="sng" dirty="0">
                <a:solidFill>
                  <a:schemeClr val="tx1">
                    <a:lumMod val="85000"/>
                  </a:schemeClr>
                </a:solidFill>
                <a:effectLst/>
                <a:latin typeface="Lucida Grande"/>
              </a:rPr>
              <a:t>Вторичные абсолютные гипоксические эритроцитозы</a:t>
            </a:r>
            <a:r>
              <a:rPr lang="ru-RU" sz="2400" dirty="0">
                <a:solidFill>
                  <a:schemeClr val="tx1">
                    <a:lumMod val="85000"/>
                  </a:schemeClr>
                </a:solidFill>
                <a:effectLst/>
                <a:latin typeface="Lucida Grande"/>
              </a:rPr>
              <a:t> - самая частая причина вторичных эритроцитозов, обусловленных </a:t>
            </a:r>
            <a:r>
              <a:rPr lang="ru-RU" sz="2400" dirty="0" err="1">
                <a:solidFill>
                  <a:schemeClr val="tx1">
                    <a:lumMod val="85000"/>
                  </a:schemeClr>
                </a:solidFill>
                <a:effectLst/>
                <a:latin typeface="Lucida Grande"/>
              </a:rPr>
              <a:t>генерализованной</a:t>
            </a:r>
            <a:r>
              <a:rPr lang="ru-RU" sz="2400" dirty="0">
                <a:solidFill>
                  <a:schemeClr val="tx1">
                    <a:lumMod val="85000"/>
                  </a:schemeClr>
                </a:solidFill>
                <a:effectLst/>
                <a:latin typeface="Lucida Grande"/>
              </a:rPr>
              <a:t> тканевой гипоксией, приводящей к усиленной продукции </a:t>
            </a:r>
            <a:r>
              <a:rPr lang="ru-RU" sz="2400" dirty="0" err="1">
                <a:solidFill>
                  <a:schemeClr val="tx1">
                    <a:lumMod val="85000"/>
                  </a:schemeClr>
                </a:solidFill>
                <a:effectLst/>
                <a:latin typeface="Lucida Grande"/>
              </a:rPr>
              <a:t>эритропоэтина</a:t>
            </a:r>
            <a:r>
              <a:rPr lang="ru-RU" sz="2400" dirty="0">
                <a:solidFill>
                  <a:schemeClr val="tx1">
                    <a:lumMod val="85000"/>
                  </a:schemeClr>
                </a:solidFill>
                <a:effectLst/>
                <a:latin typeface="Lucida Grande"/>
              </a:rPr>
              <a:t>. Чаще всего с артериальной гипоксией протекают «высотная» болезнь, хронические </a:t>
            </a:r>
            <a:r>
              <a:rPr lang="ru-RU" sz="2400" dirty="0" err="1">
                <a:solidFill>
                  <a:schemeClr val="tx1">
                    <a:lumMod val="85000"/>
                  </a:schemeClr>
                </a:solidFill>
                <a:effectLst/>
                <a:latin typeface="Lucida Grande"/>
              </a:rPr>
              <a:t>обструктивные</a:t>
            </a:r>
            <a:r>
              <a:rPr lang="ru-RU" sz="2400" dirty="0">
                <a:solidFill>
                  <a:schemeClr val="tx1">
                    <a:lumMod val="85000"/>
                  </a:schemeClr>
                </a:solidFill>
                <a:effectLst/>
                <a:latin typeface="Lucida Grande"/>
              </a:rPr>
              <a:t> болезни легких, врожденные пороки сердца, артериовенозные соустья в легких, первичная легочная гипертензия, альвеолярно-капиллярные блоки разного происхождения, синдром Пиквика, </a:t>
            </a:r>
            <a:r>
              <a:rPr lang="ru-RU" sz="2400" dirty="0" err="1">
                <a:solidFill>
                  <a:schemeClr val="tx1">
                    <a:lumMod val="85000"/>
                  </a:schemeClr>
                </a:solidFill>
                <a:effectLst/>
                <a:latin typeface="Lucida Grande"/>
              </a:rPr>
              <a:t>карбоксигемоглобинемия</a:t>
            </a:r>
            <a:r>
              <a:rPr lang="ru-RU" sz="2400" dirty="0">
                <a:solidFill>
                  <a:schemeClr val="tx1">
                    <a:lumMod val="85000"/>
                  </a:schemeClr>
                </a:solidFill>
                <a:effectLst/>
                <a:latin typeface="Lucida Grande"/>
              </a:rPr>
              <a:t>, токсические эритроцитозы с образованием метгемоглобина или </a:t>
            </a:r>
            <a:r>
              <a:rPr lang="ru-RU" sz="2400" dirty="0" err="1">
                <a:solidFill>
                  <a:schemeClr val="tx1">
                    <a:lumMod val="85000"/>
                  </a:schemeClr>
                </a:solidFill>
                <a:effectLst/>
                <a:latin typeface="Lucida Grande"/>
              </a:rPr>
              <a:t>сульфгемоглобина</a:t>
            </a:r>
            <a:r>
              <a:rPr lang="ru-RU" sz="2400" dirty="0">
                <a:solidFill>
                  <a:schemeClr val="tx1">
                    <a:lumMod val="85000"/>
                  </a:schemeClr>
                </a:solidFill>
                <a:effectLst/>
                <a:latin typeface="Lucida Grande"/>
              </a:rPr>
              <a:t> из-за воздействия анилиновых красителей, нитратов, сульфаниламидов и др.</a:t>
            </a:r>
            <a:endParaRPr lang="ru-RU" sz="2400" dirty="0">
              <a:solidFill>
                <a:schemeClr val="tx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391909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етка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Сетчатая</Template>
  <TotalTime>114</TotalTime>
  <Words>455</Words>
  <Application>Microsoft Office PowerPoint</Application>
  <PresentationFormat>Широкоэкранный</PresentationFormat>
  <Paragraphs>55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4" baseType="lpstr">
      <vt:lpstr>Arial</vt:lpstr>
      <vt:lpstr>Century Gothic</vt:lpstr>
      <vt:lpstr>Helvetica Neue</vt:lpstr>
      <vt:lpstr>inherit</vt:lpstr>
      <vt:lpstr>Lucida Grande</vt:lpstr>
      <vt:lpstr>Open Sans</vt:lpstr>
      <vt:lpstr>Roboto</vt:lpstr>
      <vt:lpstr>Tahoma</vt:lpstr>
      <vt:lpstr>Verdana</vt:lpstr>
      <vt:lpstr>Сетка</vt:lpstr>
      <vt:lpstr>Вторичные эритроцитозы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Этиология и патогенез   Причина абсолютного вторичного эритроцитоза является усиление эритроцитопоэза, обусловленное увеличенным синтезом эритропоэтинов</vt:lpstr>
      <vt:lpstr>Презентация PowerPoint</vt:lpstr>
      <vt:lpstr>Презентация PowerPoint</vt:lpstr>
      <vt:lpstr>Презентация PowerPoint</vt:lpstr>
      <vt:lpstr>Таким образом, абсолютный вторичный эритроцитоз, имеет адаптивный или компенсаторный характер, будучи названным также симптоматическим компенсаторным эритроцитозом.</vt:lpstr>
      <vt:lpstr>Презентация PowerPoint</vt:lpstr>
      <vt:lpstr>Презентация PowerPoint</vt:lpstr>
      <vt:lpstr>Презентация PowerPoint</vt:lpstr>
      <vt:lpstr>Относительный вторичный эритроцитоз вследствие гемоконцентрации -   состояние, характеризующееся увеличением количества эритроцитов в единице объёма крови (без усиления эритроцитопоэза), вследствие уменьшения объёма плазмы. Как правило, представляет собой симптом при всех формах дегидратациИ организма с гемоконцентрацией (например, при дизентерии, холере, плазморрее, диарее, перегревании, неукротимой рвоте и др.).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Вторичный эритроцитоЗ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Вторичные эритроцитозы</dc:title>
  <dc:creator>Алиби Худайнетов</dc:creator>
  <cp:lastModifiedBy>Алиби Худайнетов</cp:lastModifiedBy>
  <cp:revision>12</cp:revision>
  <dcterms:created xsi:type="dcterms:W3CDTF">2016-09-30T18:12:35Z</dcterms:created>
  <dcterms:modified xsi:type="dcterms:W3CDTF">2016-09-30T20:07:27Z</dcterms:modified>
</cp:coreProperties>
</file>