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80" r:id="rId7"/>
    <p:sldId id="260" r:id="rId8"/>
    <p:sldId id="262" r:id="rId9"/>
    <p:sldId id="266" r:id="rId10"/>
    <p:sldId id="270" r:id="rId11"/>
    <p:sldId id="271" r:id="rId12"/>
    <p:sldId id="268" r:id="rId13"/>
    <p:sldId id="267" r:id="rId14"/>
    <p:sldId id="269" r:id="rId15"/>
    <p:sldId id="309" r:id="rId16"/>
    <p:sldId id="310" r:id="rId17"/>
    <p:sldId id="311" r:id="rId18"/>
    <p:sldId id="277" r:id="rId19"/>
    <p:sldId id="312" r:id="rId20"/>
    <p:sldId id="313" r:id="rId21"/>
    <p:sldId id="314" r:id="rId22"/>
    <p:sldId id="315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295" r:id="rId31"/>
    <p:sldId id="296" r:id="rId32"/>
    <p:sldId id="316" r:id="rId33"/>
    <p:sldId id="300" r:id="rId34"/>
    <p:sldId id="301" r:id="rId35"/>
    <p:sldId id="263" r:id="rId36"/>
    <p:sldId id="264" r:id="rId37"/>
    <p:sldId id="317" r:id="rId38"/>
    <p:sldId id="318" r:id="rId39"/>
    <p:sldId id="319" r:id="rId40"/>
    <p:sldId id="320" r:id="rId41"/>
    <p:sldId id="321" r:id="rId42"/>
    <p:sldId id="323" r:id="rId43"/>
    <p:sldId id="324" r:id="rId44"/>
    <p:sldId id="322" r:id="rId45"/>
    <p:sldId id="272" r:id="rId46"/>
    <p:sldId id="273" r:id="rId47"/>
    <p:sldId id="274" r:id="rId48"/>
    <p:sldId id="275" r:id="rId49"/>
    <p:sldId id="276" r:id="rId5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533400"/>
            <a:ext cx="6264696" cy="4407768"/>
          </a:xfrm>
        </p:spPr>
        <p:txBody>
          <a:bodyPr/>
          <a:lstStyle/>
          <a:p>
            <a:r>
              <a:rPr lang="ru-RU" dirty="0" smtClean="0"/>
              <a:t>Дифференциальная диагностика выпота в плевральной полости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964488" cy="37265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Причины плеврального выпота (С. Л. </a:t>
            </a:r>
            <a:r>
              <a:rPr lang="ru-RU" sz="2800" dirty="0" err="1" smtClean="0"/>
              <a:t>Маланичев</a:t>
            </a:r>
            <a:r>
              <a:rPr lang="ru-RU" sz="2800" dirty="0" smtClean="0"/>
              <a:t>, Г. М. </a:t>
            </a:r>
            <a:r>
              <a:rPr lang="ru-RU" sz="2800" dirty="0" err="1" smtClean="0"/>
              <a:t>Шилкин</a:t>
            </a:r>
            <a:r>
              <a:rPr lang="ru-RU" sz="2800" dirty="0" smtClean="0"/>
              <a:t>, 1998, с </a:t>
            </a:r>
            <a:r>
              <a:rPr lang="ru-RU" sz="2800" dirty="0" err="1" smtClean="0"/>
              <a:t>изм</a:t>
            </a:r>
            <a:r>
              <a:rPr lang="ru-RU" sz="2800" dirty="0" smtClean="0"/>
              <a:t>.)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620690"/>
          <a:ext cx="9144000" cy="5895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7744"/>
                <a:gridCol w="2808312"/>
                <a:gridCol w="4067944"/>
              </a:tblGrid>
              <a:tr h="439667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Вид выпота</a:t>
                      </a:r>
                      <a:endParaRPr lang="ru-RU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Основные причины</a:t>
                      </a:r>
                      <a:endParaRPr lang="ru-RU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Менее частые причины</a:t>
                      </a:r>
                      <a:endParaRPr lang="ru-RU" sz="2000" dirty="0"/>
                    </a:p>
                  </a:txBody>
                  <a:tcPr/>
                </a:tc>
              </a:tr>
              <a:tr h="1144507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Транссудат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Застойная сердечная недостаточность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Нефротический синдром (</a:t>
                      </a:r>
                      <a:r>
                        <a:rPr lang="ru-RU" sz="2000" dirty="0" err="1" smtClean="0"/>
                        <a:t>гломерулонефрит</a:t>
                      </a:r>
                      <a:r>
                        <a:rPr lang="ru-RU" sz="2000" dirty="0" smtClean="0"/>
                        <a:t>, амилоидоз почек и др.); цирроз печени; микседема, </a:t>
                      </a:r>
                      <a:r>
                        <a:rPr lang="ru-RU" sz="2000" dirty="0" err="1" smtClean="0"/>
                        <a:t>перитонеальный</a:t>
                      </a:r>
                      <a:r>
                        <a:rPr lang="ru-RU" sz="2000" dirty="0" smtClean="0"/>
                        <a:t> диализ</a:t>
                      </a:r>
                      <a:endParaRPr lang="ru-RU" sz="2000" dirty="0"/>
                    </a:p>
                  </a:txBody>
                  <a:tcPr/>
                </a:tc>
              </a:tr>
              <a:tr h="110791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Экссудаты инфекционные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Парапневмонический выпот; туберкулез; бактериальные инфекции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Поддиафрагмальный</a:t>
                      </a:r>
                      <a:r>
                        <a:rPr lang="ru-RU" sz="2000" dirty="0" smtClean="0"/>
                        <a:t> абсцесс; Внутрипеченочный абсцесс; Вирусная инфекция; грибковые поражения</a:t>
                      </a:r>
                      <a:endParaRPr lang="ru-RU" sz="2000" dirty="0"/>
                    </a:p>
                  </a:txBody>
                  <a:tcPr/>
                </a:tc>
              </a:tr>
              <a:tr h="439667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Экссудаты неинфекционные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Тромбоэмболия легочной артерии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Системные заболевания соединительной ткани; панкреатит (ферментативный плеврит); реакция на лекарственные средства; </a:t>
                      </a:r>
                      <a:r>
                        <a:rPr lang="ru-RU" sz="2000" dirty="0" err="1" smtClean="0"/>
                        <a:t>асбестоз</a:t>
                      </a:r>
                      <a:r>
                        <a:rPr lang="ru-RU" sz="2000" dirty="0" smtClean="0"/>
                        <a:t>; постинфарктный синдром </a:t>
                      </a:r>
                      <a:r>
                        <a:rPr lang="ru-RU" sz="2000" dirty="0" err="1" smtClean="0"/>
                        <a:t>Дресслера</a:t>
                      </a:r>
                      <a:r>
                        <a:rPr lang="ru-RU" sz="2000" dirty="0" smtClean="0"/>
                        <a:t>; </a:t>
                      </a:r>
                      <a:r>
                        <a:rPr lang="ru-RU" sz="2000" dirty="0" err="1" smtClean="0"/>
                        <a:t>синдром</a:t>
                      </a:r>
                      <a:r>
                        <a:rPr lang="ru-RU" sz="2000" dirty="0" smtClean="0"/>
                        <a:t> «желтых ногтей»*; уремия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964488" cy="37265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Причины плеврального выпота (С. Л. </a:t>
            </a:r>
            <a:r>
              <a:rPr lang="ru-RU" sz="2800" dirty="0" err="1" smtClean="0"/>
              <a:t>Маланичев</a:t>
            </a:r>
            <a:r>
              <a:rPr lang="ru-RU" sz="2800" dirty="0" smtClean="0"/>
              <a:t>, Г. М. </a:t>
            </a:r>
            <a:r>
              <a:rPr lang="ru-RU" sz="2800" dirty="0" err="1" smtClean="0"/>
              <a:t>Шилкин</a:t>
            </a:r>
            <a:r>
              <a:rPr lang="ru-RU" sz="2800" dirty="0" smtClean="0"/>
              <a:t>, 1998, с </a:t>
            </a:r>
            <a:r>
              <a:rPr lang="ru-RU" sz="2800" dirty="0" err="1" smtClean="0"/>
              <a:t>изм</a:t>
            </a:r>
            <a:r>
              <a:rPr lang="ru-RU" sz="2800" dirty="0" smtClean="0"/>
              <a:t>.)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620690"/>
          <a:ext cx="9144000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720"/>
                <a:gridCol w="2808312"/>
                <a:gridCol w="4283968"/>
              </a:tblGrid>
              <a:tr h="439667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Вид выпота</a:t>
                      </a:r>
                      <a:endParaRPr lang="ru-RU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Основные причины</a:t>
                      </a:r>
                      <a:endParaRPr lang="ru-RU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Менее частые причины</a:t>
                      </a:r>
                      <a:endParaRPr lang="ru-RU" sz="2400" dirty="0"/>
                    </a:p>
                  </a:txBody>
                  <a:tcPr/>
                </a:tc>
              </a:tr>
              <a:tr h="643819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Экссудаты опухолевые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Метастазы рака; лейкозы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Мезотелиома; синдром </a:t>
                      </a:r>
                      <a:r>
                        <a:rPr lang="ru-RU" sz="2400" dirty="0" err="1" smtClean="0"/>
                        <a:t>Мейгса</a:t>
                      </a:r>
                      <a:endParaRPr lang="ru-RU" sz="2400" dirty="0"/>
                    </a:p>
                  </a:txBody>
                  <a:tcPr/>
                </a:tc>
              </a:tr>
              <a:tr h="43966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Гемоторакс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Травма; метастазы рака; </a:t>
                      </a:r>
                      <a:r>
                        <a:rPr lang="ru-RU" sz="2400" dirty="0" err="1" smtClean="0"/>
                        <a:t>карциноматоз</a:t>
                      </a:r>
                      <a:r>
                        <a:rPr lang="ru-RU" sz="2400" dirty="0" smtClean="0"/>
                        <a:t> плевры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Спонтанный (в связи с нарушениями гемостаза); разрыв сосуда в плевральных спайках при спонтанном пневмотораксе; прорыв аневризмы аорты в плевральную полость</a:t>
                      </a:r>
                      <a:endParaRPr lang="ru-RU" sz="2400" dirty="0"/>
                    </a:p>
                  </a:txBody>
                  <a:tcPr/>
                </a:tc>
              </a:tr>
              <a:tr h="43966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Хилоторакс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Лимфома; травма грудного лимфатического протока; карцинома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Лимфангиолейомиоматоз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726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ЭкссудаТ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692696"/>
            <a:ext cx="8712968" cy="61653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/>
              <a:t>   • </a:t>
            </a:r>
            <a:r>
              <a:rPr lang="ru-RU" sz="1800" b="1" dirty="0" smtClean="0"/>
              <a:t>Новообразования:</a:t>
            </a:r>
            <a:r>
              <a:rPr lang="ru-RU" sz="1800" dirty="0" smtClean="0"/>
              <a:t> метастазы в плевру или лимфатические узлы средостения различных опухолей (чаще лёгких и молочной железы), первичные опухолевые поражения плевры (диффузная злокачественная </a:t>
            </a:r>
            <a:r>
              <a:rPr lang="ru-RU" sz="1800" dirty="0" err="1" smtClean="0"/>
              <a:t>мезотелиома</a:t>
            </a:r>
            <a:r>
              <a:rPr lang="ru-RU" sz="1800" dirty="0" smtClean="0"/>
              <a:t>, локализованная фиброзная </a:t>
            </a:r>
            <a:r>
              <a:rPr lang="ru-RU" sz="1800" dirty="0" err="1" smtClean="0"/>
              <a:t>мезотелиома</a:t>
            </a:r>
            <a:r>
              <a:rPr lang="ru-RU" sz="1800" dirty="0" smtClean="0"/>
              <a:t>), лимфогранулематоз, </a:t>
            </a:r>
            <a:r>
              <a:rPr lang="ru-RU" sz="1800" dirty="0" err="1" smtClean="0"/>
              <a:t>неходжкинские</a:t>
            </a:r>
            <a:r>
              <a:rPr lang="ru-RU" sz="1800" dirty="0" smtClean="0"/>
              <a:t> </a:t>
            </a:r>
            <a:r>
              <a:rPr lang="ru-RU" sz="1800" dirty="0" err="1" smtClean="0"/>
              <a:t>лимфомы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• </a:t>
            </a:r>
            <a:r>
              <a:rPr lang="ru-RU" sz="1800" b="1" dirty="0" smtClean="0"/>
              <a:t>Инфекции:</a:t>
            </a:r>
            <a:r>
              <a:rPr lang="ru-RU" sz="1800" dirty="0" smtClean="0"/>
              <a:t> туберкулез, микозы (бластомикоз, </a:t>
            </a:r>
            <a:r>
              <a:rPr lang="ru-RU" sz="1800" dirty="0" err="1" smtClean="0"/>
              <a:t>кокцидиоидомикоз,г</a:t>
            </a:r>
            <a:r>
              <a:rPr lang="ru-RU" sz="1800" dirty="0" smtClean="0"/>
              <a:t> </a:t>
            </a:r>
            <a:r>
              <a:rPr lang="ru-RU" sz="1800" dirty="0" err="1" smtClean="0"/>
              <a:t>истоплазмоз</a:t>
            </a:r>
            <a:r>
              <a:rPr lang="ru-RU" sz="1800" dirty="0" smtClean="0"/>
              <a:t>, </a:t>
            </a:r>
            <a:r>
              <a:rPr lang="ru-RU" sz="1800" dirty="0" err="1" smtClean="0"/>
              <a:t>криптококкоз</a:t>
            </a:r>
            <a:r>
              <a:rPr lang="ru-RU" sz="1800" dirty="0" smtClean="0"/>
              <a:t>), </a:t>
            </a:r>
            <a:r>
              <a:rPr lang="ru-RU" sz="1800" dirty="0" err="1" smtClean="0"/>
              <a:t>парапневмонические</a:t>
            </a:r>
            <a:r>
              <a:rPr lang="ru-RU" sz="1800" dirty="0" smtClean="0"/>
              <a:t> плевриты (наиболее часто вызваны </a:t>
            </a:r>
            <a:r>
              <a:rPr lang="en-US" sz="1800" dirty="0" smtClean="0"/>
              <a:t>Streptococcus </a:t>
            </a:r>
            <a:r>
              <a:rPr lang="en-US" sz="1800" dirty="0" err="1" smtClean="0"/>
              <a:t>pneumoniae</a:t>
            </a:r>
            <a:r>
              <a:rPr lang="en-US" sz="1800" dirty="0" smtClean="0"/>
              <a:t>, </a:t>
            </a:r>
            <a:r>
              <a:rPr lang="ru-RU" sz="1800" dirty="0" smtClean="0"/>
              <a:t>И. </a:t>
            </a:r>
            <a:r>
              <a:rPr lang="en-US" sz="1800" dirty="0" err="1" smtClean="0"/>
              <a:t>influenzae</a:t>
            </a:r>
            <a:r>
              <a:rPr lang="en-US" sz="1800" dirty="0" smtClean="0"/>
              <a:t>, Staphylococcus </a:t>
            </a:r>
            <a:r>
              <a:rPr lang="en-US" sz="1800" dirty="0" err="1" smtClean="0"/>
              <a:t>aureus</a:t>
            </a:r>
            <a:r>
              <a:rPr lang="en-US" sz="1800" dirty="0" smtClean="0"/>
              <a:t>, </a:t>
            </a:r>
            <a:r>
              <a:rPr lang="en-US" sz="1800" dirty="0" err="1" smtClean="0"/>
              <a:t>Mycoplasma</a:t>
            </a:r>
            <a:r>
              <a:rPr lang="en-US" sz="1800" dirty="0" smtClean="0"/>
              <a:t> </a:t>
            </a:r>
            <a:r>
              <a:rPr lang="en-US" sz="1800" dirty="0" err="1" smtClean="0"/>
              <a:t>pneumoniae</a:t>
            </a:r>
            <a:r>
              <a:rPr lang="en-US" sz="1800" dirty="0" smtClean="0"/>
              <a:t>, Pseudomonas </a:t>
            </a:r>
            <a:r>
              <a:rPr lang="en-US" sz="1800" dirty="0" err="1" smtClean="0"/>
              <a:t>aeruginosa</a:t>
            </a:r>
            <a:r>
              <a:rPr lang="en-US" sz="1800" dirty="0" smtClean="0"/>
              <a:t>, </a:t>
            </a:r>
            <a:r>
              <a:rPr lang="en-US" sz="1800" dirty="0" err="1" smtClean="0"/>
              <a:t>Klebsiella</a:t>
            </a:r>
            <a:r>
              <a:rPr lang="en-US" sz="1800" dirty="0" smtClean="0"/>
              <a:t> </a:t>
            </a:r>
            <a:r>
              <a:rPr lang="en-US" sz="1800" dirty="0" err="1" smtClean="0"/>
              <a:t>pneumoniae</a:t>
            </a:r>
            <a:r>
              <a:rPr lang="en-US" sz="1800" dirty="0" smtClean="0"/>
              <a:t>)</a:t>
            </a:r>
            <a:br>
              <a:rPr lang="en-US" sz="1800" dirty="0" smtClean="0"/>
            </a:br>
            <a:r>
              <a:rPr lang="en-US" sz="1800" dirty="0" smtClean="0"/>
              <a:t>• </a:t>
            </a:r>
            <a:r>
              <a:rPr lang="ru-RU" sz="1800" b="1" dirty="0" smtClean="0"/>
              <a:t>Инфаркт лёгкого </a:t>
            </a:r>
            <a:r>
              <a:rPr lang="ru-RU" sz="1800" dirty="0" smtClean="0"/>
              <a:t>(в 80% — экссудат, в остальных случаях — транссудат)</a:t>
            </a:r>
            <a:br>
              <a:rPr lang="ru-RU" sz="1800" dirty="0" smtClean="0"/>
            </a:br>
            <a:r>
              <a:rPr lang="ru-RU" sz="1800" dirty="0" smtClean="0"/>
              <a:t>• </a:t>
            </a:r>
            <a:r>
              <a:rPr lang="ru-RU" sz="1800" b="1" dirty="0" smtClean="0"/>
              <a:t>ДБСТ</a:t>
            </a:r>
            <a:r>
              <a:rPr lang="ru-RU" sz="1800" dirty="0" smtClean="0"/>
              <a:t>: </a:t>
            </a:r>
            <a:r>
              <a:rPr lang="ru-RU" sz="1800" dirty="0" err="1" smtClean="0"/>
              <a:t>ревматоидный</a:t>
            </a:r>
            <a:r>
              <a:rPr lang="ru-RU" sz="1800" dirty="0" smtClean="0"/>
              <a:t> артрит, СКВ</a:t>
            </a:r>
            <a:br>
              <a:rPr lang="ru-RU" sz="1800" dirty="0" smtClean="0"/>
            </a:br>
            <a:r>
              <a:rPr lang="ru-RU" sz="1800" dirty="0" smtClean="0"/>
              <a:t>• </a:t>
            </a:r>
            <a:r>
              <a:rPr lang="ru-RU" sz="1800" b="1" dirty="0" err="1" smtClean="0"/>
              <a:t>Асбестоз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• </a:t>
            </a:r>
            <a:r>
              <a:rPr lang="ru-RU" sz="1800" b="1" dirty="0" err="1" smtClean="0"/>
              <a:t>Поддиафрагмальный</a:t>
            </a:r>
            <a:r>
              <a:rPr lang="ru-RU" sz="1800" b="1" dirty="0" smtClean="0"/>
              <a:t> абсцесс </a:t>
            </a:r>
            <a:br>
              <a:rPr lang="ru-RU" sz="1800" b="1" dirty="0" smtClean="0"/>
            </a:br>
            <a:r>
              <a:rPr lang="ru-RU" sz="1800" b="1" dirty="0" smtClean="0"/>
              <a:t>• Травмы </a:t>
            </a:r>
            <a:br>
              <a:rPr lang="ru-RU" sz="1800" b="1" dirty="0" smtClean="0"/>
            </a:br>
            <a:r>
              <a:rPr lang="ru-RU" sz="1800" b="1" dirty="0" smtClean="0"/>
              <a:t>• Острый панкреатит </a:t>
            </a:r>
            <a:br>
              <a:rPr lang="ru-RU" sz="1800" b="1" dirty="0" smtClean="0"/>
            </a:br>
            <a:r>
              <a:rPr lang="ru-RU" sz="1800" b="1" dirty="0" smtClean="0"/>
              <a:t>• Перфорация желудка </a:t>
            </a:r>
            <a:br>
              <a:rPr lang="ru-RU" sz="1800" b="1" dirty="0" smtClean="0"/>
            </a:br>
            <a:r>
              <a:rPr lang="ru-RU" sz="1800" b="1" dirty="0" smtClean="0"/>
              <a:t>• Приём ЛС </a:t>
            </a:r>
            <a:r>
              <a:rPr lang="ru-RU" sz="1800" dirty="0" smtClean="0"/>
              <a:t>(</a:t>
            </a:r>
            <a:r>
              <a:rPr lang="ru-RU" sz="1800" dirty="0" err="1" smtClean="0"/>
              <a:t>гидралазин</a:t>
            </a:r>
            <a:r>
              <a:rPr lang="ru-RU" sz="1800" dirty="0" smtClean="0"/>
              <a:t>, </a:t>
            </a:r>
            <a:r>
              <a:rPr lang="ru-RU" sz="1800" dirty="0" err="1" smtClean="0"/>
              <a:t>новокаинамид</a:t>
            </a:r>
            <a:r>
              <a:rPr lang="ru-RU" sz="1800" dirty="0" smtClean="0"/>
              <a:t>, </a:t>
            </a:r>
            <a:r>
              <a:rPr lang="ru-RU" sz="1800" dirty="0" err="1" smtClean="0"/>
              <a:t>изониазид</a:t>
            </a:r>
            <a:r>
              <a:rPr lang="ru-RU" sz="1800" dirty="0" smtClean="0"/>
              <a:t>, </a:t>
            </a:r>
            <a:r>
              <a:rPr lang="ru-RU" sz="1800" dirty="0" err="1" smtClean="0"/>
              <a:t>хлорпромазин</a:t>
            </a:r>
            <a:r>
              <a:rPr lang="ru-RU" sz="1800" dirty="0" smtClean="0"/>
              <a:t> </a:t>
            </a:r>
            <a:br>
              <a:rPr lang="ru-RU" sz="1800" dirty="0" smtClean="0"/>
            </a:br>
            <a:r>
              <a:rPr lang="ru-RU" sz="1800" dirty="0" smtClean="0"/>
              <a:t>• </a:t>
            </a:r>
            <a:r>
              <a:rPr lang="ru-RU" sz="1800" b="1" dirty="0" smtClean="0"/>
              <a:t>Синдром </a:t>
            </a:r>
            <a:r>
              <a:rPr lang="ru-RU" sz="1800" b="1" dirty="0" err="1" smtClean="0"/>
              <a:t>Дрёсслера</a:t>
            </a:r>
            <a:r>
              <a:rPr lang="ru-RU" sz="1800" b="1" dirty="0" smtClean="0"/>
              <a:t> </a:t>
            </a:r>
            <a:r>
              <a:rPr lang="ru-RU" sz="1800" dirty="0" smtClean="0"/>
              <a:t>(осложнение ИМ на поздних сроках: плеврит, перикардит, </a:t>
            </a:r>
            <a:r>
              <a:rPr lang="ru-RU" sz="1800" dirty="0" err="1" smtClean="0"/>
              <a:t>эозинофилия</a:t>
            </a:r>
            <a:r>
              <a:rPr lang="ru-RU" sz="1800" dirty="0" smtClean="0"/>
              <a:t>, лихорадка).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Транссудат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8388424" cy="602128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 </a:t>
            </a:r>
            <a:r>
              <a:rPr lang="ru-RU" sz="3200" dirty="0" smtClean="0"/>
              <a:t>Застойная сердечная недостаточность</a:t>
            </a:r>
          </a:p>
          <a:p>
            <a:r>
              <a:rPr lang="ru-RU" sz="3200" dirty="0" err="1" smtClean="0"/>
              <a:t>Гипоальбуминемия</a:t>
            </a:r>
            <a:r>
              <a:rPr lang="ru-RU" sz="3200" dirty="0" smtClean="0"/>
              <a:t>, в т.ч. нефротический синдром и цирроз печени </a:t>
            </a:r>
          </a:p>
          <a:p>
            <a:r>
              <a:rPr lang="ru-RU" sz="3200" dirty="0" err="1" smtClean="0"/>
              <a:t>Параасцитический</a:t>
            </a:r>
            <a:r>
              <a:rPr lang="ru-RU" sz="3200" dirty="0" smtClean="0"/>
              <a:t> выпот: синдром </a:t>
            </a:r>
            <a:r>
              <a:rPr lang="ru-RU" sz="3200" dirty="0" err="1" smtClean="0"/>
              <a:t>Мейга</a:t>
            </a:r>
            <a:r>
              <a:rPr lang="ru-RU" sz="3200" dirty="0" smtClean="0"/>
              <a:t> (опухоль яичника + гидроторакс + </a:t>
            </a:r>
            <a:r>
              <a:rPr lang="ru-RU" sz="3200" dirty="0" err="1" smtClean="0"/>
              <a:t>гидроперикард</a:t>
            </a:r>
            <a:r>
              <a:rPr lang="ru-RU" sz="3200" dirty="0" smtClean="0"/>
              <a:t>), цирроз печени, гипотиреоз</a:t>
            </a:r>
          </a:p>
          <a:p>
            <a:r>
              <a:rPr lang="ru-RU" sz="3200" dirty="0" err="1" smtClean="0"/>
              <a:t>Ятрогенный</a:t>
            </a:r>
            <a:r>
              <a:rPr lang="ru-RU" sz="3200" dirty="0" smtClean="0"/>
              <a:t> плевральный выпот (ошибочное попадание катетера для </a:t>
            </a:r>
            <a:r>
              <a:rPr lang="ru-RU" sz="3200" dirty="0" err="1" smtClean="0"/>
              <a:t>инфузий</a:t>
            </a:r>
            <a:r>
              <a:rPr lang="ru-RU" sz="3200" dirty="0" smtClean="0"/>
              <a:t> в плевральную полость вместо подключичной вены).</a:t>
            </a:r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Другие виды выпота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8028384" cy="5949280"/>
          </a:xfrm>
        </p:spPr>
        <p:txBody>
          <a:bodyPr>
            <a:normAutofit/>
          </a:bodyPr>
          <a:lstStyle/>
          <a:p>
            <a:r>
              <a:rPr lang="ru-RU" dirty="0" smtClean="0"/>
              <a:t>• Гемоторакс</a:t>
            </a:r>
            <a:br>
              <a:rPr lang="ru-RU" dirty="0" smtClean="0"/>
            </a:br>
            <a:r>
              <a:rPr lang="ru-RU" dirty="0" smtClean="0"/>
              <a:t>• Хилоторакс (скопление лимфы в плевральной полости): </a:t>
            </a:r>
            <a:r>
              <a:rPr lang="ru-RU" dirty="0" err="1" smtClean="0"/>
              <a:t>лимфангиоматоз</a:t>
            </a:r>
            <a:r>
              <a:rPr lang="ru-RU" dirty="0" smtClean="0"/>
              <a:t>; травма грудного протока; обструкция грудного протока вследствие </a:t>
            </a:r>
            <a:r>
              <a:rPr lang="ru-RU" dirty="0" err="1" smtClean="0"/>
              <a:t>лимфопролиферативного</a:t>
            </a:r>
            <a:r>
              <a:rPr lang="ru-RU" dirty="0" smtClean="0"/>
              <a:t> заболевания, метастатического поражения медиастинальных лимфатических узлов или медиастинального фиброза</a:t>
            </a:r>
            <a:br>
              <a:rPr lang="ru-RU" dirty="0" smtClean="0"/>
            </a:br>
            <a:r>
              <a:rPr lang="ru-RU" dirty="0" smtClean="0"/>
              <a:t>• Холестериновый выпот — длительно существующие плевриты туберкулёзной, </a:t>
            </a:r>
            <a:r>
              <a:rPr lang="ru-RU" dirty="0" err="1" smtClean="0"/>
              <a:t>ревматоидной</a:t>
            </a:r>
            <a:r>
              <a:rPr lang="ru-RU" dirty="0" smtClean="0"/>
              <a:t> или другой этиологии.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Туберкулезный плеврит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764704"/>
            <a:ext cx="7992888" cy="609329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Начало заболевания может быть острым или </a:t>
            </a:r>
            <a:r>
              <a:rPr lang="ru-RU" dirty="0" err="1" smtClean="0"/>
              <a:t>подострым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Характерно наличие боли в грудной клетке на стороне поражения, которая уменьшается при накоплении жидкости. </a:t>
            </a:r>
          </a:p>
          <a:p>
            <a:r>
              <a:rPr lang="ru-RU" dirty="0" smtClean="0"/>
              <a:t>Выраженность синдрома воспалительной интоксикации варьирует от умеренной до значительной, температура – от субфебрильной до высокой. </a:t>
            </a:r>
          </a:p>
          <a:p>
            <a:r>
              <a:rPr lang="ru-RU" dirty="0" smtClean="0"/>
              <a:t>Тяжесть одышки напрямую зависит от объема плеврального выпота. При аускультации на стороне поражения определяется ослабление дыхания. </a:t>
            </a:r>
          </a:p>
          <a:p>
            <a:r>
              <a:rPr lang="ru-RU" dirty="0" smtClean="0"/>
              <a:t>Экссудат чаще серозный, реже – геморрагический.</a:t>
            </a:r>
          </a:p>
          <a:p>
            <a:r>
              <a:rPr lang="ru-RU" dirty="0" smtClean="0"/>
              <a:t>При изолированном плеврите его туберкулезная этиология должна быть подтверждена обнаружением возбудителя в плевральной жидкости (методом микроскопии, посева, МГМ) и/или туберкулезных гранулем в материале </a:t>
            </a:r>
            <a:r>
              <a:rPr lang="ru-RU" dirty="0" err="1" smtClean="0"/>
              <a:t>биоптата</a:t>
            </a:r>
            <a:r>
              <a:rPr lang="ru-RU" dirty="0" smtClean="0"/>
              <a:t> плевры.</a:t>
            </a:r>
          </a:p>
          <a:p>
            <a:r>
              <a:rPr lang="ru-RU" dirty="0" smtClean="0"/>
              <a:t>При наличии патологических изменений в легких и/или средостении туберкулезная этиология плеврита считается доказанной при верификации туберкулезной природы изменений в легочной ткани и/или средостении.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726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Туберкулезный плеврит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8244408" cy="623731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Прямые (абсолютные) признаки:</a:t>
            </a:r>
          </a:p>
          <a:p>
            <a:r>
              <a:rPr lang="ru-RU" dirty="0" smtClean="0"/>
              <a:t>• обнаружение МБТ в экссудате;</a:t>
            </a:r>
          </a:p>
          <a:p>
            <a:r>
              <a:rPr lang="ru-RU" dirty="0" smtClean="0"/>
              <a:t>• обнаружение казеозного некроза, специфической гранулемы или возбудителя в </a:t>
            </a:r>
            <a:r>
              <a:rPr lang="ru-RU" dirty="0" err="1" smtClean="0"/>
              <a:t>биоптате</a:t>
            </a:r>
            <a:r>
              <a:rPr lang="ru-RU" dirty="0" smtClean="0"/>
              <a:t> плевры;</a:t>
            </a:r>
          </a:p>
          <a:p>
            <a:r>
              <a:rPr lang="ru-RU" dirty="0" smtClean="0"/>
              <a:t>• достоверные признаки активного ТБ внутригрудных </a:t>
            </a:r>
            <a:r>
              <a:rPr lang="ru-RU" dirty="0" err="1" smtClean="0"/>
              <a:t>лимфоузлов</a:t>
            </a:r>
            <a:r>
              <a:rPr lang="ru-RU" dirty="0" smtClean="0"/>
              <a:t>, легких, бронхов.</a:t>
            </a:r>
          </a:p>
          <a:p>
            <a:r>
              <a:rPr lang="ru-RU" b="1" dirty="0" smtClean="0"/>
              <a:t>Косвенные признаки ТБ плеврита:</a:t>
            </a:r>
          </a:p>
          <a:p>
            <a:r>
              <a:rPr lang="ru-RU" dirty="0" smtClean="0"/>
              <a:t>• указание на контакт с больным ТБ;</a:t>
            </a:r>
          </a:p>
          <a:p>
            <a:r>
              <a:rPr lang="ru-RU" dirty="0" smtClean="0"/>
              <a:t>• </a:t>
            </a:r>
            <a:r>
              <a:rPr lang="ru-RU" dirty="0" err="1" smtClean="0"/>
              <a:t>гиперергическая</a:t>
            </a:r>
            <a:r>
              <a:rPr lang="ru-RU" dirty="0" smtClean="0"/>
              <a:t> реакция на пробу Манту или пробу с </a:t>
            </a:r>
            <a:r>
              <a:rPr lang="ru-RU" dirty="0" err="1" smtClean="0"/>
              <a:t>диаскинтестом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 постепенное начало заболевания или наличие продромального периода до острых клинических проявлений;</a:t>
            </a:r>
          </a:p>
          <a:p>
            <a:r>
              <a:rPr lang="ru-RU" dirty="0" smtClean="0"/>
              <a:t>• массивный серозный, преимущественно </a:t>
            </a:r>
            <a:r>
              <a:rPr lang="ru-RU" dirty="0" err="1" smtClean="0"/>
              <a:t>лимфоцитарный</a:t>
            </a:r>
            <a:r>
              <a:rPr lang="ru-RU" dirty="0" smtClean="0"/>
              <a:t> (у больных</a:t>
            </a:r>
          </a:p>
          <a:p>
            <a:r>
              <a:rPr lang="ru-RU" dirty="0" smtClean="0"/>
              <a:t>ВИЧ-инфекцией – </a:t>
            </a:r>
            <a:r>
              <a:rPr lang="ru-RU" dirty="0" err="1" smtClean="0"/>
              <a:t>лимфоцитарный</a:t>
            </a:r>
            <a:r>
              <a:rPr lang="ru-RU" dirty="0" smtClean="0"/>
              <a:t> или </a:t>
            </a:r>
            <a:r>
              <a:rPr lang="ru-RU" dirty="0" err="1" smtClean="0"/>
              <a:t>лимфоцитарно-нейтрофильный</a:t>
            </a:r>
            <a:r>
              <a:rPr lang="ru-RU" dirty="0" smtClean="0"/>
              <a:t>)</a:t>
            </a:r>
          </a:p>
          <a:p>
            <a:r>
              <a:rPr lang="ru-RU" dirty="0" smtClean="0"/>
              <a:t>выпот;</a:t>
            </a:r>
          </a:p>
          <a:p>
            <a:r>
              <a:rPr lang="ru-RU" dirty="0" smtClean="0"/>
              <a:t>• отсутствие патологических изменений в легочной ткани;</a:t>
            </a:r>
          </a:p>
          <a:p>
            <a:r>
              <a:rPr lang="ru-RU" dirty="0" smtClean="0"/>
              <a:t>• отсутствие эффекта от терапии антибиотиками широкого спектра действия;</a:t>
            </a:r>
          </a:p>
          <a:p>
            <a:r>
              <a:rPr lang="ru-RU" dirty="0" smtClean="0"/>
              <a:t>• наклонность к формированию плевральных сращений, </a:t>
            </a:r>
            <a:r>
              <a:rPr lang="ru-RU" dirty="0" err="1" smtClean="0"/>
              <a:t>осумкованию</a:t>
            </a:r>
            <a:r>
              <a:rPr lang="ru-RU" dirty="0" smtClean="0"/>
              <a:t> жидкости.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726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Туберкулезный плеврит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92696"/>
            <a:ext cx="7444680" cy="576304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Диагноз туберкулезного плеврита на основании косвенных признаков может быть установлен при высокой вероятности туберкулезного плеврита и исключении других поражений плевры и (или) отказе пациента от </a:t>
            </a:r>
            <a:r>
              <a:rPr lang="ru-RU" b="1" dirty="0" err="1" smtClean="0"/>
              <a:t>биопсийных</a:t>
            </a:r>
            <a:r>
              <a:rPr lang="ru-RU" b="1" dirty="0" smtClean="0"/>
              <a:t> исследований.</a:t>
            </a:r>
          </a:p>
          <a:p>
            <a:r>
              <a:rPr lang="ru-RU" b="1" dirty="0" smtClean="0"/>
              <a:t>При изолированном массивном серозном плеврите с </a:t>
            </a:r>
            <a:r>
              <a:rPr lang="ru-RU" b="1" dirty="0" err="1" smtClean="0"/>
              <a:t>лимфоцитарным</a:t>
            </a:r>
            <a:r>
              <a:rPr lang="ru-RU" b="1" dirty="0" smtClean="0"/>
              <a:t> характером экссудата у лиц молодого возраста (до 30 лет) возможно установление диагноза на основании косвенных признаков без проведения биопсии.</a:t>
            </a:r>
          </a:p>
          <a:p>
            <a:r>
              <a:rPr lang="ru-RU" b="1" dirty="0" smtClean="0"/>
              <a:t>До установления природы поражения плевры нельзя назначать СГКС.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931224" cy="30064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парапневмонический</a:t>
            </a:r>
            <a:r>
              <a:rPr lang="ru-RU" dirty="0" smtClean="0"/>
              <a:t> плеврит: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8172400" cy="616530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- острое начало с выраженными болями в грудной клетке (до появления выпота), высокой температурой тела</a:t>
            </a:r>
          </a:p>
          <a:p>
            <a:r>
              <a:rPr lang="ru-RU" b="1" dirty="0" smtClean="0"/>
              <a:t>- преобладание правосторонних выпотов</a:t>
            </a:r>
          </a:p>
          <a:p>
            <a:r>
              <a:rPr lang="ru-RU" b="1" dirty="0" smtClean="0"/>
              <a:t>- развитие экссудативного плеврита на фоне диагностированной пневмонии и определяемого рентгенологически пневмонического фокуса в паренхиме легкого</a:t>
            </a:r>
          </a:p>
          <a:p>
            <a:r>
              <a:rPr lang="ru-RU" b="1" dirty="0" smtClean="0"/>
              <a:t>- высокая частота гнойных экссудатов с большим количеством нейтрофилов</a:t>
            </a:r>
          </a:p>
          <a:p>
            <a:r>
              <a:rPr lang="ru-RU" b="1" dirty="0" smtClean="0"/>
              <a:t>- значительный лейкоцитоз в периферической крови и увеличение СОЭ более 50 мм/ч</a:t>
            </a:r>
          </a:p>
          <a:p>
            <a:r>
              <a:rPr lang="ru-RU" b="1" dirty="0" smtClean="0"/>
              <a:t>- быстрое наступление положительного эффекта под влиянием адекватной антибактериальной терапии</a:t>
            </a:r>
          </a:p>
          <a:p>
            <a:r>
              <a:rPr lang="ru-RU" b="1" dirty="0" smtClean="0"/>
              <a:t>- обнаружение возбудителя в выпоте (путем посева экссудата на определенные питательные среды)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726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плеврит опухолевого генеза: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8172400" cy="6165304"/>
          </a:xfrm>
        </p:spPr>
        <p:txBody>
          <a:bodyPr>
            <a:normAutofit fontScale="55000" lnSpcReduction="20000"/>
          </a:bodyPr>
          <a:lstStyle/>
          <a:p>
            <a:r>
              <a:rPr lang="ru-RU" sz="3800" b="1" dirty="0" smtClean="0"/>
              <a:t>- постепенное развитие выпота и остальной клинической симптоматики (слабость, </a:t>
            </a:r>
            <a:r>
              <a:rPr lang="ru-RU" sz="3800" b="1" dirty="0" err="1" smtClean="0"/>
              <a:t>анорексия</a:t>
            </a:r>
            <a:r>
              <a:rPr lang="ru-RU" sz="3800" b="1" dirty="0" smtClean="0"/>
              <a:t>, похудание, одышка, кашель с отделением мокроты, нередко с примесью крови)</a:t>
            </a:r>
          </a:p>
          <a:p>
            <a:r>
              <a:rPr lang="ru-RU" sz="3800" b="1" dirty="0" smtClean="0"/>
              <a:t>- обнаружение достаточно большого количества жидкости в полости плевры и быстрое ее накопление после проведенного </a:t>
            </a:r>
            <a:r>
              <a:rPr lang="ru-RU" sz="3800" b="1" dirty="0" err="1" smtClean="0"/>
              <a:t>плевроцентеза</a:t>
            </a:r>
            <a:endParaRPr lang="ru-RU" sz="3800" b="1" dirty="0" smtClean="0"/>
          </a:p>
          <a:p>
            <a:r>
              <a:rPr lang="ru-RU" sz="3800" b="1" dirty="0" smtClean="0"/>
              <a:t>- выявление с помощью КТ или рентгенографии (после предварительного удаления экссудата из плевральной полости) признаков </a:t>
            </a:r>
            <a:r>
              <a:rPr lang="ru-RU" sz="3800" b="1" dirty="0" err="1" smtClean="0"/>
              <a:t>бронхогенного</a:t>
            </a:r>
            <a:r>
              <a:rPr lang="ru-RU" sz="3800" b="1" dirty="0" smtClean="0"/>
              <a:t> рака, увеличения медиастинальных </a:t>
            </a:r>
            <a:r>
              <a:rPr lang="ru-RU" sz="3800" b="1" dirty="0" err="1" smtClean="0"/>
              <a:t>лимфоузлов</a:t>
            </a:r>
            <a:r>
              <a:rPr lang="ru-RU" sz="3800" b="1" dirty="0" smtClean="0"/>
              <a:t>, метастатического поражения легких</a:t>
            </a:r>
          </a:p>
          <a:p>
            <a:r>
              <a:rPr lang="ru-RU" sz="3800" b="1" dirty="0" smtClean="0"/>
              <a:t>- геморрагический характер выпота </a:t>
            </a:r>
          </a:p>
          <a:p>
            <a:r>
              <a:rPr lang="ru-RU" sz="3800" b="1" dirty="0" smtClean="0"/>
              <a:t>- при злокачественной </a:t>
            </a:r>
            <a:r>
              <a:rPr lang="ru-RU" sz="3800" b="1" dirty="0" err="1" smtClean="0"/>
              <a:t>лимфоме</a:t>
            </a:r>
            <a:r>
              <a:rPr lang="ru-RU" sz="3800" b="1" dirty="0" smtClean="0"/>
              <a:t> часто </a:t>
            </a:r>
            <a:r>
              <a:rPr lang="ru-RU" sz="3800" b="1" dirty="0" err="1" smtClean="0"/>
              <a:t>хилоторакс</a:t>
            </a:r>
            <a:endParaRPr lang="ru-RU" sz="3800" b="1" dirty="0" smtClean="0"/>
          </a:p>
          <a:p>
            <a:r>
              <a:rPr lang="ru-RU" sz="3800" b="1" dirty="0" smtClean="0"/>
              <a:t>- соответствие плеврального выпота всем критериям экссудата, очень низкое содержание глюкозы (чем ниже уровень глюкозы в экссудате, тем хуже прогноз для больного)</a:t>
            </a:r>
          </a:p>
          <a:p>
            <a:r>
              <a:rPr lang="ru-RU" sz="3800" b="1" dirty="0" smtClean="0"/>
              <a:t>- обнаружение в плевральном выпоте злокачественных клеток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Синдром плеврального выпота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643192" cy="524858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клинический </a:t>
            </a:r>
            <a:r>
              <a:rPr lang="ru-RU" dirty="0" err="1" smtClean="0"/>
              <a:t>симптомокомплекс</a:t>
            </a:r>
            <a:r>
              <a:rPr lang="ru-RU" dirty="0" smtClean="0"/>
              <a:t>, характеризующийся накоплением в плевральной полости жидкости, имеющей различное происхождение и свойства.</a:t>
            </a:r>
          </a:p>
          <a:p>
            <a:r>
              <a:rPr lang="ru-RU" dirty="0" smtClean="0"/>
              <a:t>Характерной жалобой для этого синдрома является одышка. Она служит выражением дыхательной недостаточности из-за </a:t>
            </a:r>
            <a:r>
              <a:rPr lang="ru-RU" dirty="0" err="1" smtClean="0"/>
              <a:t>сдавления</a:t>
            </a:r>
            <a:r>
              <a:rPr lang="ru-RU" dirty="0" smtClean="0"/>
              <a:t> легкого, которое приводит к уменьшению дыхательной поверхности легких в целом. При осмотре обращает на себя внимание выпячивание и отставание в акте дыхания соответствующей стороны. Голосовое дрожание и </a:t>
            </a:r>
            <a:r>
              <a:rPr lang="ru-RU" dirty="0" err="1" smtClean="0"/>
              <a:t>бронхофония</a:t>
            </a:r>
            <a:r>
              <a:rPr lang="ru-RU" dirty="0" smtClean="0"/>
              <a:t> ослаблены или отсутствуют. При перкуссии определяется притупление или тупой звук. </a:t>
            </a:r>
            <a:r>
              <a:rPr lang="ru-RU" dirty="0" err="1" smtClean="0"/>
              <a:t>Аускультативно</a:t>
            </a:r>
            <a:r>
              <a:rPr lang="ru-RU" dirty="0" smtClean="0"/>
              <a:t> дыхание ослаблено или отсутствует.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family-doctor.com.ua/wp-content/uploads/2012/01/plevriti-3.jpg"/>
          <p:cNvPicPr>
            <a:picLocks noChangeAspect="1" noChangeArrowheads="1"/>
          </p:cNvPicPr>
          <p:nvPr/>
        </p:nvPicPr>
        <p:blipFill>
          <a:blip r:embed="rId2" cstate="print"/>
          <a:srcRect b="6330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family-doctor.com.ua/wp-content/uploads/2012/01/plevriti-3.jpg"/>
          <p:cNvPicPr>
            <a:picLocks noChangeAspect="1" noChangeArrowheads="1"/>
          </p:cNvPicPr>
          <p:nvPr/>
        </p:nvPicPr>
        <p:blipFill>
          <a:blip r:embed="rId2" cstate="print"/>
          <a:srcRect t="36465" r="3656" b="2549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family-doctor.com.ua/wp-content/uploads/2012/01/plevriti-3.jpg"/>
          <p:cNvPicPr>
            <a:picLocks noChangeAspect="1" noChangeArrowheads="1"/>
          </p:cNvPicPr>
          <p:nvPr/>
        </p:nvPicPr>
        <p:blipFill>
          <a:blip r:embed="rId2" cstate="print"/>
          <a:srcRect t="74085" r="2916"/>
          <a:stretch>
            <a:fillRect/>
          </a:stretch>
        </p:blipFill>
        <p:spPr bwMode="auto">
          <a:xfrm>
            <a:off x="0" y="188640"/>
            <a:ext cx="9144000" cy="6408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712968" cy="444664"/>
          </a:xfrm>
        </p:spPr>
        <p:txBody>
          <a:bodyPr>
            <a:noAutofit/>
          </a:bodyPr>
          <a:lstStyle/>
          <a:p>
            <a:r>
              <a:rPr lang="ru-RU" sz="2800" dirty="0" smtClean="0"/>
              <a:t>Экссудативные плевриты грибковой этиологии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836712"/>
            <a:ext cx="8280920" cy="6021288"/>
          </a:xfrm>
        </p:spPr>
        <p:txBody>
          <a:bodyPr>
            <a:normAutofit fontScale="62500" lnSpcReduction="20000"/>
          </a:bodyPr>
          <a:lstStyle/>
          <a:p>
            <a:r>
              <a:rPr lang="ru-RU" sz="2900" dirty="0" smtClean="0"/>
              <a:t>Составляют около 1% всех выпотов, развиваются преимущественно у лиц со значительным нарушением системы иммунитета, а также получающих лечение иммунодепрессантами, глюкокортикоидными препаратами и у пациентов, страдающих сахарным диабетом.</a:t>
            </a:r>
          </a:p>
          <a:p>
            <a:r>
              <a:rPr lang="ru-RU" sz="2900" dirty="0" smtClean="0"/>
              <a:t>Виды грибков: аспергиллы, бластомицеты, </a:t>
            </a:r>
            <a:r>
              <a:rPr lang="ru-RU" sz="2900" dirty="0" err="1" smtClean="0"/>
              <a:t>кокцидоиды</a:t>
            </a:r>
            <a:r>
              <a:rPr lang="ru-RU" sz="2900" dirty="0" smtClean="0"/>
              <a:t>, </a:t>
            </a:r>
            <a:r>
              <a:rPr lang="ru-RU" sz="2900" dirty="0" err="1" smtClean="0"/>
              <a:t>криптококки</a:t>
            </a:r>
            <a:r>
              <a:rPr lang="ru-RU" sz="2900" dirty="0" smtClean="0"/>
              <a:t>, </a:t>
            </a:r>
            <a:r>
              <a:rPr lang="ru-RU" sz="2900" dirty="0" err="1" smtClean="0"/>
              <a:t>гистоплазмы</a:t>
            </a:r>
            <a:r>
              <a:rPr lang="ru-RU" sz="2900" dirty="0" smtClean="0"/>
              <a:t>, актиномицеты.</a:t>
            </a:r>
          </a:p>
          <a:p>
            <a:r>
              <a:rPr lang="ru-RU" sz="2900" dirty="0" smtClean="0"/>
              <a:t>Плевральный выпот сочетается с грибковым поражением паренхимы легких в виде очаговой пневмонии, инфильтративных изменений; абсцессов и даже полостей распада.</a:t>
            </a:r>
          </a:p>
          <a:p>
            <a:r>
              <a:rPr lang="ru-RU" sz="2900" dirty="0" smtClean="0"/>
              <a:t>Плевральный выпот обычно серозный (серозно-фибринозный) с выраженным преобладанием лимфоцитов и эозинофилов. При прорыве в плевральную полость </a:t>
            </a:r>
            <a:r>
              <a:rPr lang="ru-RU" sz="2900" dirty="0" err="1" smtClean="0"/>
              <a:t>субкапсулярного</a:t>
            </a:r>
            <a:r>
              <a:rPr lang="ru-RU" sz="2900" dirty="0" smtClean="0"/>
              <a:t> абсцесса выпот становится гнойным.</a:t>
            </a:r>
          </a:p>
          <a:p>
            <a:r>
              <a:rPr lang="ru-RU" sz="2900" dirty="0" smtClean="0"/>
              <a:t>Диагноз верифицируется с помощью неоднократного обнаружения мицелл грибков в плевральной жидкости, в мокроте, также путем повторного выделения культуры грибков при посеве экссудата, </a:t>
            </a:r>
            <a:r>
              <a:rPr lang="ru-RU" sz="2900" dirty="0" err="1" smtClean="0"/>
              <a:t>биоптата</a:t>
            </a:r>
            <a:r>
              <a:rPr lang="ru-RU" sz="2900" dirty="0" smtClean="0"/>
              <a:t> плевры, мокроты, гноя из свищей.</a:t>
            </a:r>
          </a:p>
          <a:p>
            <a:r>
              <a:rPr lang="ru-RU" sz="2900" dirty="0" smtClean="0"/>
              <a:t>Большое значение в диагностике грибковых </a:t>
            </a:r>
            <a:r>
              <a:rPr lang="ru-RU" sz="2900" dirty="0" err="1" smtClean="0"/>
              <a:t>экссудатативных</a:t>
            </a:r>
            <a:r>
              <a:rPr lang="ru-RU" sz="2900" dirty="0" smtClean="0"/>
              <a:t> плевритов имеют серологические методы исследования сыворотки крови и </a:t>
            </a:r>
            <a:r>
              <a:rPr lang="ru-RU" sz="2900" dirty="0" err="1" smtClean="0"/>
              <a:t>экссудатата</a:t>
            </a:r>
            <a:r>
              <a:rPr lang="ru-RU" sz="2900" dirty="0" smtClean="0"/>
              <a:t> - высокие титры антител в реакции связывания комплемента, агглютинации-преципитации с антигенами определенных грибков. Антитела можно выявить также с помощью </a:t>
            </a:r>
            <a:r>
              <a:rPr lang="ru-RU" sz="2900" dirty="0" err="1" smtClean="0"/>
              <a:t>иммунофлюоресцентного</a:t>
            </a:r>
            <a:r>
              <a:rPr lang="ru-RU" sz="2900" dirty="0" smtClean="0"/>
              <a:t> и </a:t>
            </a:r>
            <a:r>
              <a:rPr lang="ru-RU" sz="2900" dirty="0" err="1" smtClean="0"/>
              <a:t>радиоиммунологических</a:t>
            </a:r>
            <a:r>
              <a:rPr lang="ru-RU" sz="2900" dirty="0" smtClean="0"/>
              <a:t> методов. Определенное диагностическое значение могут иметь положительные кожные пробы с введением аллергенов соответствующего грибка.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9144000" cy="300648"/>
          </a:xfrm>
        </p:spPr>
        <p:txBody>
          <a:bodyPr>
            <a:noAutofit/>
          </a:bodyPr>
          <a:lstStyle/>
          <a:p>
            <a:r>
              <a:rPr lang="ru-RU" sz="3200" dirty="0" smtClean="0"/>
              <a:t>Плевриты паразитарной этиологии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548680"/>
            <a:ext cx="8424936" cy="6309320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Амебный экссудативный плеврит </a:t>
            </a:r>
            <a:r>
              <a:rPr lang="ru-RU" sz="1600" dirty="0" smtClean="0"/>
              <a:t>возникает при прорыве в полость плевры через диафрагму амебного абсцесса печени. При этом появляется резкая боль в правом подреберье и правой половине грудной клетки, одышка, значительно повышается температура тела, что сопровождается ознобами. У больного формируется гнойный плеврит. Плевральный выпот является экссудатом, имеет характерный вид «шоколадного сиропа» или «селедочного масла» и содержит большое количество </a:t>
            </a:r>
            <a:r>
              <a:rPr lang="ru-RU" sz="1600" dirty="0" err="1" smtClean="0"/>
              <a:t>нейтрофильных</a:t>
            </a:r>
            <a:r>
              <a:rPr lang="ru-RU" sz="1600" dirty="0" smtClean="0"/>
              <a:t> лейкоцитов, </a:t>
            </a:r>
            <a:r>
              <a:rPr lang="ru-RU" sz="1600" dirty="0" err="1" smtClean="0"/>
              <a:t>гепатоциты</a:t>
            </a:r>
            <a:r>
              <a:rPr lang="ru-RU" sz="1600" dirty="0" smtClean="0"/>
              <a:t>, а также небольшие твердые нерастворимые частички печеночной паренхимы. У 10% больных в экссудате обнаруживаются амебы. С помощью </a:t>
            </a:r>
            <a:r>
              <a:rPr lang="ru-RU" sz="1600" dirty="0" err="1" smtClean="0"/>
              <a:t>иммунорадиологических</a:t>
            </a:r>
            <a:r>
              <a:rPr lang="ru-RU" sz="1600" dirty="0" smtClean="0"/>
              <a:t> методов можно обнаружить высокие титры антител к амебам. Ультразвуковое исследование и компьютерная томография печени позволяют диагностировать абсцесс печени.</a:t>
            </a:r>
          </a:p>
          <a:p>
            <a:r>
              <a:rPr lang="ru-RU" sz="1600" b="1" dirty="0" smtClean="0"/>
              <a:t>Эхинококковый экссудативный плеврит </a:t>
            </a:r>
            <a:r>
              <a:rPr lang="ru-RU" sz="1600" dirty="0" smtClean="0"/>
              <a:t>развивается при прорыве эхинококковой кисты печени, легкого или селезенки в плевральную полость. Очень редко наблюдается развитие кисты первично в самой плевральной полости. В момент прорыва появляется очень резкая боль в соответствующей половине грудной клетки, сильная одышка, может развиться анафилактический шок в ответ на поступление эхинококковых антигенов. При прорыве в полость плевры нагноившейся эхинококковой кисты формируется эмпиема плевры. Плевральный выпот является экссудатом и содержит большое количество эозинофилов (при вторичном инфицировании жидкости - нейтрофилы), а также сколексы с крючьями эхинококков, оболочки эхинококковой кисты. В плевральном </a:t>
            </a:r>
            <a:r>
              <a:rPr lang="ru-RU" sz="1600" dirty="0" err="1" smtClean="0"/>
              <a:t>биоптате</a:t>
            </a:r>
            <a:r>
              <a:rPr lang="ru-RU" sz="1600" dirty="0" smtClean="0"/>
              <a:t> также выявляются сколексы с крючьями паразита. Кожная проба с эхинококковым антигеном (проба </a:t>
            </a:r>
            <a:r>
              <a:rPr lang="ru-RU" sz="1600" dirty="0" err="1" smtClean="0"/>
              <a:t>Кацони</a:t>
            </a:r>
            <a:r>
              <a:rPr lang="ru-RU" sz="1600" dirty="0" smtClean="0"/>
              <a:t>) положительна в 75% случаев. Обнаруживаются также антитела к эхинококковому антигену в крови с помощью реакции связывания комплемента (тест </a:t>
            </a:r>
            <a:r>
              <a:rPr lang="ru-RU" sz="1600" dirty="0" err="1" smtClean="0"/>
              <a:t>Вейнберга</a:t>
            </a:r>
            <a:r>
              <a:rPr lang="ru-RU" sz="1600" dirty="0" smtClean="0"/>
              <a:t>).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964488" cy="22864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Плеврит при злокачественной </a:t>
            </a:r>
            <a:r>
              <a:rPr lang="ru-RU" sz="2800" dirty="0" err="1" smtClean="0"/>
              <a:t>мезотелиоме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8244408" cy="6381328"/>
          </a:xfrm>
        </p:spPr>
        <p:txBody>
          <a:bodyPr>
            <a:noAutofit/>
          </a:bodyPr>
          <a:lstStyle/>
          <a:p>
            <a:r>
              <a:rPr lang="ru-RU" sz="1600" dirty="0" smtClean="0"/>
              <a:t>Развитию этой опухоли особенно подвержены лица, 20-40 лет работающие с асбестом в возрасте 40-70 лет. Основные клинические симптомы:</a:t>
            </a:r>
          </a:p>
          <a:p>
            <a:r>
              <a:rPr lang="ru-RU" sz="1600" dirty="0" smtClean="0"/>
              <a:t>постепенно нарастающая боль постоянного характера в грудной клетке без четкой связи с дыхательными движениями;</a:t>
            </a:r>
          </a:p>
          <a:p>
            <a:r>
              <a:rPr lang="ru-RU" sz="1600" dirty="0" smtClean="0"/>
              <a:t>приступообразный сухой кашель, постоянно усиливающаяся одышка, снижение массы тела;</a:t>
            </a:r>
          </a:p>
          <a:p>
            <a:r>
              <a:rPr lang="ru-RU" sz="1600" dirty="0" smtClean="0"/>
              <a:t>плевральный выпот - наиболее часто встречающийся и рано появляющийся признак злокачественной </a:t>
            </a:r>
            <a:r>
              <a:rPr lang="ru-RU" sz="1600" dirty="0" err="1" smtClean="0"/>
              <a:t>мезотелиомы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синдром </a:t>
            </a:r>
            <a:r>
              <a:rPr lang="ru-RU" sz="1600" dirty="0" err="1" smtClean="0"/>
              <a:t>сдавления</a:t>
            </a:r>
            <a:r>
              <a:rPr lang="ru-RU" sz="1600" dirty="0" smtClean="0"/>
              <a:t> верхней полой вены растущей опухолью (отек шеи и лица, расширение вен в области шеи и верхней части груди, одышка); прорастание опухоли в перикард и стенки полостей сердца приводит к развитию экссудативного перикардита, сердечной недостаточности, аритмиям сердца;</a:t>
            </a:r>
          </a:p>
          <a:p>
            <a:r>
              <a:rPr lang="ru-RU" sz="1600" dirty="0" smtClean="0"/>
              <a:t>характерные данные при компьютерной томографии легких - утолщение плевры с неровной узловатой внутренней границей, особенно у основания легкого, в некоторых случаях определяются опухолевые узлы в легких;</a:t>
            </a:r>
          </a:p>
          <a:p>
            <a:r>
              <a:rPr lang="ru-RU" sz="1600" dirty="0" smtClean="0"/>
              <a:t>особенности плевральной жидкости: желтоватый или серозно-кровянистый цвет; имеет все признаки экссудата; снижение содержания глюкозы и величины </a:t>
            </a:r>
            <a:r>
              <a:rPr lang="ru-RU" sz="1600" dirty="0" err="1" smtClean="0"/>
              <a:t>рН</a:t>
            </a:r>
            <a:r>
              <a:rPr lang="ru-RU" sz="1600" dirty="0" smtClean="0"/>
              <a:t>; большое содержание </a:t>
            </a:r>
            <a:r>
              <a:rPr lang="ru-RU" sz="1600" dirty="0" err="1" smtClean="0"/>
              <a:t>гиалуроновой</a:t>
            </a:r>
            <a:r>
              <a:rPr lang="ru-RU" sz="1600" dirty="0" smtClean="0"/>
              <a:t> кислоты и связанная с этим высокая вязкость жидкости; большое количество лимфоцитов и </a:t>
            </a:r>
            <a:r>
              <a:rPr lang="ru-RU" sz="1600" dirty="0" err="1" smtClean="0"/>
              <a:t>мезотелиальных</a:t>
            </a:r>
            <a:r>
              <a:rPr lang="ru-RU" sz="1600" dirty="0" smtClean="0"/>
              <a:t> клеток в осадке экссудата; обнаружение злокачественных клеток при многократных исследованиях экссудата у 20-30% больных.</a:t>
            </a:r>
          </a:p>
          <a:p>
            <a:r>
              <a:rPr lang="ru-RU" sz="1600" dirty="0" smtClean="0"/>
              <a:t>Для окончательной верификации диагноза следует производить многократную биопсию париетальной плевры, торакоскопию с биопсией и даже диагностическую торакотомию.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363272" cy="516672"/>
          </a:xfrm>
        </p:spPr>
        <p:txBody>
          <a:bodyPr>
            <a:noAutofit/>
          </a:bodyPr>
          <a:lstStyle/>
          <a:p>
            <a:r>
              <a:rPr lang="ru-RU" sz="2800" dirty="0" smtClean="0"/>
              <a:t>Плеврит при системных заболеваниях соединительной ткани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836712"/>
            <a:ext cx="8352928" cy="6021288"/>
          </a:xfrm>
        </p:spPr>
        <p:txBody>
          <a:bodyPr>
            <a:normAutofit fontScale="55000" lnSpcReduction="20000"/>
          </a:bodyPr>
          <a:lstStyle/>
          <a:p>
            <a:r>
              <a:rPr lang="ru-RU" sz="3500" dirty="0" smtClean="0"/>
              <a:t>Наиболее часто развивается при СКВ. Экссудативный плеврит обычно двусторонний, экссудат серозный, содержит большое количество лимфоцитов, в нем обнаруживаются волчаночные клетки, </a:t>
            </a:r>
            <a:r>
              <a:rPr lang="ru-RU" sz="3500" dirty="0" err="1" smtClean="0"/>
              <a:t>антинуклеарные</a:t>
            </a:r>
            <a:r>
              <a:rPr lang="ru-RU" sz="3500" dirty="0" smtClean="0"/>
              <a:t> антитела. Характерной особенностью экссудативного плеврита при системной красной волчанке является высокая эффективность </a:t>
            </a:r>
            <a:r>
              <a:rPr lang="ru-RU" sz="3500" dirty="0" err="1" smtClean="0"/>
              <a:t>глюкортикоидной</a:t>
            </a:r>
            <a:r>
              <a:rPr lang="ru-RU" sz="3500" dirty="0" smtClean="0"/>
              <a:t> терапии. При биопсии плевры обнаруживается хроническое воспаление и фиброз.</a:t>
            </a:r>
          </a:p>
          <a:p>
            <a:r>
              <a:rPr lang="ru-RU" sz="3500" dirty="0" smtClean="0"/>
              <a:t>При ревматизме экссудативный плеврит наблюдается у 2-3% больных, выпот является серозным экссудатом, содержит много лимфоцитов. Плеврит развивается на фоне проявления ревмокардита и хорошо поддается лечению НПВС. Пункционная биопсия выявляет картину хронического воспаления плевры и ее фиброза.</a:t>
            </a:r>
          </a:p>
          <a:p>
            <a:r>
              <a:rPr lang="ru-RU" sz="3500" dirty="0" smtClean="0"/>
              <a:t>При </a:t>
            </a:r>
            <a:r>
              <a:rPr lang="ru-RU" sz="3500" dirty="0" err="1" smtClean="0"/>
              <a:t>ревматоидном</a:t>
            </a:r>
            <a:r>
              <a:rPr lang="ru-RU" sz="3500" dirty="0" smtClean="0"/>
              <a:t> артрите характеризуется хроническим рецидивирующим течением, экссудат серозный </a:t>
            </a:r>
            <a:r>
              <a:rPr lang="ru-RU" sz="3500" dirty="0" err="1" smtClean="0"/>
              <a:t>лимфоцитарный</a:t>
            </a:r>
            <a:r>
              <a:rPr lang="ru-RU" sz="3500" dirty="0" smtClean="0"/>
              <a:t>, содержит </a:t>
            </a:r>
            <a:r>
              <a:rPr lang="ru-RU" sz="3500" dirty="0" err="1" smtClean="0"/>
              <a:t>ревматоидный</a:t>
            </a:r>
            <a:r>
              <a:rPr lang="ru-RU" sz="3500" dirty="0" smtClean="0"/>
              <a:t> фактор в высоких титрах (&lt; 1:320), низкое количество глюкозы, отмечается высокий уровень ЛДГ, обнаруживаются кристаллы холестерина.</a:t>
            </a:r>
          </a:p>
          <a:p>
            <a:r>
              <a:rPr lang="ru-RU" sz="3500" dirty="0" smtClean="0"/>
              <a:t>Экссудативный плеврит может развиваться и при других системных заболеваниях соединительной ткани - склеродермии, дерматомиозите. Для постановки этиологического диагноза экссудативного плеврита используют диагностические критерии этих заболеваний и исключают другие причины появления плеврального выпота.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8388424" cy="5166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Плеврит при остром панкреатите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7992888" cy="594928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Плевральный выпот при остром панкреатите или выраженном обострении хронического панкреатита наблюдается в 20-30% случаев. Патогенез этого выпота заключается в проникновении панкреатических ферментов в плевральную полость по лимфатическим сосудам через диафрагму.</a:t>
            </a:r>
          </a:p>
          <a:p>
            <a:r>
              <a:rPr lang="ru-RU" dirty="0" smtClean="0"/>
              <a:t>Плевральный выпот соответствует признакам экссудата, серозный или серозно-геморрагический, богат нейтрофилами и содержит большое количество амилазы (больше, чем в сыворотке крови). </a:t>
            </a:r>
            <a:r>
              <a:rPr lang="ru-RU" dirty="0" err="1" smtClean="0"/>
              <a:t>Панкреатогенный</a:t>
            </a:r>
            <a:r>
              <a:rPr lang="ru-RU" dirty="0" smtClean="0"/>
              <a:t> выпот чаще локализуется слева и имеет наклонность к хроническому течению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Плеврит при уремии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8172400" cy="5949280"/>
          </a:xfrm>
        </p:spPr>
        <p:txBody>
          <a:bodyPr/>
          <a:lstStyle/>
          <a:p>
            <a:r>
              <a:rPr lang="ru-RU" dirty="0" smtClean="0"/>
              <a:t>Экссудативный уремический плеврит, как правило, сочетается с фибринозным или экссудативным перикардитом. Экссудат серозно-фибринозный, бывает геморрагическим, содержит мало клеток, обычно это моноциты. Уровень </a:t>
            </a:r>
            <a:r>
              <a:rPr lang="ru-RU" dirty="0" err="1" smtClean="0"/>
              <a:t>креатинина</a:t>
            </a:r>
            <a:r>
              <a:rPr lang="ru-RU" dirty="0" smtClean="0"/>
              <a:t> в плевральной жидкости повышен, но он ниже, чем в крови.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Лекарственный плеврит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Плевральный выпот может появиться при лечении </a:t>
            </a:r>
            <a:r>
              <a:rPr lang="ru-RU" sz="3200" dirty="0" err="1" smtClean="0"/>
              <a:t>гидралазином</a:t>
            </a:r>
            <a:r>
              <a:rPr lang="ru-RU" sz="3200" dirty="0" smtClean="0"/>
              <a:t>, </a:t>
            </a:r>
            <a:r>
              <a:rPr lang="ru-RU" sz="3200" dirty="0" err="1" smtClean="0"/>
              <a:t>новокаинамидом</a:t>
            </a:r>
            <a:r>
              <a:rPr lang="ru-RU" sz="3200" dirty="0" smtClean="0"/>
              <a:t>, </a:t>
            </a:r>
            <a:r>
              <a:rPr lang="ru-RU" sz="3200" dirty="0" err="1" smtClean="0"/>
              <a:t>изониазидом</a:t>
            </a:r>
            <a:r>
              <a:rPr lang="ru-RU" sz="3200" dirty="0" smtClean="0"/>
              <a:t>, </a:t>
            </a:r>
            <a:r>
              <a:rPr lang="ru-RU" sz="3200" dirty="0" err="1" smtClean="0"/>
              <a:t>хлорпромазином</a:t>
            </a:r>
            <a:r>
              <a:rPr lang="ru-RU" sz="3200" dirty="0" smtClean="0"/>
              <a:t>, </a:t>
            </a:r>
            <a:r>
              <a:rPr lang="ru-RU" sz="3200" dirty="0" err="1" smtClean="0"/>
              <a:t>фенитоином</a:t>
            </a:r>
            <a:r>
              <a:rPr lang="ru-RU" sz="3200" dirty="0" smtClean="0"/>
              <a:t>, иногда при приеме </a:t>
            </a:r>
            <a:r>
              <a:rPr lang="ru-RU" sz="3200" dirty="0" err="1" smtClean="0"/>
              <a:t>бромокриптина</a:t>
            </a:r>
            <a:r>
              <a:rPr lang="ru-RU" sz="3200" dirty="0" smtClean="0"/>
              <a:t>. К появлению выпота приводит длительное лечение этими препаратами. Обычно имеется также и лекарственное поражение легких.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Классификация Плеврита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8172400" cy="6021288"/>
          </a:xfrm>
        </p:spPr>
        <p:txBody>
          <a:bodyPr>
            <a:normAutofit/>
          </a:bodyPr>
          <a:lstStyle/>
          <a:p>
            <a:r>
              <a:rPr lang="ru-RU" b="1" dirty="0" smtClean="0"/>
              <a:t> </a:t>
            </a:r>
            <a:r>
              <a:rPr lang="ru-RU" sz="3000" b="1" dirty="0" smtClean="0"/>
              <a:t>Экссудативный плеврит - </a:t>
            </a:r>
            <a:r>
              <a:rPr lang="ru-RU" sz="3000" dirty="0" smtClean="0"/>
              <a:t>инфекционно-воспалительное поражение листков плевры различной этиологии, сопровождающееся накоплением выпота в плевральной полости.</a:t>
            </a:r>
          </a:p>
          <a:p>
            <a:r>
              <a:rPr lang="ru-RU" sz="3000" b="1" dirty="0" smtClean="0"/>
              <a:t>Фибринозный, или </a:t>
            </a:r>
            <a:r>
              <a:rPr lang="ru-RU" sz="3000" b="1" dirty="0" err="1" smtClean="0"/>
              <a:t>адгезивный</a:t>
            </a:r>
            <a:r>
              <a:rPr lang="ru-RU" sz="3000" b="1" dirty="0" smtClean="0"/>
              <a:t> плеврит – </a:t>
            </a:r>
            <a:r>
              <a:rPr lang="ru-RU" sz="3000" dirty="0" smtClean="0"/>
              <a:t>тип плеврита, при котором происходит отложение фибрина, развиваются фибринозные наложения на плевральных листках, в плевральной полости свободной жидкости не определяется.</a:t>
            </a: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656" y="260648"/>
            <a:ext cx="9011344" cy="792088"/>
          </a:xfrm>
        </p:spPr>
        <p:txBody>
          <a:bodyPr>
            <a:noAutofit/>
          </a:bodyPr>
          <a:lstStyle/>
          <a:p>
            <a:r>
              <a:rPr lang="ru-RU" sz="2400" dirty="0" smtClean="0"/>
              <a:t>Критерии дифференциальной диагностики наиболее частых </a:t>
            </a:r>
            <a:r>
              <a:rPr lang="ru-RU" sz="2400" dirty="0" err="1" smtClean="0"/>
              <a:t>заболеваний,сопровождающихся</a:t>
            </a:r>
            <a:r>
              <a:rPr lang="ru-RU" sz="2400" dirty="0" smtClean="0"/>
              <a:t> поражением плевры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52735"/>
          <a:ext cx="9144000" cy="5580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3808"/>
                <a:gridCol w="6300192"/>
              </a:tblGrid>
              <a:tr h="383196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Генез плеврита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Критерии</a:t>
                      </a:r>
                      <a:endParaRPr lang="ru-RU" sz="1900" dirty="0"/>
                    </a:p>
                  </a:txBody>
                  <a:tcPr/>
                </a:tc>
              </a:tr>
              <a:tr h="13829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dirty="0" smtClean="0"/>
                        <a:t>Парапневмонический</a:t>
                      </a:r>
                    </a:p>
                    <a:p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Наличие инфильтрата в </a:t>
                      </a:r>
                      <a:r>
                        <a:rPr lang="ru-RU" sz="1900" dirty="0" err="1" smtClean="0"/>
                        <a:t>легком,документированного</a:t>
                      </a:r>
                      <a:r>
                        <a:rPr lang="ru-RU" sz="1900" dirty="0" smtClean="0"/>
                        <a:t> данными рентгенологического исследования; его рассасывание или значительное уменьшение после 10-12 дней адекватной </a:t>
                      </a:r>
                      <a:r>
                        <a:rPr lang="ru-RU" sz="1900" dirty="0" err="1" smtClean="0"/>
                        <a:t>антимикробной</a:t>
                      </a:r>
                      <a:r>
                        <a:rPr lang="ru-RU" sz="1900" dirty="0" smtClean="0"/>
                        <a:t> терапии с прекращением экссудации в плевральную полость</a:t>
                      </a:r>
                      <a:endParaRPr lang="ru-RU" sz="1900" dirty="0"/>
                    </a:p>
                  </a:txBody>
                  <a:tcPr/>
                </a:tc>
              </a:tr>
              <a:tr h="11236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dirty="0" smtClean="0"/>
                        <a:t>Злокачественный</a:t>
                      </a:r>
                    </a:p>
                    <a:p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Цитологическое или гистологическое подтверждение: обнаружение ОК (в экссудате и/или мокроте) или опухолевой ткани по данным ПБП, верификация первичного рака или отдаленных метастазов</a:t>
                      </a:r>
                      <a:endParaRPr lang="ru-RU" sz="1900" dirty="0"/>
                    </a:p>
                  </a:txBody>
                  <a:tcPr/>
                </a:tc>
              </a:tr>
              <a:tr h="2078706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Кардиогенный (лево-</a:t>
                      </a:r>
                    </a:p>
                    <a:p>
                      <a:r>
                        <a:rPr lang="ru-RU" sz="1900" dirty="0" smtClean="0"/>
                        <a:t>желудочковый)</a:t>
                      </a:r>
                    </a:p>
                    <a:p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Клинические и функциональные признаки хронической сердечной недостаточности у пациента с патологией </a:t>
                      </a:r>
                      <a:r>
                        <a:rPr lang="ru-RU" sz="1900" dirty="0" err="1" smtClean="0"/>
                        <a:t>сердечно-сосудистой</a:t>
                      </a:r>
                      <a:r>
                        <a:rPr lang="ru-RU" sz="1900" dirty="0" smtClean="0"/>
                        <a:t> системы (ишемическая болезнь сердца, нарушения ритма, </a:t>
                      </a:r>
                      <a:r>
                        <a:rPr lang="ru-RU" sz="1900" dirty="0" err="1" smtClean="0"/>
                        <a:t>кардиомиопатии</a:t>
                      </a:r>
                      <a:r>
                        <a:rPr lang="ru-RU" sz="1900" dirty="0" smtClean="0"/>
                        <a:t>) с наличием преимущественно двустороннего выпота; эффективность адекватной терапии хронической сердечной недостаточности</a:t>
                      </a:r>
                      <a:endParaRPr lang="ru-RU" sz="19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656" y="260648"/>
            <a:ext cx="9011344" cy="792088"/>
          </a:xfrm>
        </p:spPr>
        <p:txBody>
          <a:bodyPr>
            <a:noAutofit/>
          </a:bodyPr>
          <a:lstStyle/>
          <a:p>
            <a:r>
              <a:rPr lang="ru-RU" sz="2400" dirty="0" smtClean="0"/>
              <a:t>Критерии дифференциальной диагностики наиболее частых </a:t>
            </a:r>
            <a:r>
              <a:rPr lang="ru-RU" sz="2400" dirty="0" err="1" smtClean="0"/>
              <a:t>заболеваний,сопровождающихся</a:t>
            </a:r>
            <a:r>
              <a:rPr lang="ru-RU" sz="2400" dirty="0" smtClean="0"/>
              <a:t> поражением плевры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52735"/>
          <a:ext cx="9144000" cy="6143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3808"/>
                <a:gridCol w="6300192"/>
              </a:tblGrid>
              <a:tr h="383196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Генез плеврита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Критерии</a:t>
                      </a:r>
                      <a:endParaRPr lang="ru-RU" sz="1900" dirty="0"/>
                    </a:p>
                  </a:txBody>
                  <a:tcPr/>
                </a:tc>
              </a:tr>
              <a:tr h="138298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Плеврит при остром</a:t>
                      </a:r>
                    </a:p>
                    <a:p>
                      <a:r>
                        <a:rPr lang="ru-RU" sz="2000" dirty="0" smtClean="0"/>
                        <a:t>панкреатите</a:t>
                      </a:r>
                    </a:p>
                    <a:p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Клинико-лабораторные и ультразвуковые признаки панкреатита. Плеврит появляется на высоте болевого абдоминального синдрома (или несколько дней спустя). Выпот чаще</a:t>
                      </a:r>
                    </a:p>
                    <a:p>
                      <a:r>
                        <a:rPr lang="ru-RU" sz="2000" dirty="0" smtClean="0"/>
                        <a:t>левосторонний, </a:t>
                      </a:r>
                      <a:r>
                        <a:rPr lang="ru-RU" sz="2000" dirty="0" err="1" smtClean="0"/>
                        <a:t>нейтрофильный</a:t>
                      </a:r>
                      <a:r>
                        <a:rPr lang="ru-RU" sz="2000" dirty="0" smtClean="0"/>
                        <a:t>, склонен к быстрому нагноению. Высокий уровень амилазы в плевральном экссудате</a:t>
                      </a:r>
                      <a:endParaRPr lang="ru-RU" sz="1900" dirty="0"/>
                    </a:p>
                  </a:txBody>
                  <a:tcPr/>
                </a:tc>
              </a:tr>
              <a:tr h="9921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Синдром </a:t>
                      </a:r>
                      <a:r>
                        <a:rPr lang="ru-RU" sz="2000" dirty="0" err="1" smtClean="0"/>
                        <a:t>Дресслера</a:t>
                      </a:r>
                      <a:endParaRPr lang="ru-RU" sz="2000" dirty="0" smtClean="0"/>
                    </a:p>
                    <a:p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Эозинофильный экссудативный плеврит ± перикардит у больных в острый или </a:t>
                      </a:r>
                      <a:r>
                        <a:rPr lang="ru-RU" sz="2000" dirty="0" err="1" smtClean="0"/>
                        <a:t>подострый</a:t>
                      </a:r>
                      <a:r>
                        <a:rPr lang="ru-RU" sz="2000" dirty="0" smtClean="0"/>
                        <a:t> периоды инфаркта миокарда</a:t>
                      </a:r>
                      <a:endParaRPr lang="ru-RU" sz="1900" dirty="0"/>
                    </a:p>
                  </a:txBody>
                  <a:tcPr/>
                </a:tc>
              </a:tr>
              <a:tr h="2078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Плеврит при ТЭЛА</a:t>
                      </a:r>
                    </a:p>
                    <a:p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Клиника ТЭЛА (боль в груди, одышка, кровохарканье) у пациентов с факторами риска (тромбофлебит, </a:t>
                      </a:r>
                      <a:r>
                        <a:rPr lang="ru-RU" sz="2000" dirty="0" err="1" smtClean="0"/>
                        <a:t>флеботромбоз</a:t>
                      </a:r>
                      <a:r>
                        <a:rPr lang="ru-RU" sz="2000" dirty="0" smtClean="0"/>
                        <a:t> вен нижних конечностей и малого таза, длительная иммобилизация, послеоперационный период, злокачественные новообразования, прием оральных </a:t>
                      </a:r>
                      <a:r>
                        <a:rPr lang="ru-RU" sz="2000" dirty="0" err="1" smtClean="0"/>
                        <a:t>контрацептивов</a:t>
                      </a:r>
                      <a:r>
                        <a:rPr lang="ru-RU" sz="2000" dirty="0" smtClean="0"/>
                        <a:t>), подтверждение ТЭЛА при </a:t>
                      </a:r>
                      <a:r>
                        <a:rPr lang="ru-RU" sz="2000" dirty="0" err="1" smtClean="0"/>
                        <a:t>СКТ-ангиографии</a:t>
                      </a:r>
                      <a:endParaRPr lang="ru-RU" sz="19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Дифференциально-диагностический алгоритм синдрома плеврального выпот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20776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 b="52360"/>
          <a:stretch>
            <a:fillRect/>
          </a:stretch>
        </p:blipFill>
        <p:spPr bwMode="auto">
          <a:xfrm>
            <a:off x="0" y="620688"/>
            <a:ext cx="9124716" cy="623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320040"/>
            <a:ext cx="8568952" cy="372656"/>
          </a:xfrm>
        </p:spPr>
        <p:txBody>
          <a:bodyPr>
            <a:noAutofit/>
          </a:bodyPr>
          <a:lstStyle/>
          <a:p>
            <a:r>
              <a:rPr lang="ru-RU" sz="2400" dirty="0" smtClean="0"/>
              <a:t>Диагностический алгоритм при синдроме плеврального выпота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228184" y="5805264"/>
            <a:ext cx="1468016" cy="65047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 t="44219"/>
          <a:stretch>
            <a:fillRect/>
          </a:stretch>
        </p:blipFill>
        <p:spPr bwMode="auto">
          <a:xfrm>
            <a:off x="-103482" y="0"/>
            <a:ext cx="924748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Условия возникновения эмпиемы плевры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715200" cy="491592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а) наличие жидкости в плевральной полости в результате развития первичного патологического процесса (</a:t>
            </a:r>
            <a:r>
              <a:rPr lang="ru-RU" dirty="0" err="1" smtClean="0"/>
              <a:t>небактериального</a:t>
            </a:r>
            <a:r>
              <a:rPr lang="ru-RU" dirty="0" smtClean="0"/>
              <a:t> плеврита, гидроторакса) или травмы (в том числе и операционной);</a:t>
            </a:r>
          </a:p>
          <a:p>
            <a:r>
              <a:rPr lang="ru-RU" dirty="0" smtClean="0"/>
              <a:t>б) инфицирование плевральной полости и развитие гнойного воспаления, особенности течения которого определяются состоянием </a:t>
            </a:r>
            <a:r>
              <a:rPr lang="ru-RU" dirty="0" err="1" smtClean="0"/>
              <a:t>резистентности</a:t>
            </a:r>
            <a:r>
              <a:rPr lang="ru-RU" dirty="0" smtClean="0"/>
              <a:t> организма, вирулентностью микрофлоры;</a:t>
            </a:r>
          </a:p>
          <a:p>
            <a:r>
              <a:rPr lang="ru-RU" dirty="0" smtClean="0"/>
              <a:t>в) отсутствие условий для расправления </a:t>
            </a:r>
            <a:r>
              <a:rPr lang="ru-RU" dirty="0" err="1" smtClean="0"/>
              <a:t>коллабированного</a:t>
            </a:r>
            <a:r>
              <a:rPr lang="ru-RU" dirty="0" smtClean="0"/>
              <a:t> легкого и ликвидации плевральной полости (свищи, склеротические процессы в легочной паренхиме).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00392" cy="10527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Классификация </a:t>
            </a:r>
            <a:r>
              <a:rPr lang="ru-RU" i="1" dirty="0" smtClean="0"/>
              <a:t>Американского торакального общества (1962)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8100392" cy="5805264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 smtClean="0"/>
              <a:t>3 клинико-морфологические стадии заболевания</a:t>
            </a:r>
          </a:p>
          <a:p>
            <a:r>
              <a:rPr lang="ru-RU" b="1" i="1" dirty="0" smtClean="0"/>
              <a:t>Стадия экссудативная </a:t>
            </a:r>
            <a:r>
              <a:rPr lang="ru-RU" dirty="0" smtClean="0"/>
              <a:t>характеризуется накоплением инфицированного экссудата в плевральной полости в результате локального повышения проницаемости капилляров плевры. В скопившейся плевральной жидкости содержание глюкозы значение </a:t>
            </a:r>
            <a:r>
              <a:rPr lang="ru-RU" dirty="0" err="1" smtClean="0"/>
              <a:t>рН</a:t>
            </a:r>
            <a:r>
              <a:rPr lang="ru-RU" dirty="0" smtClean="0"/>
              <a:t> остаются в норме.</a:t>
            </a:r>
          </a:p>
          <a:p>
            <a:r>
              <a:rPr lang="ru-RU" b="1" i="1" dirty="0" smtClean="0"/>
              <a:t>Стадия фибринозно-гнойная </a:t>
            </a:r>
            <a:r>
              <a:rPr lang="ru-RU" dirty="0" smtClean="0"/>
              <a:t>проявляется выпадением фибрина(вследствие подавления </a:t>
            </a:r>
            <a:r>
              <a:rPr lang="ru-RU" dirty="0" err="1" smtClean="0"/>
              <a:t>фибринолитической</a:t>
            </a:r>
            <a:r>
              <a:rPr lang="ru-RU" dirty="0" smtClean="0"/>
              <a:t> активности), который образует рыхлые отграничивающие сращения с </a:t>
            </a:r>
            <a:r>
              <a:rPr lang="ru-RU" dirty="0" err="1" smtClean="0"/>
              <a:t>осумкованием</a:t>
            </a:r>
            <a:r>
              <a:rPr lang="ru-RU" dirty="0" smtClean="0"/>
              <a:t> гноя и формированием гнойных карманов. Развитие бактерий сопровождается повышением концентрации молочной кислоты и снижением значения </a:t>
            </a:r>
            <a:r>
              <a:rPr lang="ru-RU" dirty="0" err="1" smtClean="0"/>
              <a:t>рН</a:t>
            </a:r>
            <a:r>
              <a:rPr lang="ru-RU" dirty="0" smtClean="0"/>
              <a:t>.</a:t>
            </a:r>
          </a:p>
          <a:p>
            <a:r>
              <a:rPr lang="ru-RU" b="1" i="1" dirty="0" smtClean="0"/>
              <a:t>Стадия организации </a:t>
            </a:r>
            <a:r>
              <a:rPr lang="ru-RU" dirty="0" smtClean="0"/>
              <a:t>характеризуется активацией пролиферации фибробластов, что приводит к возникновению плевральных спаек, фиброзных перемычек, формирующих карманы, снижению эластичности листков плевры. Клинически и рентгенологически эта стадия заключается в относительном купировании воспалительного процесса, прогрессирующем развитии </a:t>
            </a:r>
            <a:r>
              <a:rPr lang="ru-RU" dirty="0" err="1" smtClean="0"/>
              <a:t>отграничительных</a:t>
            </a:r>
            <a:r>
              <a:rPr lang="ru-RU" dirty="0" smtClean="0"/>
              <a:t> сращений (шварт), которые носят уже соединительнотканный характер, рубцевании плевральной полости, которое может привести к замуровыванию лёгкого, и наличии на этом фоне единичных полостей, поддерживающихся в основном за счет сохранения бронхоплеврального свища.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388424" cy="476672"/>
          </a:xfrm>
        </p:spPr>
        <p:txBody>
          <a:bodyPr>
            <a:noAutofit/>
          </a:bodyPr>
          <a:lstStyle/>
          <a:p>
            <a:r>
              <a:rPr lang="ru-RU" sz="2400" dirty="0" smtClean="0"/>
              <a:t>Отечественная классификация эмпиемы плевры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476672"/>
            <a:ext cx="8640960" cy="6381328"/>
          </a:xfrm>
        </p:spPr>
        <p:txBody>
          <a:bodyPr>
            <a:noAutofit/>
          </a:bodyPr>
          <a:lstStyle/>
          <a:p>
            <a:r>
              <a:rPr lang="ru-RU" sz="1900" b="1" dirty="0" smtClean="0"/>
              <a:t>по характеру течения</a:t>
            </a:r>
            <a:r>
              <a:rPr lang="ru-RU" sz="1900" b="1" i="1" dirty="0" smtClean="0"/>
              <a:t>: </a:t>
            </a:r>
            <a:r>
              <a:rPr lang="ru-RU" sz="1900" u="sng" dirty="0" smtClean="0"/>
              <a:t>острая </a:t>
            </a:r>
            <a:r>
              <a:rPr lang="ru-RU" sz="1900" dirty="0" smtClean="0"/>
              <a:t>(до 3 </a:t>
            </a:r>
            <a:r>
              <a:rPr lang="ru-RU" sz="1900" dirty="0" err="1" smtClean="0"/>
              <a:t>мес</a:t>
            </a:r>
            <a:r>
              <a:rPr lang="ru-RU" sz="1900" dirty="0" smtClean="0"/>
              <a:t>) и </a:t>
            </a:r>
            <a:r>
              <a:rPr lang="ru-RU" sz="1900" u="sng" dirty="0" smtClean="0"/>
              <a:t>хроническая</a:t>
            </a:r>
            <a:r>
              <a:rPr lang="ru-RU" sz="1900" dirty="0" smtClean="0"/>
              <a:t> (фаза обострения, фаза ремиссии). </a:t>
            </a:r>
          </a:p>
          <a:p>
            <a:r>
              <a:rPr lang="ru-RU" sz="1900" b="1" i="1" dirty="0" smtClean="0"/>
              <a:t>По сообщению с внешней средой:</a:t>
            </a:r>
            <a:r>
              <a:rPr lang="ru-RU" sz="1900" dirty="0" smtClean="0"/>
              <a:t> </a:t>
            </a:r>
            <a:r>
              <a:rPr lang="ru-RU" sz="1900" i="1" dirty="0" smtClean="0"/>
              <a:t>«</a:t>
            </a:r>
            <a:r>
              <a:rPr lang="ru-RU" sz="1900" i="1" u="sng" dirty="0" smtClean="0"/>
              <a:t>закрытая</a:t>
            </a:r>
            <a:r>
              <a:rPr lang="ru-RU" sz="1900" i="1" dirty="0" smtClean="0"/>
              <a:t>», без свища (не сообщается с внешней средой) и«</a:t>
            </a:r>
            <a:r>
              <a:rPr lang="ru-RU" sz="1900" i="1" u="sng" dirty="0" smtClean="0"/>
              <a:t>открытая</a:t>
            </a:r>
            <a:r>
              <a:rPr lang="ru-RU" sz="1900" i="1" dirty="0" smtClean="0"/>
              <a:t>», со свищем (есть сообщение с внешней средой в виде </a:t>
            </a:r>
            <a:r>
              <a:rPr lang="ru-RU" sz="1900" dirty="0" err="1" smtClean="0"/>
              <a:t>плеврокожного</a:t>
            </a:r>
            <a:r>
              <a:rPr lang="ru-RU" sz="1900" dirty="0" smtClean="0"/>
              <a:t>, бронхоплеврального, </a:t>
            </a:r>
            <a:r>
              <a:rPr lang="ru-RU" sz="1900" dirty="0" err="1" smtClean="0"/>
              <a:t>бронхоплеврокожного</a:t>
            </a:r>
            <a:r>
              <a:rPr lang="ru-RU" sz="1900" dirty="0" smtClean="0"/>
              <a:t>, </a:t>
            </a:r>
            <a:r>
              <a:rPr lang="ru-RU" sz="1900" dirty="0" err="1" smtClean="0"/>
              <a:t>плевроорганного</a:t>
            </a:r>
            <a:r>
              <a:rPr lang="ru-RU" sz="1900" dirty="0" smtClean="0"/>
              <a:t>, </a:t>
            </a:r>
            <a:r>
              <a:rPr lang="ru-RU" sz="1900" dirty="0" err="1" smtClean="0"/>
              <a:t>бронхоплевроорганного</a:t>
            </a:r>
            <a:r>
              <a:rPr lang="ru-RU" sz="1900" dirty="0" smtClean="0"/>
              <a:t> свища). </a:t>
            </a:r>
          </a:p>
          <a:p>
            <a:r>
              <a:rPr lang="ru-RU" sz="1900" b="1" i="1" dirty="0" smtClean="0"/>
              <a:t>По объему поражения:</a:t>
            </a:r>
            <a:r>
              <a:rPr lang="ru-RU" sz="1900" dirty="0" smtClean="0"/>
              <a:t> </a:t>
            </a:r>
            <a:r>
              <a:rPr lang="ru-RU" sz="1900" i="1" u="sng" dirty="0" smtClean="0"/>
              <a:t>тотальная</a:t>
            </a:r>
            <a:r>
              <a:rPr lang="ru-RU" sz="1900" i="1" dirty="0" smtClean="0"/>
              <a:t> (на обзорной рентгенограмме легочная ткань </a:t>
            </a:r>
            <a:r>
              <a:rPr lang="ru-RU" sz="1900" i="1" dirty="0" err="1" smtClean="0"/>
              <a:t>не</a:t>
            </a:r>
            <a:r>
              <a:rPr lang="ru-RU" sz="1900" dirty="0" err="1" smtClean="0"/>
              <a:t>определяется</a:t>
            </a:r>
            <a:r>
              <a:rPr lang="ru-RU" sz="1900" dirty="0" smtClean="0"/>
              <a:t>); </a:t>
            </a:r>
            <a:r>
              <a:rPr lang="ru-RU" sz="1900" i="1" u="sng" dirty="0" err="1" smtClean="0"/>
              <a:t>субтотальная</a:t>
            </a:r>
            <a:r>
              <a:rPr lang="ru-RU" sz="1900" i="1" dirty="0" smtClean="0"/>
              <a:t> (на обзорной рентгенограмме определяется только </a:t>
            </a:r>
            <a:r>
              <a:rPr lang="ru-RU" sz="1900" dirty="0" smtClean="0"/>
              <a:t>верхушка легкого); </a:t>
            </a:r>
            <a:r>
              <a:rPr lang="ru-RU" sz="1900" i="1" u="sng" dirty="0" smtClean="0"/>
              <a:t>отграниченная </a:t>
            </a:r>
            <a:r>
              <a:rPr lang="ru-RU" sz="1900" i="1" dirty="0" smtClean="0"/>
              <a:t>(при </a:t>
            </a:r>
            <a:r>
              <a:rPr lang="ru-RU" sz="1900" i="1" dirty="0" err="1" smtClean="0"/>
              <a:t>осумковании</a:t>
            </a:r>
            <a:r>
              <a:rPr lang="ru-RU" sz="1900" i="1" dirty="0" smtClean="0"/>
              <a:t> и </a:t>
            </a:r>
            <a:r>
              <a:rPr lang="ru-RU" sz="1900" i="1" dirty="0" err="1" smtClean="0"/>
              <a:t>ошвартовании</a:t>
            </a:r>
            <a:r>
              <a:rPr lang="ru-RU" sz="1900" i="1" dirty="0" smtClean="0"/>
              <a:t> экссудата): </a:t>
            </a:r>
            <a:r>
              <a:rPr lang="ru-RU" sz="1900" dirty="0" smtClean="0"/>
              <a:t>апикальная, пристеночная </a:t>
            </a:r>
            <a:r>
              <a:rPr lang="ru-RU" sz="1900" dirty="0" err="1" smtClean="0"/>
              <a:t>паракостальная</a:t>
            </a:r>
            <a:r>
              <a:rPr lang="ru-RU" sz="1900" dirty="0" smtClean="0"/>
              <a:t>, базальная, </a:t>
            </a:r>
            <a:r>
              <a:rPr lang="ru-RU" sz="1900" dirty="0" err="1" smtClean="0"/>
              <a:t>междолевая</a:t>
            </a:r>
            <a:r>
              <a:rPr lang="ru-RU" sz="1900" dirty="0" smtClean="0"/>
              <a:t>, </a:t>
            </a:r>
            <a:r>
              <a:rPr lang="ru-RU" sz="1900" dirty="0" err="1" smtClean="0"/>
              <a:t>парамедиастинальная</a:t>
            </a:r>
            <a:r>
              <a:rPr lang="ru-RU" sz="1900" dirty="0" smtClean="0"/>
              <a:t>.</a:t>
            </a:r>
          </a:p>
          <a:p>
            <a:r>
              <a:rPr lang="ru-RU" sz="1900" b="1" i="1" dirty="0" smtClean="0"/>
              <a:t>По этиологическому факторы:</a:t>
            </a:r>
            <a:r>
              <a:rPr lang="ru-RU" sz="1900" dirty="0" smtClean="0"/>
              <a:t> </a:t>
            </a:r>
            <a:r>
              <a:rPr lang="ru-RU" sz="1900" i="1" u="sng" dirty="0" smtClean="0"/>
              <a:t>пара- и </a:t>
            </a:r>
            <a:r>
              <a:rPr lang="ru-RU" sz="1900" i="1" u="sng" dirty="0" err="1" smtClean="0"/>
              <a:t>метапневмоническая</a:t>
            </a:r>
            <a:r>
              <a:rPr lang="ru-RU" sz="1900" i="1" dirty="0" smtClean="0"/>
              <a:t>;</a:t>
            </a:r>
            <a:r>
              <a:rPr lang="ru-RU" sz="1900" dirty="0" smtClean="0"/>
              <a:t> </a:t>
            </a:r>
            <a:r>
              <a:rPr lang="ru-RU" sz="1900" i="1" u="sng" dirty="0" smtClean="0"/>
              <a:t>вследствие гнойно-деструктивных заболеваний легких </a:t>
            </a:r>
            <a:r>
              <a:rPr lang="ru-RU" sz="1900" i="1" dirty="0" smtClean="0"/>
              <a:t>(абсцесс, </a:t>
            </a:r>
            <a:r>
              <a:rPr lang="ru-RU" sz="1900" dirty="0" smtClean="0"/>
              <a:t>гангрена, бронхоэктатическая болезнь); </a:t>
            </a:r>
            <a:r>
              <a:rPr lang="ru-RU" sz="1900" i="1" u="sng" dirty="0" smtClean="0"/>
              <a:t>посттравматическая </a:t>
            </a:r>
            <a:r>
              <a:rPr lang="ru-RU" sz="1900" i="1" dirty="0" smtClean="0"/>
              <a:t>(травма грудной клетки, травма легкого, </a:t>
            </a:r>
            <a:r>
              <a:rPr lang="ru-RU" sz="1900" dirty="0" smtClean="0"/>
              <a:t>пневмоторакс); </a:t>
            </a:r>
            <a:r>
              <a:rPr lang="ru-RU" sz="1900" i="1" u="sng" dirty="0" smtClean="0"/>
              <a:t>послеоперационная;</a:t>
            </a:r>
            <a:r>
              <a:rPr lang="ru-RU" sz="1900" u="sng" dirty="0" smtClean="0"/>
              <a:t> </a:t>
            </a:r>
            <a:r>
              <a:rPr lang="ru-RU" sz="1900" i="1" u="sng" dirty="0" smtClean="0"/>
              <a:t>вследствие </a:t>
            </a:r>
            <a:r>
              <a:rPr lang="ru-RU" sz="1900" i="1" u="sng" dirty="0" err="1" smtClean="0"/>
              <a:t>внелегочных</a:t>
            </a:r>
            <a:r>
              <a:rPr lang="ru-RU" sz="1900" i="1" u="sng" dirty="0" smtClean="0"/>
              <a:t> причин </a:t>
            </a:r>
            <a:r>
              <a:rPr lang="ru-RU" sz="1900" i="1" dirty="0" smtClean="0"/>
              <a:t>(острый панкреатит, </a:t>
            </a:r>
            <a:r>
              <a:rPr lang="ru-RU" sz="1900" dirty="0" err="1" smtClean="0"/>
              <a:t>поддиафрагмальный</a:t>
            </a:r>
            <a:r>
              <a:rPr lang="ru-RU" sz="1900" dirty="0" smtClean="0"/>
              <a:t> абсцесс, абсцесс печени, воспаление мягких тканей и костного каркаса грудной клетки).</a:t>
            </a:r>
            <a:endParaRPr lang="ru-RU" sz="19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72656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Пиопневмоторакс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8244408" cy="6093296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 smtClean="0"/>
              <a:t>вид острой эмпиемы плевры (открытой, с </a:t>
            </a:r>
            <a:r>
              <a:rPr lang="ru-RU" dirty="0" smtClean="0"/>
              <a:t>бронхоплевральным сообщением), возникающей вследствие прорыва в плевральную полость легочного гнойника. Основными патологическими синдромами при его возникновении являются: </a:t>
            </a:r>
          </a:p>
          <a:p>
            <a:r>
              <a:rPr lang="ru-RU" dirty="0" smtClean="0"/>
              <a:t>плевропульмональный шок (за счет раздражения гноем и воздухом обширного рецепторного поля плевры); </a:t>
            </a:r>
          </a:p>
          <a:p>
            <a:r>
              <a:rPr lang="ru-RU" dirty="0" smtClean="0"/>
              <a:t>септический шок (вследствие резорбции плеврой большого количества микробных токсинов); </a:t>
            </a:r>
          </a:p>
          <a:p>
            <a:r>
              <a:rPr lang="ru-RU" dirty="0" smtClean="0"/>
              <a:t>клапанный напряженный пневмоторакс с коллапсом легкого, резким смещением средостения с нарушением оттока крови в системе полых вен. </a:t>
            </a:r>
          </a:p>
          <a:p>
            <a:r>
              <a:rPr lang="ru-RU" dirty="0" smtClean="0"/>
              <a:t>В клинической картине преобладают проявления сердечнососудистой недостаточности (падение АД, тахикардия) и дыхательной недостаточности (одышка, удушье, цианоз). </a:t>
            </a:r>
          </a:p>
          <a:p>
            <a:r>
              <a:rPr lang="ru-RU" dirty="0" smtClean="0"/>
              <a:t>Употребление термина «</a:t>
            </a:r>
            <a:r>
              <a:rPr lang="ru-RU" dirty="0" err="1" smtClean="0"/>
              <a:t>пиопневмоторакс</a:t>
            </a:r>
            <a:r>
              <a:rPr lang="ru-RU" dirty="0" smtClean="0"/>
              <a:t>» в качестве предварительного диагноза правомочно, так как обязывает врача к интенсивному наблюдению за больным, быстрой верификации диагноза и немедленному оказанию необходимой помощи («разгрузочной» пункции и дренированием плевральной полости).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Болезни легких и системные заболевания, являющиеся частой причиной вторичного пневмоторакса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7848872" cy="6237312"/>
          </a:xfrm>
        </p:spPr>
        <p:txBody>
          <a:bodyPr>
            <a:normAutofit fontScale="70000" lnSpcReduction="20000"/>
          </a:bodyPr>
          <a:lstStyle/>
          <a:p>
            <a:r>
              <a:rPr lang="ru-RU" b="1" i="1" u="sng" dirty="0" smtClean="0"/>
              <a:t>Заболевания дыхательных путей</a:t>
            </a:r>
          </a:p>
          <a:p>
            <a:r>
              <a:rPr lang="ru-RU" dirty="0" smtClean="0"/>
              <a:t>Хроническая </a:t>
            </a:r>
            <a:r>
              <a:rPr lang="ru-RU" dirty="0" err="1" smtClean="0"/>
              <a:t>обструктивная</a:t>
            </a:r>
            <a:r>
              <a:rPr lang="ru-RU" dirty="0" smtClean="0"/>
              <a:t> болезнь легких</a:t>
            </a:r>
          </a:p>
          <a:p>
            <a:r>
              <a:rPr lang="ru-RU" dirty="0" smtClean="0"/>
              <a:t>Бронхиальная астма</a:t>
            </a:r>
          </a:p>
          <a:p>
            <a:r>
              <a:rPr lang="ru-RU" dirty="0" err="1" smtClean="0"/>
              <a:t>Муковисцидоз</a:t>
            </a:r>
            <a:endParaRPr lang="ru-RU" dirty="0" smtClean="0"/>
          </a:p>
          <a:p>
            <a:r>
              <a:rPr lang="ru-RU" b="1" i="1" u="sng" dirty="0" smtClean="0"/>
              <a:t>Интерстициальные заболевания легких</a:t>
            </a:r>
          </a:p>
          <a:p>
            <a:r>
              <a:rPr lang="ru-RU" dirty="0" smtClean="0"/>
              <a:t>Саркоидоз</a:t>
            </a:r>
          </a:p>
          <a:p>
            <a:r>
              <a:rPr lang="ru-RU" dirty="0" err="1" smtClean="0"/>
              <a:t>Идиопатический</a:t>
            </a:r>
            <a:r>
              <a:rPr lang="ru-RU" dirty="0" smtClean="0"/>
              <a:t> легочный фиброз</a:t>
            </a:r>
          </a:p>
          <a:p>
            <a:r>
              <a:rPr lang="ru-RU" dirty="0" err="1" smtClean="0"/>
              <a:t>Гистиоцитоз</a:t>
            </a:r>
            <a:r>
              <a:rPr lang="ru-RU" dirty="0" smtClean="0"/>
              <a:t> X</a:t>
            </a:r>
          </a:p>
          <a:p>
            <a:r>
              <a:rPr lang="ru-RU" dirty="0" err="1" smtClean="0"/>
              <a:t>Лимфангиолейомиоматоз</a:t>
            </a:r>
            <a:endParaRPr lang="ru-RU" dirty="0" smtClean="0"/>
          </a:p>
          <a:p>
            <a:r>
              <a:rPr lang="ru-RU" b="1" i="1" u="sng" dirty="0" smtClean="0"/>
              <a:t>Инфекционные заболевания легких</a:t>
            </a:r>
          </a:p>
          <a:p>
            <a:r>
              <a:rPr lang="ru-RU" dirty="0" smtClean="0"/>
              <a:t>Пневмония </a:t>
            </a:r>
            <a:r>
              <a:rPr lang="ru-RU" dirty="0" err="1" smtClean="0"/>
              <a:t>Pneumocystis</a:t>
            </a:r>
            <a:r>
              <a:rPr lang="ru-RU" dirty="0" smtClean="0"/>
              <a:t> </a:t>
            </a:r>
            <a:r>
              <a:rPr lang="ru-RU" dirty="0" err="1" smtClean="0"/>
              <a:t>carinii</a:t>
            </a:r>
            <a:endParaRPr lang="ru-RU" dirty="0" smtClean="0"/>
          </a:p>
          <a:p>
            <a:r>
              <a:rPr lang="ru-RU" b="1" i="1" u="sng" dirty="0" smtClean="0"/>
              <a:t>Системные заболевания соединительной ткани</a:t>
            </a:r>
          </a:p>
          <a:p>
            <a:r>
              <a:rPr lang="ru-RU" dirty="0" err="1" smtClean="0"/>
              <a:t>Ревматоидный</a:t>
            </a:r>
            <a:r>
              <a:rPr lang="ru-RU" dirty="0" smtClean="0"/>
              <a:t> артрит</a:t>
            </a:r>
          </a:p>
          <a:p>
            <a:r>
              <a:rPr lang="ru-RU" dirty="0" err="1" smtClean="0"/>
              <a:t>Анкилозирующий</a:t>
            </a:r>
            <a:r>
              <a:rPr lang="ru-RU" dirty="0" smtClean="0"/>
              <a:t> спондилит</a:t>
            </a:r>
          </a:p>
          <a:p>
            <a:r>
              <a:rPr lang="ru-RU" dirty="0" err="1" smtClean="0"/>
              <a:t>Полимиозит</a:t>
            </a:r>
            <a:r>
              <a:rPr lang="ru-RU" dirty="0" smtClean="0"/>
              <a:t>/дерматомиозит</a:t>
            </a:r>
          </a:p>
          <a:p>
            <a:r>
              <a:rPr lang="ru-RU" dirty="0" smtClean="0"/>
              <a:t>Системная склеродермия</a:t>
            </a:r>
          </a:p>
          <a:p>
            <a:r>
              <a:rPr lang="ru-RU" dirty="0" smtClean="0"/>
              <a:t>Синдром </a:t>
            </a:r>
            <a:r>
              <a:rPr lang="ru-RU" dirty="0" err="1" smtClean="0"/>
              <a:t>Марфана</a:t>
            </a:r>
            <a:endParaRPr lang="ru-RU" dirty="0" smtClean="0"/>
          </a:p>
          <a:p>
            <a:r>
              <a:rPr lang="ru-RU" dirty="0" smtClean="0"/>
              <a:t>Синдром </a:t>
            </a:r>
            <a:r>
              <a:rPr lang="ru-RU" dirty="0" err="1" smtClean="0"/>
              <a:t>Элерса</a:t>
            </a:r>
            <a:r>
              <a:rPr lang="ru-RU" dirty="0" smtClean="0"/>
              <a:t> – </a:t>
            </a:r>
            <a:r>
              <a:rPr lang="ru-RU" dirty="0" err="1" smtClean="0"/>
              <a:t>Данло</a:t>
            </a:r>
            <a:endParaRPr lang="ru-RU" dirty="0" smtClean="0"/>
          </a:p>
          <a:p>
            <a:r>
              <a:rPr lang="ru-RU" b="1" i="1" u="sng" dirty="0" smtClean="0"/>
              <a:t>Другие</a:t>
            </a:r>
          </a:p>
          <a:p>
            <a:r>
              <a:rPr lang="ru-RU" dirty="0" err="1" smtClean="0"/>
              <a:t>Эндометриоз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8460432" cy="6858000"/>
          </a:xfrm>
        </p:spPr>
        <p:txBody>
          <a:bodyPr>
            <a:noAutofit/>
          </a:bodyPr>
          <a:lstStyle/>
          <a:p>
            <a:r>
              <a:rPr lang="ru-RU" sz="2200" b="1" dirty="0" smtClean="0"/>
              <a:t>Эмпиема плевры – </a:t>
            </a:r>
            <a:r>
              <a:rPr lang="ru-RU" sz="2200" dirty="0" smtClean="0"/>
              <a:t>это ограниченное или диффузное воспаление висцеральной и париетальной плевры, протекающее с накоплением гноя в плевральной полости. </a:t>
            </a:r>
          </a:p>
          <a:p>
            <a:r>
              <a:rPr lang="ru-RU" sz="2200" b="1" dirty="0" smtClean="0"/>
              <a:t>Пиопневмоторакс – </a:t>
            </a:r>
            <a:r>
              <a:rPr lang="ru-RU" sz="2200" dirty="0" smtClean="0"/>
              <a:t>это синдром, развивающийся при различных по этиологии и патогенезу заболеваниях легких (деструктивные формы туберкулеза легких, абсцесс и гангрена легкого), характеризующийся наличием гноя и воздуха в плевральной полости с развитием тяжелого воспалительного процесса на всей поверхности плеврального покрова. При рентгенологическом исследовании выявляется четкая линия раздела между воздухом и жидкостью.</a:t>
            </a:r>
          </a:p>
          <a:p>
            <a:r>
              <a:rPr lang="ru-RU" sz="2200" b="1" dirty="0" smtClean="0"/>
              <a:t>Гемоторакс – </a:t>
            </a:r>
            <a:r>
              <a:rPr lang="ru-RU" sz="2200" dirty="0" smtClean="0"/>
              <a:t>скопление в плевральной полости крови, возникающее при ранениях, травмах, повреждениях сосудов при медицинских манипуляциях (осложнения и ятрогения), при спонтанном пневмотораксе, опухолях легких, аномалиях сосудов легких малого и большого круга (</a:t>
            </a:r>
            <a:r>
              <a:rPr lang="ru-RU" sz="2200" dirty="0" err="1" smtClean="0"/>
              <a:t>мальформация</a:t>
            </a:r>
            <a:r>
              <a:rPr lang="ru-RU" sz="2200" dirty="0" smtClean="0"/>
              <a:t>, аневризмы). Соотношение гематокрита в выпоте к крови более 50%, количество эритроцитов &gt; 10,0 . 109/л.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9144000" cy="6606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Классификация спонтанного пневмоторакса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8532440" cy="5832648"/>
          </a:xfrm>
        </p:spPr>
        <p:txBody>
          <a:bodyPr>
            <a:normAutofit/>
          </a:bodyPr>
          <a:lstStyle/>
          <a:p>
            <a:r>
              <a:rPr lang="ru-RU" sz="2400" b="1" i="1" u="sng" dirty="0" smtClean="0"/>
              <a:t>По этиологии:</a:t>
            </a:r>
          </a:p>
          <a:p>
            <a:r>
              <a:rPr lang="ru-RU" sz="2400" dirty="0" smtClean="0"/>
              <a:t>Вызванный первичной буллезной эмфиземой легких</a:t>
            </a:r>
          </a:p>
          <a:p>
            <a:r>
              <a:rPr lang="ru-RU" sz="2400" dirty="0" smtClean="0"/>
              <a:t>Вызванный первичной диффузной эмфиземой легких</a:t>
            </a:r>
          </a:p>
          <a:p>
            <a:r>
              <a:rPr lang="ru-RU" sz="2400" dirty="0" smtClean="0"/>
              <a:t>Вызванный болезнью дыхательных путей</a:t>
            </a:r>
          </a:p>
          <a:p>
            <a:r>
              <a:rPr lang="ru-RU" sz="2400" dirty="0" smtClean="0"/>
              <a:t>Вызванный интерстициальной болезнью легких</a:t>
            </a:r>
          </a:p>
          <a:p>
            <a:r>
              <a:rPr lang="ru-RU" sz="2400" dirty="0" smtClean="0"/>
              <a:t>Вызванный системным заболеванием</a:t>
            </a:r>
          </a:p>
          <a:p>
            <a:r>
              <a:rPr lang="ru-RU" sz="2400" dirty="0" smtClean="0"/>
              <a:t>Вызванный отрывом плевральной спайки</a:t>
            </a:r>
          </a:p>
          <a:p>
            <a:r>
              <a:rPr lang="ru-RU" sz="2400" b="1" i="1" u="sng" dirty="0" smtClean="0"/>
              <a:t>По кратности образования:</a:t>
            </a:r>
          </a:p>
          <a:p>
            <a:r>
              <a:rPr lang="ru-RU" sz="2400" dirty="0" smtClean="0"/>
              <a:t>Первичный</a:t>
            </a:r>
          </a:p>
          <a:p>
            <a:r>
              <a:rPr lang="ru-RU" sz="2400" dirty="0" smtClean="0"/>
              <a:t>Рецидивный</a:t>
            </a:r>
          </a:p>
          <a:p>
            <a:r>
              <a:rPr lang="ru-RU" sz="2400" b="1" i="1" u="sng" dirty="0" smtClean="0"/>
              <a:t>По механизму:</a:t>
            </a:r>
          </a:p>
          <a:p>
            <a:r>
              <a:rPr lang="ru-RU" sz="2400" dirty="0" smtClean="0"/>
              <a:t>Закрытый</a:t>
            </a:r>
          </a:p>
          <a:p>
            <a:r>
              <a:rPr lang="ru-RU" sz="2400" dirty="0" smtClean="0"/>
              <a:t>Клапанный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9144000" cy="66068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Классификация спонтанного пневмоторакса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8676456" cy="6021288"/>
          </a:xfrm>
        </p:spPr>
        <p:txBody>
          <a:bodyPr>
            <a:normAutofit fontScale="40000" lnSpcReduction="20000"/>
          </a:bodyPr>
          <a:lstStyle/>
          <a:p>
            <a:r>
              <a:rPr lang="ru-RU" sz="6000" b="1" i="1" u="sng" dirty="0" smtClean="0"/>
              <a:t>По степени коллапса легкого:</a:t>
            </a:r>
          </a:p>
          <a:p>
            <a:r>
              <a:rPr lang="ru-RU" sz="6000" dirty="0" smtClean="0"/>
              <a:t>Верхушечный (до 1/6 объема)</a:t>
            </a:r>
          </a:p>
          <a:p>
            <a:r>
              <a:rPr lang="ru-RU" sz="6000" dirty="0" smtClean="0"/>
              <a:t>Малый (до 1/3 объёма)</a:t>
            </a:r>
          </a:p>
          <a:p>
            <a:r>
              <a:rPr lang="ru-RU" sz="6000" dirty="0" smtClean="0"/>
              <a:t>Средний (до ½ объема)</a:t>
            </a:r>
          </a:p>
          <a:p>
            <a:r>
              <a:rPr lang="ru-RU" sz="6000" dirty="0" smtClean="0"/>
              <a:t>Большой (свыше ½ объема)</a:t>
            </a:r>
          </a:p>
          <a:p>
            <a:r>
              <a:rPr lang="ru-RU" sz="6000" dirty="0" smtClean="0"/>
              <a:t>Тотальный (легкое полностью </a:t>
            </a:r>
            <a:r>
              <a:rPr lang="ru-RU" sz="6000" dirty="0" err="1" smtClean="0"/>
              <a:t>коллабировано</a:t>
            </a:r>
            <a:r>
              <a:rPr lang="ru-RU" sz="6000" dirty="0" smtClean="0"/>
              <a:t>)</a:t>
            </a:r>
          </a:p>
          <a:p>
            <a:r>
              <a:rPr lang="ru-RU" sz="6000" b="1" i="1" u="sng" dirty="0" smtClean="0"/>
              <a:t>По осложнениям:</a:t>
            </a:r>
          </a:p>
          <a:p>
            <a:r>
              <a:rPr lang="ru-RU" sz="6000" dirty="0" err="1" smtClean="0"/>
              <a:t>Неосложненный</a:t>
            </a:r>
            <a:endParaRPr lang="ru-RU" sz="6000" dirty="0" smtClean="0"/>
          </a:p>
          <a:p>
            <a:r>
              <a:rPr lang="ru-RU" sz="6000" dirty="0" smtClean="0"/>
              <a:t>Напряженный</a:t>
            </a:r>
          </a:p>
          <a:p>
            <a:r>
              <a:rPr lang="ru-RU" sz="6000" dirty="0" smtClean="0"/>
              <a:t>Дыхательная недостаточность</a:t>
            </a:r>
          </a:p>
          <a:p>
            <a:r>
              <a:rPr lang="ru-RU" sz="6000" dirty="0" smtClean="0"/>
              <a:t>Эмфизема мягких тканей</a:t>
            </a:r>
          </a:p>
          <a:p>
            <a:r>
              <a:rPr lang="ru-RU" sz="6000" dirty="0" err="1" smtClean="0"/>
              <a:t>Пневмомедиастинум</a:t>
            </a:r>
            <a:endParaRPr lang="ru-RU" sz="6000" dirty="0" smtClean="0"/>
          </a:p>
          <a:p>
            <a:r>
              <a:rPr lang="ru-RU" sz="6000" dirty="0" err="1" smtClean="0"/>
              <a:t>Гемопневмоторакс</a:t>
            </a:r>
            <a:endParaRPr lang="ru-RU" sz="6000" dirty="0" smtClean="0"/>
          </a:p>
          <a:p>
            <a:r>
              <a:rPr lang="ru-RU" sz="6000" dirty="0" err="1" smtClean="0"/>
              <a:t>Гидропневмоторакс</a:t>
            </a:r>
            <a:endParaRPr lang="ru-RU" sz="6000" dirty="0" smtClean="0"/>
          </a:p>
          <a:p>
            <a:r>
              <a:rPr lang="ru-RU" sz="6000" dirty="0" smtClean="0"/>
              <a:t>Пиопневмоторакс</a:t>
            </a:r>
          </a:p>
          <a:p>
            <a:r>
              <a:rPr lang="ru-RU" sz="6000" dirty="0" smtClean="0"/>
              <a:t>Ригидный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Диагностика пневмоторакса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8100392" cy="6093296"/>
          </a:xfrm>
        </p:spPr>
        <p:txBody>
          <a:bodyPr>
            <a:noAutofit/>
          </a:bodyPr>
          <a:lstStyle/>
          <a:p>
            <a:r>
              <a:rPr lang="ru-RU" sz="2100" dirty="0" smtClean="0"/>
              <a:t>Жалобы: боль в грудной клетке на стороне пневмоторакса, часто </a:t>
            </a:r>
            <a:r>
              <a:rPr lang="ru-RU" sz="2100" dirty="0" err="1" smtClean="0"/>
              <a:t>иррадиирующая</a:t>
            </a:r>
            <a:r>
              <a:rPr lang="ru-RU" sz="2100" dirty="0" smtClean="0"/>
              <a:t> в плечо, одышка, сухой кашель. При пневмомедиастинуме и подкожной эмфиземе изменение тембра голоса, затруднение при глотании, увеличение в размерах шеи, грудной клетки. При </a:t>
            </a:r>
            <a:r>
              <a:rPr lang="ru-RU" sz="2100" dirty="0" err="1" smtClean="0"/>
              <a:t>гемопневмотораксе</a:t>
            </a:r>
            <a:r>
              <a:rPr lang="ru-RU" sz="2100" dirty="0" smtClean="0"/>
              <a:t> - проявления острой кровопотери: слабость, головокружение, ортостатический коллапс. Сердцебиение, ощущение перебоев в работе сердца (аритмия) характерны для напряженного пневмоторакса. </a:t>
            </a:r>
          </a:p>
          <a:p>
            <a:r>
              <a:rPr lang="ru-RU" sz="2100" dirty="0" smtClean="0"/>
              <a:t>Поздние осложнения пневмоторакса (плеврит, эмпиема) приводят к появлению у больного симптомов интоксикации и лихорадки.</a:t>
            </a:r>
          </a:p>
          <a:p>
            <a:r>
              <a:rPr lang="ru-RU" sz="2100" dirty="0" err="1" smtClean="0"/>
              <a:t>Об-но</a:t>
            </a:r>
            <a:r>
              <a:rPr lang="ru-RU" sz="2100" dirty="0" smtClean="0"/>
              <a:t>: отставание в дыхании половины грудной клетки, иногда расширение межреберных промежутков, тимпанический тон при перкуссии, ослабление дыхания и ослабление голосового дрожания на стороне пневмоторакса. При напряженном пневмотораксе клинические проявления более выражены</a:t>
            </a:r>
            <a:r>
              <a:rPr lang="ru-RU" sz="2100" b="1" dirty="0" smtClean="0"/>
              <a:t>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9684568" cy="4446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Рентгенография при пневмотораксе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8100392" cy="6165304"/>
          </a:xfrm>
        </p:spPr>
        <p:txBody>
          <a:bodyPr>
            <a:normAutofit fontScale="70000" lnSpcReduction="20000"/>
          </a:bodyPr>
          <a:lstStyle/>
          <a:p>
            <a:r>
              <a:rPr lang="ru-RU" sz="2800" i="1" dirty="0" smtClean="0"/>
              <a:t>Основные рентгенологические симптомы:</a:t>
            </a:r>
          </a:p>
          <a:p>
            <a:r>
              <a:rPr lang="ru-RU" sz="2800" dirty="0" smtClean="0"/>
              <a:t>отсутствие легочного рисунка в периферических отделах соответствующего </a:t>
            </a:r>
            <a:r>
              <a:rPr lang="ru-RU" sz="2800" dirty="0" err="1" smtClean="0"/>
              <a:t>гемиторакса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визуализация очерченного края </a:t>
            </a:r>
            <a:r>
              <a:rPr lang="ru-RU" sz="2800" dirty="0" err="1" smtClean="0"/>
              <a:t>коллабированного</a:t>
            </a:r>
            <a:r>
              <a:rPr lang="ru-RU" sz="2800" dirty="0" smtClean="0"/>
              <a:t> легкого;</a:t>
            </a:r>
          </a:p>
          <a:p>
            <a:r>
              <a:rPr lang="ru-RU" sz="2800" i="1" dirty="0" smtClean="0"/>
              <a:t>При выраженном коллапсе легкого могут выявляться дополнительные рентгенологические симптомы:</a:t>
            </a:r>
          </a:p>
          <a:p>
            <a:r>
              <a:rPr lang="ru-RU" sz="2800" dirty="0" smtClean="0"/>
              <a:t>тень </a:t>
            </a:r>
            <a:r>
              <a:rPr lang="ru-RU" sz="2800" dirty="0" err="1" smtClean="0"/>
              <a:t>коллабированного</a:t>
            </a:r>
            <a:r>
              <a:rPr lang="ru-RU" sz="2800" dirty="0" smtClean="0"/>
              <a:t> легкого;</a:t>
            </a:r>
          </a:p>
          <a:p>
            <a:r>
              <a:rPr lang="ru-RU" sz="2800" dirty="0" smtClean="0"/>
              <a:t>симптом глубоких борозд (у лежащих больных);</a:t>
            </a:r>
          </a:p>
          <a:p>
            <a:r>
              <a:rPr lang="ru-RU" sz="2800" dirty="0" smtClean="0"/>
              <a:t>смещение средостения;</a:t>
            </a:r>
          </a:p>
          <a:p>
            <a:r>
              <a:rPr lang="ru-RU" sz="2800" dirty="0" smtClean="0"/>
              <a:t>изменение положения диафрагмы.</a:t>
            </a:r>
          </a:p>
          <a:p>
            <a:r>
              <a:rPr lang="ru-RU" sz="2800" dirty="0" smtClean="0"/>
              <a:t>При оценке рентгенограмм необходимо помнить о возможности </a:t>
            </a:r>
            <a:r>
              <a:rPr lang="ru-RU" sz="2800" dirty="0" err="1" smtClean="0"/>
              <a:t>ограниченногопневмоторакса</a:t>
            </a:r>
            <a:r>
              <a:rPr lang="ru-RU" sz="2800" dirty="0" smtClean="0"/>
              <a:t>, который, как правило, имеет верхушечную, </a:t>
            </a:r>
            <a:r>
              <a:rPr lang="ru-RU" sz="2800" dirty="0" err="1" smtClean="0"/>
              <a:t>парамедиастинальную</a:t>
            </a:r>
            <a:r>
              <a:rPr lang="ru-RU" sz="2800" dirty="0" smtClean="0"/>
              <a:t> или </a:t>
            </a:r>
            <a:r>
              <a:rPr lang="ru-RU" sz="2800" dirty="0" err="1" smtClean="0"/>
              <a:t>наддиафрагмальную</a:t>
            </a:r>
            <a:r>
              <a:rPr lang="ru-RU" sz="2800" dirty="0" smtClean="0"/>
              <a:t> локализацию. В этих случаях необходимо выполнить рентгенограммы на вдохе и выдохе, сравнение которых дает полную информацию о наличии ограниченного пневмоторакса. Важной задачей рентгенологического исследования является оценка состояния паренхимы легкого, как пораженного, так и противоположного легкого. При оценке рентгенограмм пневмоторакс следует дифференцировать с гигантскими буллами, деструктивными процессами в легких, дислокацией полых органов из брюшной полости в плевральную.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Общие принципы лечения пневмоторакса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Все больные с пневмотораксом должны быть экстренно госпитализированы в хирургические, а, по возможности, в торакальные хирургические стационары.</a:t>
            </a:r>
          </a:p>
          <a:p>
            <a:r>
              <a:rPr lang="ru-RU" dirty="0" smtClean="0"/>
              <a:t>Тактика: </a:t>
            </a:r>
          </a:p>
          <a:p>
            <a:r>
              <a:rPr lang="ru-RU" dirty="0" smtClean="0"/>
              <a:t>Динамическое наблюдение </a:t>
            </a:r>
            <a:r>
              <a:rPr lang="ru-RU" dirty="0" err="1" smtClean="0"/>
              <a:t>кислородотерапия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Плевральная пункция </a:t>
            </a:r>
            <a:br>
              <a:rPr lang="ru-RU" dirty="0" smtClean="0"/>
            </a:br>
            <a:r>
              <a:rPr lang="ru-RU" dirty="0" smtClean="0"/>
              <a:t>Дренирование плевральной полости </a:t>
            </a:r>
            <a:br>
              <a:rPr lang="ru-RU" dirty="0" smtClean="0"/>
            </a:br>
            <a:r>
              <a:rPr lang="ru-RU" dirty="0" smtClean="0"/>
              <a:t>Закрытый химический </a:t>
            </a:r>
            <a:r>
              <a:rPr lang="ru-RU" dirty="0" err="1" smtClean="0"/>
              <a:t>плевродез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Хирургическое лечение </a:t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4766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СУХОЙ (ФИБРИНОЗНЫЙ) ПЛЕВРИТ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332656"/>
            <a:ext cx="8424936" cy="6525344"/>
          </a:xfrm>
        </p:spPr>
        <p:txBody>
          <a:bodyPr>
            <a:noAutofit/>
          </a:bodyPr>
          <a:lstStyle/>
          <a:p>
            <a:r>
              <a:rPr lang="ru-RU" sz="1400" b="1" i="1" dirty="0" smtClean="0"/>
              <a:t>Диафрагмальный плеврит:</a:t>
            </a:r>
            <a:r>
              <a:rPr lang="ru-RU" sz="1400" dirty="0" smtClean="0"/>
              <a:t> боль локализуется в </a:t>
            </a:r>
            <a:r>
              <a:rPr lang="ru-RU" sz="1400" dirty="0" err="1" smtClean="0"/>
              <a:t>нижнепередних</a:t>
            </a:r>
            <a:r>
              <a:rPr lang="ru-RU" sz="1400" dirty="0" smtClean="0"/>
              <a:t> отделах грудной клетки, чаще справа и </a:t>
            </a:r>
            <a:r>
              <a:rPr lang="ru-RU" sz="1400" dirty="0" err="1" smtClean="0"/>
              <a:t>иррадиирует</a:t>
            </a:r>
            <a:r>
              <a:rPr lang="ru-RU" sz="1400" dirty="0" smtClean="0"/>
              <a:t> по диафрагмальному нерву в область плеча, а по нижним межреберным нервам на переднюю брюшную стенку, что напоминает клинику острого аппендицита, холецистита, язвенной болезни желудка, 12-перстной кишки; напряжение мышц передней брюшной стенки; болезненная икота и боли при глотании; болезненные точки </a:t>
            </a:r>
            <a:r>
              <a:rPr lang="ru-RU" sz="1400" dirty="0" err="1" smtClean="0"/>
              <a:t>Мюсси</a:t>
            </a:r>
            <a:r>
              <a:rPr lang="ru-RU" sz="1400" dirty="0" smtClean="0"/>
              <a:t>; болезненность по линии прикрепления диафрагмы к грудной клетке; вынужденное положение - сидя с наклоном туловища вперед; шум трения плевры отсутствует, может выслушиваться в </a:t>
            </a:r>
            <a:r>
              <a:rPr lang="ru-RU" sz="1400" dirty="0" err="1" smtClean="0"/>
              <a:t>нижнепередних</a:t>
            </a:r>
            <a:r>
              <a:rPr lang="ru-RU" sz="1400" dirty="0" smtClean="0"/>
              <a:t> отделах грудной клетки, чаще справа; рентгенологические признаки - высокое стояние купола диафрагмы, отставание его при глубоком вдохе, ограничение подвижности нижнего легочного края.</a:t>
            </a:r>
          </a:p>
          <a:p>
            <a:r>
              <a:rPr lang="ru-RU" sz="1400" b="1" i="1" dirty="0" smtClean="0"/>
              <a:t>Верхушечный плеврит: поражается</a:t>
            </a:r>
            <a:r>
              <a:rPr lang="ru-RU" sz="1400" dirty="0" smtClean="0"/>
              <a:t> плевра, покрывающая верхушки легких, часто при туберкулезе легких, боли локализуются в области плеч и лопаток и в связи с вовлечением в воспалительный процесс плечевого сплетения могут распространяться по ходу нервных стволов руки; при сравнительной пальпации верхних участков трапециевидной мышцы, большой грудной, дельтовидной мышц отмечается выраженная их болезненность на стороне поражения - мышечный болевой синдром </a:t>
            </a:r>
            <a:r>
              <a:rPr lang="ru-RU" sz="1400" dirty="0" err="1" smtClean="0"/>
              <a:t>Штернберга</a:t>
            </a:r>
            <a:r>
              <a:rPr lang="ru-RU" sz="1400" dirty="0" smtClean="0"/>
              <a:t>. Определяется ригидность (уплотнение) мышц при пальпации - симптом </a:t>
            </a:r>
            <a:r>
              <a:rPr lang="ru-RU" sz="1400" dirty="0" err="1" smtClean="0"/>
              <a:t>Потенжера</a:t>
            </a:r>
            <a:r>
              <a:rPr lang="ru-RU" sz="1400" dirty="0" smtClean="0"/>
              <a:t>. Симптомы </a:t>
            </a:r>
            <a:r>
              <a:rPr lang="ru-RU" sz="1400" dirty="0" err="1" smtClean="0"/>
              <a:t>Штернберга</a:t>
            </a:r>
            <a:r>
              <a:rPr lang="ru-RU" sz="1400" dirty="0" smtClean="0"/>
              <a:t> и </a:t>
            </a:r>
            <a:r>
              <a:rPr lang="ru-RU" sz="1400" dirty="0" err="1" smtClean="0"/>
              <a:t>Потенжера</a:t>
            </a:r>
            <a:r>
              <a:rPr lang="ru-RU" sz="1400" dirty="0" smtClean="0"/>
              <a:t> постепенно уменьшаются и исчезают по мере стихания верхушечного плеврита; шум трения плевры в области верхушек легких может оказаться негромким в связи с их малой дыхательной подвижностью, часто этот негромкий шум трения неправильно принимается за хрипы.</a:t>
            </a:r>
            <a:endParaRPr lang="ru-RU" sz="1400" b="1" i="1" dirty="0" smtClean="0"/>
          </a:p>
          <a:p>
            <a:r>
              <a:rPr lang="ru-RU" sz="1400" b="1" i="1" dirty="0" err="1" smtClean="0"/>
              <a:t>Парамедиастинальный</a:t>
            </a:r>
            <a:r>
              <a:rPr lang="ru-RU" sz="1400" b="1" i="1" dirty="0" smtClean="0"/>
              <a:t> плеврит:</a:t>
            </a:r>
            <a:r>
              <a:rPr lang="ru-RU" sz="1400" dirty="0" smtClean="0"/>
              <a:t> очаг воспаления обычно примыкает к переднебоковым участкам перикарда. Боль локализуется в области сердца, усиливается при пальпации </a:t>
            </a:r>
            <a:r>
              <a:rPr lang="ru-RU" sz="1400" dirty="0" err="1" smtClean="0"/>
              <a:t>прекардиальной</a:t>
            </a:r>
            <a:r>
              <a:rPr lang="ru-RU" sz="1400" dirty="0" smtClean="0"/>
              <a:t> области, появляется плевроперикардиальный шум трения, который выслушивается синхронно деятельности сердца, усиливается на высоте вдоха (в этот момент происходит сближение листка плевры и перикарда), задержка дыхания на вдохе резко ослабляет его интенсивность, но полностью шум не исчезает.</a:t>
            </a:r>
            <a:endParaRPr lang="ru-RU" sz="1400" b="1" i="1" dirty="0" smtClean="0"/>
          </a:p>
          <a:p>
            <a:r>
              <a:rPr lang="ru-RU" sz="1400" b="1" dirty="0" smtClean="0"/>
              <a:t>Пристеночный (</a:t>
            </a:r>
            <a:r>
              <a:rPr lang="ru-RU" sz="1400" b="1" dirty="0" err="1" smtClean="0"/>
              <a:t>костальный</a:t>
            </a:r>
            <a:r>
              <a:rPr lang="ru-RU" sz="1400" b="1" dirty="0" smtClean="0"/>
              <a:t>) плеврит:</a:t>
            </a:r>
            <a:r>
              <a:rPr lang="ru-RU" sz="1400" dirty="0" smtClean="0"/>
              <a:t> Главные признаки - боли в грудной клетке (в проекции фибринозных наложений), усиливающиеся при дыхании и кашле, и типичный шум трения плевры.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i="1" dirty="0" smtClean="0"/>
          </a:p>
          <a:p>
            <a:pPr>
              <a:buNone/>
            </a:pP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324528" cy="620688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Дифференциальный диагноз между сухим плевритом и межреберной невралгией 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620688"/>
          <a:ext cx="9144000" cy="6386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704"/>
                <a:gridCol w="3456384"/>
                <a:gridCol w="3779912"/>
              </a:tblGrid>
              <a:tr h="546896">
                <a:tc>
                  <a:txBody>
                    <a:bodyPr/>
                    <a:lstStyle/>
                    <a:p>
                      <a:r>
                        <a:rPr lang="ru-RU" sz="1600" dirty="0"/>
                        <a:t>Признаки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Сухой плеврит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Межреберная невралгия (межреберный </a:t>
                      </a:r>
                      <a:r>
                        <a:rPr lang="ru-RU" sz="1600" dirty="0" err="1"/>
                        <a:t>нейромиозит</a:t>
                      </a:r>
                      <a:r>
                        <a:rPr lang="ru-RU" sz="1600" dirty="0"/>
                        <a:t>)</a:t>
                      </a:r>
                    </a:p>
                  </a:txBody>
                  <a:tcPr anchor="ctr"/>
                </a:tc>
              </a:tr>
              <a:tr h="694481">
                <a:tc>
                  <a:txBody>
                    <a:bodyPr/>
                    <a:lstStyle/>
                    <a:p>
                      <a:r>
                        <a:rPr lang="ru-RU" sz="1600" dirty="0"/>
                        <a:t>Условия возникновения боли в грудной клетке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Боль связана с дыханием, кашлем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Боль связана с движениями, наклонами туловища, чрезмерными физическими нагрузками</a:t>
                      </a:r>
                    </a:p>
                  </a:txBody>
                  <a:tcPr anchor="ctr"/>
                </a:tc>
              </a:tr>
              <a:tr h="694481">
                <a:tc>
                  <a:txBody>
                    <a:bodyPr/>
                    <a:lstStyle/>
                    <a:p>
                      <a:r>
                        <a:rPr lang="ru-RU" sz="1600"/>
                        <a:t>Связь боли с наклоном туловища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Боль усиливается при наклоне туловища в здоровую сторону (за счет растяжения воспаленной плевры)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Боль усиливается при наклоне туловища в больную сторону</a:t>
                      </a:r>
                    </a:p>
                  </a:txBody>
                  <a:tcPr anchor="ctr"/>
                </a:tc>
              </a:tr>
              <a:tr h="1302152">
                <a:tc>
                  <a:txBody>
                    <a:bodyPr/>
                    <a:lstStyle/>
                    <a:p>
                      <a:r>
                        <a:rPr lang="ru-RU" sz="1600" dirty="0"/>
                        <a:t>Пальпация межреберных промежутков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Вызывает умеренную боль в зоне выслушивания шума трения плевры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Вызывает острую интенсивную боль, особенно в местах наиболее близкого подхода межреберного нерва и его ветвей к поверхности грудной клетки: у позвоночника, на уровне средней подмышечной линии и у грудины</a:t>
                      </a:r>
                    </a:p>
                  </a:txBody>
                  <a:tcPr anchor="ctr"/>
                </a:tc>
              </a:tr>
              <a:tr h="694481">
                <a:tc>
                  <a:txBody>
                    <a:bodyPr/>
                    <a:lstStyle/>
                    <a:p>
                      <a:r>
                        <a:rPr lang="ru-RU" sz="1600"/>
                        <a:t>Шум трения плевры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Выслушивается в области, соответствующей отложению фибрина на плевральных листках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Отсутствует</a:t>
                      </a:r>
                    </a:p>
                  </a:txBody>
                  <a:tcPr anchor="ctr"/>
                </a:tc>
              </a:tr>
              <a:tr h="374317">
                <a:tc>
                  <a:txBody>
                    <a:bodyPr/>
                    <a:lstStyle/>
                    <a:p>
                      <a:pPr>
                        <a:tabLst/>
                      </a:pPr>
                      <a:r>
                        <a:rPr lang="ru-RU" sz="1600" dirty="0"/>
                        <a:t>Увеличение СОЭ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Бывает часто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Не характерно</a:t>
                      </a:r>
                    </a:p>
                  </a:txBody>
                  <a:tcPr anchor="ctr"/>
                </a:tc>
              </a:tr>
              <a:tr h="66174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Повышение температуры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Бывает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Не характерно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9144000" cy="372656"/>
          </a:xfrm>
        </p:spPr>
        <p:txBody>
          <a:bodyPr>
            <a:noAutofit/>
          </a:bodyPr>
          <a:lstStyle/>
          <a:p>
            <a:r>
              <a:rPr lang="ru-RU" sz="2400" dirty="0" smtClean="0"/>
              <a:t>Дифференциальный диагноз между сухим плевритом и перикардитом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692696"/>
          <a:ext cx="9144000" cy="6202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5736"/>
                <a:gridCol w="3900264"/>
                <a:gridCol w="3048000"/>
              </a:tblGrid>
              <a:tr h="102975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Признаки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Левосторонний </a:t>
                      </a:r>
                      <a:r>
                        <a:rPr lang="ru-RU" sz="2000" dirty="0" err="1" smtClean="0"/>
                        <a:t>парамедиастинальный</a:t>
                      </a:r>
                      <a:r>
                        <a:rPr lang="ru-RU" sz="2000" dirty="0" smtClean="0"/>
                        <a:t> сухой плеврит 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Фибринозный перикардит</a:t>
                      </a:r>
                    </a:p>
                  </a:txBody>
                  <a:tcPr anchor="ctr"/>
                </a:tc>
              </a:tr>
              <a:tr h="1029750">
                <a:tc>
                  <a:txBody>
                    <a:bodyPr/>
                    <a:lstStyle/>
                    <a:p>
                      <a:r>
                        <a:rPr lang="ru-RU" sz="2000" dirty="0"/>
                        <a:t>Локализация боли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Преимущественно по левому краю относительной тупости сердца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/>
                        <a:t>В прекардиальной области</a:t>
                      </a:r>
                    </a:p>
                  </a:txBody>
                  <a:tcPr anchor="ctr"/>
                </a:tc>
              </a:tr>
              <a:tr h="1029750">
                <a:tc>
                  <a:txBody>
                    <a:bodyPr/>
                    <a:lstStyle/>
                    <a:p>
                      <a:r>
                        <a:rPr lang="ru-RU" sz="2000"/>
                        <a:t>Усиление боли при дыхании и кашле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Характерно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Может быть, но менее характерно</a:t>
                      </a:r>
                    </a:p>
                  </a:txBody>
                  <a:tcPr anchor="ctr"/>
                </a:tc>
              </a:tr>
              <a:tr h="1653842">
                <a:tc>
                  <a:txBody>
                    <a:bodyPr/>
                    <a:lstStyle/>
                    <a:p>
                      <a:r>
                        <a:rPr lang="ru-RU" sz="2000"/>
                        <a:t>Локализация шума трения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Шум трения плевры или плевроперикардиальный шум более четко определяется по левому краю относительной тупости сердца 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Шум трения перикарда выслушивается в абсолютной тупости сердца и никуда не проводится </a:t>
                      </a:r>
                    </a:p>
                  </a:txBody>
                  <a:tcPr anchor="ctr"/>
                </a:tc>
              </a:tr>
              <a:tr h="145926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Синхронность шума трения с деятельностью сердца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Шум трения плевры </a:t>
                      </a:r>
                      <a:r>
                        <a:rPr lang="ru-RU" sz="2000" dirty="0" err="1" smtClean="0"/>
                        <a:t>несинхронен</a:t>
                      </a:r>
                      <a:r>
                        <a:rPr lang="ru-RU" sz="2000" dirty="0" smtClean="0"/>
                        <a:t> с деятельностью сердца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Постоянная синхронная связь шума трения перикарда с деятельностью сердца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764707"/>
          <a:ext cx="9144000" cy="6252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5736"/>
                <a:gridCol w="3312368"/>
                <a:gridCol w="3635896"/>
              </a:tblGrid>
              <a:tr h="976434">
                <a:tc>
                  <a:txBody>
                    <a:bodyPr/>
                    <a:lstStyle/>
                    <a:p>
                      <a:r>
                        <a:rPr lang="ru-RU" dirty="0"/>
                        <a:t>Признаки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Левосторонний </a:t>
                      </a:r>
                      <a:r>
                        <a:rPr lang="ru-RU" dirty="0" err="1"/>
                        <a:t>парамедиастинальный</a:t>
                      </a:r>
                      <a:r>
                        <a:rPr lang="ru-RU" dirty="0"/>
                        <a:t> сухой плеврит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Стенокардия</a:t>
                      </a:r>
                    </a:p>
                  </a:txBody>
                  <a:tcPr anchor="ctr"/>
                </a:tc>
              </a:tr>
              <a:tr h="934642">
                <a:tc>
                  <a:txBody>
                    <a:bodyPr/>
                    <a:lstStyle/>
                    <a:p>
                      <a:r>
                        <a:rPr lang="ru-RU" dirty="0"/>
                        <a:t>Локализация боли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Преимущественно по левому краю относительной тупости сердца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Загрудинные</a:t>
                      </a:r>
                    </a:p>
                  </a:txBody>
                  <a:tcPr anchor="ctr"/>
                </a:tc>
              </a:tr>
              <a:tr h="874678">
                <a:tc>
                  <a:txBody>
                    <a:bodyPr/>
                    <a:lstStyle/>
                    <a:p>
                      <a:r>
                        <a:rPr lang="ru-RU" dirty="0"/>
                        <a:t>Условия возникновения </a:t>
                      </a:r>
                      <a:r>
                        <a:rPr lang="ru-RU" dirty="0" smtClean="0"/>
                        <a:t>боли 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Боли усиливаются при глубоком вдохе, кашле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Боль появляется и усиливается при физической нагрузке, ходьбе, подъеме по лестнице</a:t>
                      </a:r>
                    </a:p>
                  </a:txBody>
                  <a:tcPr anchor="ctr"/>
                </a:tc>
              </a:tr>
              <a:tr h="612275">
                <a:tc>
                  <a:txBody>
                    <a:bodyPr/>
                    <a:lstStyle/>
                    <a:p>
                      <a:r>
                        <a:rPr lang="ru-RU"/>
                        <a:t>Иррадиация боли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Не характерна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Характерна в левую руку, левое плечо, лопатку</a:t>
                      </a:r>
                    </a:p>
                  </a:txBody>
                  <a:tcPr anchor="ctr"/>
                </a:tc>
              </a:tr>
              <a:tr h="1137082">
                <a:tc>
                  <a:txBody>
                    <a:bodyPr/>
                    <a:lstStyle/>
                    <a:p>
                      <a:r>
                        <a:rPr lang="ru-RU"/>
                        <a:t>Шум трения плевры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Характерен, часто прослушивается плевроперикардиальный шум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 характерен</a:t>
                      </a:r>
                    </a:p>
                  </a:txBody>
                  <a:tcPr anchor="ctr"/>
                </a:tc>
              </a:tr>
              <a:tr h="874678">
                <a:tc>
                  <a:txBody>
                    <a:bodyPr/>
                    <a:lstStyle/>
                    <a:p>
                      <a:r>
                        <a:rPr lang="ru-RU"/>
                        <a:t>Купирующий эффект нитроглицерина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/>
                        <a:t>Отсутствует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Очень характерен</a:t>
                      </a:r>
                    </a:p>
                  </a:txBody>
                  <a:tcPr anchor="ctr"/>
                </a:tc>
              </a:tr>
              <a:tr h="683503">
                <a:tc>
                  <a:txBody>
                    <a:bodyPr/>
                    <a:lstStyle/>
                    <a:p>
                      <a:r>
                        <a:rPr lang="ru-RU"/>
                        <a:t>ЭКГ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Без </a:t>
                      </a:r>
                      <a:r>
                        <a:rPr lang="ru-RU" dirty="0" smtClean="0"/>
                        <a:t>особенностей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Ишемические изменения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4445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Дифференциальный диагноз между сухим плевритом и стенокардией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9144000" cy="372656"/>
          </a:xfrm>
        </p:spPr>
        <p:txBody>
          <a:bodyPr>
            <a:noAutofit/>
          </a:bodyPr>
          <a:lstStyle/>
          <a:p>
            <a:r>
              <a:rPr lang="ru-RU" sz="2400" dirty="0" smtClean="0"/>
              <a:t>Дифференциальный диагноз между сухим плевритом и инфарктом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648130"/>
          <a:ext cx="9144000" cy="6306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776"/>
                <a:gridCol w="3024336"/>
                <a:gridCol w="3563888"/>
              </a:tblGrid>
              <a:tr h="432047">
                <a:tc>
                  <a:txBody>
                    <a:bodyPr/>
                    <a:lstStyle/>
                    <a:p>
                      <a:r>
                        <a:rPr lang="ru-RU" sz="1600" dirty="0"/>
                        <a:t>Признаки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Фибринозный </a:t>
                      </a:r>
                      <a:r>
                        <a:rPr lang="ru-RU" sz="1600" dirty="0" err="1"/>
                        <a:t>парамедиастинальный</a:t>
                      </a:r>
                      <a:r>
                        <a:rPr lang="ru-RU" sz="1600" dirty="0"/>
                        <a:t> плеврит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Инфаркт миокарда</a:t>
                      </a:r>
                    </a:p>
                  </a:txBody>
                  <a:tcPr anchor="ctr"/>
                </a:tc>
              </a:tr>
              <a:tr h="633967">
                <a:tc>
                  <a:txBody>
                    <a:bodyPr/>
                    <a:lstStyle/>
                    <a:p>
                      <a:r>
                        <a:rPr lang="ru-RU" sz="1600" dirty="0"/>
                        <a:t>Локализация боли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Преимущественно по левому краю относительной тупости сердца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За грудиной</a:t>
                      </a:r>
                    </a:p>
                  </a:txBody>
                  <a:tcPr anchor="ctr"/>
                </a:tc>
              </a:tr>
              <a:tr h="363391">
                <a:tc>
                  <a:txBody>
                    <a:bodyPr/>
                    <a:lstStyle/>
                    <a:p>
                      <a:r>
                        <a:rPr lang="ru-RU" sz="1600" dirty="0"/>
                        <a:t>Иррадиация боли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Как правило, не </a:t>
                      </a:r>
                      <a:r>
                        <a:rPr lang="ru-RU" sz="1600" dirty="0" err="1"/>
                        <a:t>иррадиирует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В левую руку, лопатку, плечо</a:t>
                      </a:r>
                    </a:p>
                  </a:txBody>
                  <a:tcPr anchor="ctr"/>
                </a:tc>
              </a:tr>
              <a:tr h="475160">
                <a:tc>
                  <a:txBody>
                    <a:bodyPr/>
                    <a:lstStyle/>
                    <a:p>
                      <a:r>
                        <a:rPr lang="ru-RU" sz="1600"/>
                        <a:t>Характер боли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Острая боль, не нарастающая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Интенсивная боль, нарастающая от приступа к приступу</a:t>
                      </a:r>
                    </a:p>
                  </a:txBody>
                  <a:tcPr anchor="ctr"/>
                </a:tc>
              </a:tr>
              <a:tr h="317040">
                <a:tc>
                  <a:txBody>
                    <a:bodyPr/>
                    <a:lstStyle/>
                    <a:p>
                      <a:r>
                        <a:rPr lang="ru-RU" sz="1600"/>
                        <a:t>Холодный пот, падение артериального давления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Не характерны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Характерны</a:t>
                      </a:r>
                    </a:p>
                  </a:txBody>
                  <a:tcPr anchor="ctr"/>
                </a:tc>
              </a:tr>
              <a:tr h="374944">
                <a:tc>
                  <a:txBody>
                    <a:bodyPr/>
                    <a:lstStyle/>
                    <a:p>
                      <a:r>
                        <a:rPr lang="ru-RU" sz="1600"/>
                        <a:t>Ритм галопа, аритмии сердца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Не характерны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Характерны</a:t>
                      </a:r>
                    </a:p>
                  </a:txBody>
                  <a:tcPr anchor="ctr"/>
                </a:tc>
              </a:tr>
              <a:tr h="648872">
                <a:tc>
                  <a:txBody>
                    <a:bodyPr/>
                    <a:lstStyle/>
                    <a:p>
                      <a:r>
                        <a:rPr lang="ru-RU" sz="1600"/>
                        <a:t>Сроки появления шума трения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Появляется с самого начала заболевания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 день </a:t>
                      </a:r>
                      <a:r>
                        <a:rPr lang="ru-RU" sz="1600" dirty="0"/>
                        <a:t>при </a:t>
                      </a:r>
                      <a:r>
                        <a:rPr lang="en-US" sz="1600" dirty="0" smtClean="0"/>
                        <a:t>Q-</a:t>
                      </a:r>
                      <a:r>
                        <a:rPr lang="ru-RU" sz="1600" dirty="0" smtClean="0"/>
                        <a:t>инфаркте </a:t>
                      </a:r>
                      <a:r>
                        <a:rPr lang="ru-RU" sz="1600" dirty="0"/>
                        <a:t>миокарда или через 2-4 недели при постинфарктном синдроме </a:t>
                      </a:r>
                      <a:r>
                        <a:rPr lang="ru-RU" sz="1600" dirty="0" err="1"/>
                        <a:t>Дресслера</a:t>
                      </a:r>
                      <a:endParaRPr lang="ru-RU" sz="1600" dirty="0"/>
                    </a:p>
                  </a:txBody>
                  <a:tcPr anchor="ctr"/>
                </a:tc>
              </a:tr>
              <a:tr h="205384">
                <a:tc>
                  <a:txBody>
                    <a:bodyPr/>
                    <a:lstStyle/>
                    <a:p>
                      <a:r>
                        <a:rPr lang="ru-RU" sz="1600"/>
                        <a:t>Длительность сохранения шума трения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В течении 5-7 дней, иногда дольше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Как правило, в течении первых суток</a:t>
                      </a:r>
                    </a:p>
                  </a:txBody>
                  <a:tcPr anchor="ctr"/>
                </a:tc>
              </a:tr>
              <a:tr h="119272">
                <a:tc>
                  <a:txBody>
                    <a:bodyPr/>
                    <a:lstStyle/>
                    <a:p>
                      <a:r>
                        <a:rPr lang="ru-RU" sz="1600" dirty="0"/>
                        <a:t>Повышение </a:t>
                      </a:r>
                      <a:r>
                        <a:rPr lang="ru-RU" sz="1600" dirty="0" err="1" smtClean="0"/>
                        <a:t>тропонинов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Не характерны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Характерны</a:t>
                      </a:r>
                    </a:p>
                  </a:txBody>
                  <a:tcPr anchor="ctr"/>
                </a:tc>
              </a:tr>
              <a:tr h="462544">
                <a:tc>
                  <a:txBody>
                    <a:bodyPr/>
                    <a:lstStyle/>
                    <a:p>
                      <a:r>
                        <a:rPr lang="ru-RU" sz="1600" dirty="0"/>
                        <a:t>Изменения ЭКГ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Характерных изменений нет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Изменения, характерные для инфаркта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88640"/>
            <a:ext cx="6059488" cy="626772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3300" b="1" dirty="0" smtClean="0"/>
              <a:t>ТЕХНИКА ПЛЕВРАЛЬНОЙ ПУНКЦИИ</a:t>
            </a:r>
          </a:p>
          <a:p>
            <a:r>
              <a:rPr lang="ru-RU" dirty="0" smtClean="0"/>
              <a:t>Пункцию, обычно проводят по задней подмышечной линии в седьмом или восьмом </a:t>
            </a:r>
            <a:r>
              <a:rPr lang="ru-RU" dirty="0" err="1" smtClean="0"/>
              <a:t>межреберье</a:t>
            </a:r>
            <a:r>
              <a:rPr lang="ru-RU" dirty="0" smtClean="0"/>
              <a:t> по верхнему краю ребра. С диагностической целью берут 50—150 мл жидкости и направляют ее на цитологическое и бактериологическое исследование. С лечебной целью при скоплении большого количества жидкости в плевральной полости первоначально берут 800—1200 мл жидкости. Удаление из плевральной полости большего количества жидкости приводит к быстрому смещению органов средостения в больную сторону и может сопровождаться коллапсом. Для извлечения жидкости пользуются специальным шприцем объемом 50 мл или аппаратом </a:t>
            </a:r>
            <a:r>
              <a:rPr lang="ru-RU" dirty="0" err="1" smtClean="0"/>
              <a:t>Потена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C:\Users\Асия\Pictures\laborator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5014" y="0"/>
            <a:ext cx="3238987" cy="429309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940152" y="4437112"/>
            <a:ext cx="2448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 — линия </a:t>
            </a:r>
            <a:r>
              <a:rPr lang="ru-RU" dirty="0" err="1" smtClean="0"/>
              <a:t>Дамуазо</a:t>
            </a:r>
            <a:r>
              <a:rPr lang="ru-RU" dirty="0" smtClean="0"/>
              <a:t>; </a:t>
            </a:r>
          </a:p>
          <a:p>
            <a:r>
              <a:rPr lang="ru-RU" dirty="0" smtClean="0"/>
              <a:t>2 — треугольник </a:t>
            </a:r>
            <a:r>
              <a:rPr lang="ru-RU" dirty="0" err="1" smtClean="0"/>
              <a:t>Гарленда</a:t>
            </a:r>
            <a:r>
              <a:rPr lang="ru-RU" dirty="0" smtClean="0"/>
              <a:t>; </a:t>
            </a:r>
          </a:p>
          <a:p>
            <a:r>
              <a:rPr lang="ru-RU" dirty="0" smtClean="0"/>
              <a:t>3 — треугольник </a:t>
            </a:r>
            <a:r>
              <a:rPr lang="ru-RU" dirty="0" err="1" smtClean="0"/>
              <a:t>Раухфусса</a:t>
            </a:r>
            <a:r>
              <a:rPr lang="ru-RU" dirty="0" smtClean="0"/>
              <a:t>—</a:t>
            </a:r>
            <a:r>
              <a:rPr lang="ru-RU" dirty="0" err="1" smtClean="0"/>
              <a:t>Грокко</a:t>
            </a:r>
            <a:r>
              <a:rPr lang="ru-RU" dirty="0" smtClean="0"/>
              <a:t>; </a:t>
            </a:r>
          </a:p>
          <a:p>
            <a:r>
              <a:rPr lang="ru-RU" dirty="0" smtClean="0"/>
              <a:t>4 — нижняя граница легких.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Нормальный состав плевральной жидкости: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8100392" cy="573325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Удельный вес 1008-1015, цвет - соломенно-желтый, прозрачность - полная,</a:t>
            </a:r>
          </a:p>
          <a:p>
            <a:r>
              <a:rPr lang="ru-RU" dirty="0" smtClean="0"/>
              <a:t>невязкая, без запаха</a:t>
            </a:r>
          </a:p>
          <a:p>
            <a:r>
              <a:rPr lang="ru-RU" dirty="0" smtClean="0"/>
              <a:t>Клеточный состав:</a:t>
            </a:r>
          </a:p>
          <a:p>
            <a:r>
              <a:rPr lang="ru-RU" dirty="0" smtClean="0"/>
              <a:t>общее количество эритроцитов 2000-5000 в мм3 (3-5 в </a:t>
            </a:r>
            <a:r>
              <a:rPr lang="ru-RU" dirty="0" err="1" smtClean="0"/>
              <a:t>п</a:t>
            </a:r>
            <a:r>
              <a:rPr lang="ru-RU" dirty="0" smtClean="0"/>
              <a:t>/</a:t>
            </a:r>
            <a:r>
              <a:rPr lang="ru-RU" dirty="0" err="1" smtClean="0"/>
              <a:t>з</a:t>
            </a:r>
            <a:r>
              <a:rPr lang="ru-RU" dirty="0" smtClean="0"/>
              <a:t>)</a:t>
            </a:r>
          </a:p>
          <a:p>
            <a:r>
              <a:rPr lang="ru-RU" dirty="0" smtClean="0"/>
              <a:t>общее количество лейкоцитов 800-900 мм3 ( 8-10 в </a:t>
            </a:r>
            <a:r>
              <a:rPr lang="ru-RU" dirty="0" err="1" smtClean="0"/>
              <a:t>п</a:t>
            </a:r>
            <a:r>
              <a:rPr lang="ru-RU" dirty="0" smtClean="0"/>
              <a:t>/</a:t>
            </a:r>
            <a:r>
              <a:rPr lang="ru-RU" dirty="0" err="1" smtClean="0"/>
              <a:t>з</a:t>
            </a:r>
            <a:r>
              <a:rPr lang="ru-RU" dirty="0" smtClean="0"/>
              <a:t>)</a:t>
            </a:r>
          </a:p>
          <a:p>
            <a:r>
              <a:rPr lang="ru-RU" dirty="0" smtClean="0"/>
              <a:t>нейтрофилы до 10%</a:t>
            </a:r>
          </a:p>
          <a:p>
            <a:r>
              <a:rPr lang="ru-RU" dirty="0" smtClean="0"/>
              <a:t>эозинофилы до 1%</a:t>
            </a:r>
          </a:p>
          <a:p>
            <a:r>
              <a:rPr lang="ru-RU" dirty="0" smtClean="0"/>
              <a:t>базофилы до 1%</a:t>
            </a:r>
          </a:p>
          <a:p>
            <a:r>
              <a:rPr lang="ru-RU" dirty="0" smtClean="0"/>
              <a:t>лимфоциты до 23%</a:t>
            </a:r>
          </a:p>
          <a:p>
            <a:r>
              <a:rPr lang="ru-RU" dirty="0" smtClean="0"/>
              <a:t>мезотелий до 1%</a:t>
            </a:r>
          </a:p>
          <a:p>
            <a:r>
              <a:rPr lang="ru-RU" dirty="0" smtClean="0"/>
              <a:t>плазматические клетки до 5%</a:t>
            </a:r>
          </a:p>
          <a:p>
            <a:r>
              <a:rPr lang="ru-RU" dirty="0" smtClean="0"/>
              <a:t>белок 5-25 г/л</a:t>
            </a:r>
          </a:p>
          <a:p>
            <a:r>
              <a:rPr lang="ru-RU" dirty="0" smtClean="0"/>
              <a:t>ЛДГ 1.4 - 1.7 </a:t>
            </a:r>
            <a:r>
              <a:rPr lang="ru-RU" dirty="0" err="1" smtClean="0"/>
              <a:t>ммоль</a:t>
            </a:r>
            <a:r>
              <a:rPr lang="ru-RU" dirty="0" smtClean="0"/>
              <a:t>/л (до 200ЕД/л)</a:t>
            </a:r>
          </a:p>
          <a:p>
            <a:r>
              <a:rPr lang="ru-RU" dirty="0" smtClean="0"/>
              <a:t>глюкоза 2.1 - 2.2 </a:t>
            </a:r>
            <a:r>
              <a:rPr lang="ru-RU" dirty="0" err="1" smtClean="0"/>
              <a:t>ммоль</a:t>
            </a:r>
            <a:r>
              <a:rPr lang="ru-RU" dirty="0" smtClean="0"/>
              <a:t>/л (до 49 мг/%)</a:t>
            </a:r>
          </a:p>
          <a:p>
            <a:r>
              <a:rPr lang="ru-RU" dirty="0" smtClean="0"/>
              <a:t>рН7.2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4766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Виды плевральной жидкости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8460432" cy="6051072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Транссудат – </a:t>
            </a:r>
            <a:r>
              <a:rPr lang="ru-RU" sz="1800" dirty="0" smtClean="0"/>
              <a:t>жидкость в плевральной полости с уровнем белка &lt; 20 г/л</a:t>
            </a:r>
            <a:r>
              <a:rPr lang="ru-RU" sz="1800" b="1" dirty="0" smtClean="0"/>
              <a:t>, </a:t>
            </a:r>
            <a:r>
              <a:rPr lang="ru-RU" sz="1800" dirty="0" smtClean="0"/>
              <a:t>удельным весом (плотностью) &lt; 1015, отрицательной реакцией </a:t>
            </a:r>
            <a:r>
              <a:rPr lang="ru-RU" sz="1800" dirty="0" err="1" smtClean="0"/>
              <a:t>Ривальта</a:t>
            </a:r>
            <a:r>
              <a:rPr lang="ru-RU" sz="1800" dirty="0" smtClean="0"/>
              <a:t>.</a:t>
            </a:r>
          </a:p>
          <a:p>
            <a:r>
              <a:rPr lang="ru-RU" sz="1800" b="1" dirty="0" smtClean="0"/>
              <a:t>Экссудат </a:t>
            </a:r>
            <a:r>
              <a:rPr lang="ru-RU" sz="1800" dirty="0" smtClean="0"/>
              <a:t>– воспалительный выпот </a:t>
            </a:r>
            <a:r>
              <a:rPr lang="ru-RU" sz="1800" b="1" dirty="0" smtClean="0"/>
              <a:t>с</a:t>
            </a:r>
            <a:r>
              <a:rPr lang="ru-RU" sz="1800" dirty="0" smtClean="0"/>
              <a:t> уровнем белка ≥ 30 г/л, удельным весом (плотность) ≥ 1015, положительной пробой </a:t>
            </a:r>
            <a:r>
              <a:rPr lang="ru-RU" sz="1800" dirty="0" err="1" smtClean="0"/>
              <a:t>Ривальта</a:t>
            </a:r>
            <a:r>
              <a:rPr lang="ru-RU" sz="1800" dirty="0" smtClean="0"/>
              <a:t>.</a:t>
            </a:r>
          </a:p>
          <a:p>
            <a:r>
              <a:rPr lang="ru-RU" sz="1800" b="1" dirty="0" smtClean="0"/>
              <a:t>Серозный экссудат – </a:t>
            </a:r>
            <a:r>
              <a:rPr lang="ru-RU" sz="1800" dirty="0" smtClean="0"/>
              <a:t>прозрачная желтая или слегка мутная жидкость с лейкоцитозом не более 10,0 . 109/л. Клеточный состав зависит от остроты плеврита и его этиологии.</a:t>
            </a:r>
          </a:p>
          <a:p>
            <a:r>
              <a:rPr lang="ru-RU" sz="1800" b="1" dirty="0" smtClean="0"/>
              <a:t>Гнойный экссудат – </a:t>
            </a:r>
            <a:r>
              <a:rPr lang="ru-RU" sz="1800" dirty="0" err="1" smtClean="0"/>
              <a:t>нейтрофильный</a:t>
            </a:r>
            <a:r>
              <a:rPr lang="ru-RU" sz="1800" dirty="0" smtClean="0"/>
              <a:t> мутный жидкий или вязкий экссудат</a:t>
            </a:r>
            <a:r>
              <a:rPr lang="ru-RU" sz="1800" b="1" dirty="0" smtClean="0"/>
              <a:t> </a:t>
            </a:r>
            <a:r>
              <a:rPr lang="ru-RU" sz="1800" dirty="0" smtClean="0"/>
              <a:t>белого, серого или зеленого цветов, с гнилостным запахом или без него с количеством лейкоцитов &gt; 15,0 . 109/л.</a:t>
            </a:r>
          </a:p>
          <a:p>
            <a:r>
              <a:rPr lang="ru-RU" sz="1800" b="1" dirty="0" smtClean="0"/>
              <a:t>Геморрагический экссудат – </a:t>
            </a:r>
            <a:r>
              <a:rPr lang="ru-RU" sz="1800" dirty="0" smtClean="0"/>
              <a:t>окрашенная кровью жидкость; вязкость и консистенция зависят от количества крови в экссудате. Количество эритроцитов &lt; 10 . 109/л, &gt; 5,0 . 109/л. Лейкоцитоз и клеточный состав соответствуют серозному экссудату.</a:t>
            </a:r>
          </a:p>
          <a:p>
            <a:r>
              <a:rPr lang="ru-RU" sz="1800" b="1" dirty="0" smtClean="0"/>
              <a:t>Неопределенный экссудат – </a:t>
            </a:r>
            <a:r>
              <a:rPr lang="ru-RU" sz="1800" dirty="0" smtClean="0"/>
              <a:t>при </a:t>
            </a:r>
            <a:r>
              <a:rPr lang="ru-RU" sz="1800" dirty="0" err="1" smtClean="0"/>
              <a:t>нейтрофильном</a:t>
            </a:r>
            <a:r>
              <a:rPr lang="ru-RU" sz="1800" dirty="0" smtClean="0"/>
              <a:t> лейкоцитозе &gt; 10,0 . 109/л, но &lt; 15,0 . 109/л. Характер экссудата необходимо уточнить после получения результата исследования на микрофлору и повторного </a:t>
            </a:r>
            <a:r>
              <a:rPr lang="ru-RU" sz="1800" dirty="0" err="1" smtClean="0"/>
              <a:t>торакоцентеза</a:t>
            </a:r>
            <a:r>
              <a:rPr lang="ru-RU" sz="1800" dirty="0" smtClean="0"/>
              <a:t>: при «стерильном» и прозрачном выпоте, сохранении показателей </a:t>
            </a:r>
            <a:r>
              <a:rPr lang="ru-RU" sz="1800" dirty="0" err="1" smtClean="0"/>
              <a:t>цитоза</a:t>
            </a:r>
            <a:r>
              <a:rPr lang="ru-RU" sz="1800" dirty="0" smtClean="0"/>
              <a:t> на прежних цифрах экссудат расценивается как серозный; при инфицированном и/или мутном экссудате и низких показателях уровня глюкозы (&lt; 3,33 </a:t>
            </a:r>
            <a:r>
              <a:rPr lang="ru-RU" sz="1800" dirty="0" err="1" smtClean="0"/>
              <a:t>ммоль</a:t>
            </a:r>
            <a:r>
              <a:rPr lang="ru-RU" sz="1800" dirty="0" smtClean="0"/>
              <a:t>/л) и (или) </a:t>
            </a:r>
            <a:r>
              <a:rPr lang="ru-RU" sz="1800" dirty="0" err="1" smtClean="0"/>
              <a:t>рН</a:t>
            </a:r>
            <a:r>
              <a:rPr lang="ru-RU" sz="1800" dirty="0" smtClean="0"/>
              <a:t> (&lt; 7,2 </a:t>
            </a:r>
            <a:r>
              <a:rPr lang="ru-RU" sz="1800" dirty="0" err="1" smtClean="0"/>
              <a:t>ммоль</a:t>
            </a:r>
            <a:r>
              <a:rPr lang="ru-RU" sz="1800" dirty="0" smtClean="0"/>
              <a:t>/л соответственно) в плевральной жидкости – как гнойный.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3573016"/>
            <a:ext cx="8100392" cy="3284983"/>
          </a:xfrm>
        </p:spPr>
        <p:txBody>
          <a:bodyPr>
            <a:normAutofit fontScale="92500" lnSpcReduction="20000"/>
          </a:bodyPr>
          <a:lstStyle/>
          <a:p>
            <a:r>
              <a:rPr lang="ru-RU" sz="2800" b="1" dirty="0" smtClean="0"/>
              <a:t>Критерии </a:t>
            </a:r>
            <a:r>
              <a:rPr lang="ru-RU" sz="2800" b="1" dirty="0" err="1" smtClean="0"/>
              <a:t>Лайта</a:t>
            </a:r>
            <a:r>
              <a:rPr lang="ru-RU" sz="2800" b="1" dirty="0" smtClean="0"/>
              <a:t> (R. W. </a:t>
            </a:r>
            <a:r>
              <a:rPr lang="ru-RU" sz="2800" b="1" dirty="0" err="1" smtClean="0"/>
              <a:t>Light</a:t>
            </a:r>
            <a:r>
              <a:rPr lang="ru-RU" sz="2800" b="1" dirty="0" smtClean="0"/>
              <a:t>) – </a:t>
            </a:r>
            <a:r>
              <a:rPr lang="ru-RU" sz="2800" dirty="0" smtClean="0"/>
              <a:t>дополнительные критерии, применяемые для разграничения экссудата и транссудата: 1) соотношение белка в </a:t>
            </a:r>
            <a:r>
              <a:rPr lang="ru-RU" sz="2800" dirty="0" err="1" smtClean="0"/>
              <a:t>плевральнои</a:t>
            </a:r>
            <a:r>
              <a:rPr lang="ru-RU" sz="2800" dirty="0" smtClean="0"/>
              <a:t>̆ жидкости и сыворотке крови &gt; 0,5; 2) соотношение </a:t>
            </a:r>
            <a:r>
              <a:rPr lang="ru-RU" sz="2800" dirty="0" err="1" smtClean="0"/>
              <a:t>лактатдегидрогеназы</a:t>
            </a:r>
            <a:r>
              <a:rPr lang="ru-RU" sz="2800" dirty="0" smtClean="0"/>
              <a:t> в </a:t>
            </a:r>
            <a:r>
              <a:rPr lang="ru-RU" sz="2800" dirty="0" err="1" smtClean="0"/>
              <a:t>плевральнои</a:t>
            </a:r>
            <a:r>
              <a:rPr lang="ru-RU" sz="2800" dirty="0" smtClean="0"/>
              <a:t>̆ жидкости и сыворотке крови &gt; 0,6; 3) уровень </a:t>
            </a:r>
            <a:r>
              <a:rPr lang="ru-RU" sz="2800" dirty="0" err="1" smtClean="0"/>
              <a:t>лактатдегидрогеназы</a:t>
            </a:r>
            <a:r>
              <a:rPr lang="ru-RU" sz="2800" dirty="0" smtClean="0"/>
              <a:t> в </a:t>
            </a:r>
            <a:r>
              <a:rPr lang="ru-RU" sz="2800" dirty="0" err="1" smtClean="0"/>
              <a:t>плевральнои</a:t>
            </a:r>
            <a:r>
              <a:rPr lang="ru-RU" sz="2800" dirty="0" smtClean="0"/>
              <a:t>̆ жидкости превышает 2⁄3 величины верхней границы нормального уровня в сыворотке крови.</a:t>
            </a:r>
          </a:p>
          <a:p>
            <a:endParaRPr lang="ru-RU" dirty="0"/>
          </a:p>
        </p:txBody>
      </p:sp>
      <p:pic>
        <p:nvPicPr>
          <p:cNvPr id="4" name="Picture 4" descr="http://helpiks.org/helpiksorg/baza6/401010068279.files/image0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028384" cy="35010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964488" cy="576064"/>
          </a:xfrm>
        </p:spPr>
        <p:txBody>
          <a:bodyPr>
            <a:normAutofit fontScale="90000"/>
          </a:bodyPr>
          <a:lstStyle/>
          <a:p>
            <a:r>
              <a:rPr lang="ru-RU" sz="2800" i="1" dirty="0" smtClean="0"/>
              <a:t>Причины скопления жидкости в плевральной полости </a:t>
            </a:r>
            <a:r>
              <a:rPr lang="ru-RU" sz="2800" dirty="0" smtClean="0"/>
              <a:t>(по А.В.Виноградову)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8676456" cy="594928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sz="9600" dirty="0" smtClean="0"/>
              <a:t>1. Инфекции (Бактерии, вирусы, </a:t>
            </a:r>
            <a:r>
              <a:rPr lang="ru-RU" sz="9600" dirty="0" err="1" smtClean="0"/>
              <a:t>микоплазма</a:t>
            </a:r>
            <a:r>
              <a:rPr lang="ru-RU" sz="9600" dirty="0" smtClean="0"/>
              <a:t>, </a:t>
            </a:r>
            <a:r>
              <a:rPr lang="ru-RU" sz="9600" dirty="0" err="1" smtClean="0"/>
              <a:t>поддиафрагмальныи</a:t>
            </a:r>
            <a:r>
              <a:rPr lang="ru-RU" sz="9600" dirty="0" smtClean="0"/>
              <a:t> абсцесс) </a:t>
            </a:r>
          </a:p>
          <a:p>
            <a:pPr>
              <a:lnSpc>
                <a:spcPct val="120000"/>
              </a:lnSpc>
              <a:buNone/>
            </a:pPr>
            <a:r>
              <a:rPr lang="ru-RU" sz="9600" dirty="0" smtClean="0"/>
              <a:t>2. Опухоли (Лимфогранулематоз, </a:t>
            </a:r>
            <a:r>
              <a:rPr lang="ru-RU" sz="9600" dirty="0" err="1" smtClean="0"/>
              <a:t>лимфосаркома</a:t>
            </a:r>
            <a:r>
              <a:rPr lang="ru-RU" sz="9600" dirty="0" smtClean="0"/>
              <a:t>, метастазы злокачественной опухоли в плевру, синдром </a:t>
            </a:r>
            <a:r>
              <a:rPr lang="ru-RU" sz="9600" dirty="0" err="1" smtClean="0"/>
              <a:t>Мейгса</a:t>
            </a:r>
            <a:r>
              <a:rPr lang="ru-RU" sz="9600" dirty="0" smtClean="0"/>
              <a:t>, </a:t>
            </a:r>
            <a:r>
              <a:rPr lang="ru-RU" sz="9600" dirty="0" err="1" smtClean="0"/>
              <a:t>мезотелиома</a:t>
            </a:r>
            <a:r>
              <a:rPr lang="ru-RU" sz="9600" dirty="0" smtClean="0"/>
              <a:t>)</a:t>
            </a:r>
          </a:p>
          <a:p>
            <a:pPr>
              <a:lnSpc>
                <a:spcPct val="120000"/>
              </a:lnSpc>
              <a:buNone/>
            </a:pPr>
            <a:r>
              <a:rPr lang="ru-RU" sz="9600" dirty="0" smtClean="0"/>
              <a:t>3. Диффузные болезни соединительной ткани (Системная красная волчанка, </a:t>
            </a:r>
            <a:r>
              <a:rPr lang="ru-RU" sz="9600" dirty="0" err="1" smtClean="0"/>
              <a:t>ревматоидный</a:t>
            </a:r>
            <a:r>
              <a:rPr lang="ru-RU" sz="9600" dirty="0" smtClean="0"/>
              <a:t> артрит)</a:t>
            </a:r>
          </a:p>
          <a:p>
            <a:pPr>
              <a:lnSpc>
                <a:spcPct val="120000"/>
              </a:lnSpc>
              <a:buNone/>
            </a:pPr>
            <a:r>
              <a:rPr lang="ru-RU" sz="9600" dirty="0" smtClean="0"/>
              <a:t>4. Тромбоэмболия легочной артерии (пристеночный тромбоз крупной ветви, эмболия мелких ветвей с развитием инфаркта легкого)</a:t>
            </a:r>
          </a:p>
          <a:p>
            <a:pPr>
              <a:lnSpc>
                <a:spcPct val="120000"/>
              </a:lnSpc>
              <a:buNone/>
            </a:pPr>
            <a:r>
              <a:rPr lang="ru-RU" sz="9600" dirty="0" smtClean="0"/>
              <a:t>5. Травма (пневмоторакс, гемоторакс, </a:t>
            </a:r>
            <a:r>
              <a:rPr lang="ru-RU" sz="9600" dirty="0" err="1" smtClean="0"/>
              <a:t>хилоторакс</a:t>
            </a:r>
            <a:r>
              <a:rPr lang="ru-RU" sz="9600" dirty="0" smtClean="0"/>
              <a:t>)</a:t>
            </a:r>
          </a:p>
          <a:p>
            <a:pPr>
              <a:lnSpc>
                <a:spcPct val="120000"/>
              </a:lnSpc>
              <a:buNone/>
            </a:pPr>
            <a:r>
              <a:rPr lang="ru-RU" sz="9600" dirty="0" smtClean="0"/>
              <a:t>6. Другие болезни (панкреатит, микседема, </a:t>
            </a:r>
            <a:r>
              <a:rPr lang="ru-RU" sz="9600" dirty="0" err="1" smtClean="0"/>
              <a:t>лимфати-ческий</a:t>
            </a:r>
            <a:r>
              <a:rPr lang="ru-RU" sz="9600" dirty="0" smtClean="0"/>
              <a:t> отек, периодическая болезнь, </a:t>
            </a:r>
            <a:r>
              <a:rPr lang="ru-RU" sz="9600" dirty="0" err="1" smtClean="0"/>
              <a:t>перитонеальный</a:t>
            </a:r>
            <a:r>
              <a:rPr lang="ru-RU" sz="9600" dirty="0" smtClean="0"/>
              <a:t> диализ, гемодиализ, расслаивающая аневризма аорты, сердечная недостаточность, </a:t>
            </a:r>
            <a:r>
              <a:rPr lang="ru-RU" sz="9600" dirty="0" err="1" smtClean="0"/>
              <a:t>констриктивный</a:t>
            </a:r>
            <a:r>
              <a:rPr lang="ru-RU" sz="9600" dirty="0" smtClean="0"/>
              <a:t> перикардит </a:t>
            </a:r>
            <a:r>
              <a:rPr lang="ru-RU" sz="6400" dirty="0" smtClean="0"/>
              <a:t/>
            </a:r>
            <a:br>
              <a:rPr lang="ru-RU" sz="6400" dirty="0" smtClean="0"/>
            </a:br>
            <a:endParaRPr lang="ru-RU" sz="6400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757</TotalTime>
  <Words>4617</Words>
  <Application>Microsoft Office PowerPoint</Application>
  <PresentationFormat>Экран (4:3)</PresentationFormat>
  <Paragraphs>367</Paragraphs>
  <Slides>49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0" baseType="lpstr">
      <vt:lpstr>Изящная</vt:lpstr>
      <vt:lpstr>Дифференциальная диагностика выпота в плевральной полости</vt:lpstr>
      <vt:lpstr>Синдром плеврального выпота</vt:lpstr>
      <vt:lpstr>Классификация Плеврита</vt:lpstr>
      <vt:lpstr>Слайд 4</vt:lpstr>
      <vt:lpstr>Слайд 5</vt:lpstr>
      <vt:lpstr>Нормальный состав плевральной жидкости:</vt:lpstr>
      <vt:lpstr>Виды плевральной жидкости</vt:lpstr>
      <vt:lpstr>Слайд 8</vt:lpstr>
      <vt:lpstr>Причины скопления жидкости в плевральной полости (по А.В.Виноградову)</vt:lpstr>
      <vt:lpstr>Причины плеврального выпота (С. Л. Маланичев, Г. М. Шилкин, 1998, с изм.)</vt:lpstr>
      <vt:lpstr>Причины плеврального выпота (С. Л. Маланичев, Г. М. Шилкин, 1998, с изм.)</vt:lpstr>
      <vt:lpstr>ЭкссудаТ</vt:lpstr>
      <vt:lpstr>Транссудат</vt:lpstr>
      <vt:lpstr>Другие виды выпота</vt:lpstr>
      <vt:lpstr>Туберкулезный плеврит</vt:lpstr>
      <vt:lpstr>Туберкулезный плеврит</vt:lpstr>
      <vt:lpstr>Туберкулезный плеврит</vt:lpstr>
      <vt:lpstr>парапневмонический плеврит:</vt:lpstr>
      <vt:lpstr>плеврит опухолевого генеза:</vt:lpstr>
      <vt:lpstr>Слайд 20</vt:lpstr>
      <vt:lpstr>Слайд 21</vt:lpstr>
      <vt:lpstr>Слайд 22</vt:lpstr>
      <vt:lpstr>Экссудативные плевриты грибковой этиологии</vt:lpstr>
      <vt:lpstr>Плевриты паразитарной этиологии</vt:lpstr>
      <vt:lpstr>Плеврит при злокачественной мезотелиоме</vt:lpstr>
      <vt:lpstr>Плеврит при системных заболеваниях соединительной ткани</vt:lpstr>
      <vt:lpstr>Плеврит при остром панкреатите</vt:lpstr>
      <vt:lpstr>Плеврит при уремии</vt:lpstr>
      <vt:lpstr>Лекарственный плеврит</vt:lpstr>
      <vt:lpstr>Критерии дифференциальной диагностики наиболее частых заболеваний,сопровождающихся поражением плевры</vt:lpstr>
      <vt:lpstr>Критерии дифференциальной диагностики наиболее частых заболеваний,сопровождающихся поражением плевры</vt:lpstr>
      <vt:lpstr>Слайд 32</vt:lpstr>
      <vt:lpstr>Диагностический алгоритм при синдроме плеврального выпота</vt:lpstr>
      <vt:lpstr>Слайд 34</vt:lpstr>
      <vt:lpstr>Условия возникновения эмпиемы плевры</vt:lpstr>
      <vt:lpstr>Классификация Американского торакального общества (1962)</vt:lpstr>
      <vt:lpstr>Отечественная классификация эмпиемы плевры</vt:lpstr>
      <vt:lpstr>Пиопневмоторакс</vt:lpstr>
      <vt:lpstr>Болезни легких и системные заболевания, являющиеся частой причиной вторичного пневмоторакса</vt:lpstr>
      <vt:lpstr>Классификация спонтанного пневмоторакса</vt:lpstr>
      <vt:lpstr>Классификация спонтанного пневмоторакса</vt:lpstr>
      <vt:lpstr>Диагностика пневмоторакса</vt:lpstr>
      <vt:lpstr>Рентгенография при пневмотораксе</vt:lpstr>
      <vt:lpstr>Общие принципы лечения пневмоторакса</vt:lpstr>
      <vt:lpstr>СУХОЙ (ФИБРИНОЗНЫЙ) ПЛЕВРИТ</vt:lpstr>
      <vt:lpstr>Дифференциальный диагноз между сухим плевритом и межреберной невралгией </vt:lpstr>
      <vt:lpstr>Дифференциальный диагноз между сухим плевритом и перикардитом</vt:lpstr>
      <vt:lpstr>Дифференциальный диагноз между сухим плевритом и стенокардией</vt:lpstr>
      <vt:lpstr>Дифференциальный диагноз между сухим плевритом и инфарктом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Дифференциальная диагностика выпота в плевральной полости</dc:title>
  <dc:creator>Асия</dc:creator>
  <cp:lastModifiedBy>Салтереева Хава Р</cp:lastModifiedBy>
  <cp:revision>40</cp:revision>
  <dcterms:created xsi:type="dcterms:W3CDTF">2017-02-07T12:47:39Z</dcterms:created>
  <dcterms:modified xsi:type="dcterms:W3CDTF">2019-04-07T10:31:41Z</dcterms:modified>
</cp:coreProperties>
</file>