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67"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42" y="1096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9196D68-BB61-424E-8565-41DC221B4395}" type="datetimeFigureOut">
              <a:rPr lang="ru-RU" smtClean="0"/>
              <a:t>24.09.2016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131D58-7514-4418-913A-5956E7270853}"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9196D68-BB61-424E-8565-41DC221B4395}" type="datetimeFigureOut">
              <a:rPr lang="ru-RU" smtClean="0"/>
              <a:t>24.09.2016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131D58-7514-4418-913A-5956E727085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196D68-BB61-424E-8565-41DC221B4395}" type="datetimeFigureOut">
              <a:rPr lang="ru-RU" smtClean="0"/>
              <a:t>24.09.2016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131D58-7514-4418-913A-5956E727085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196D68-BB61-424E-8565-41DC221B4395}" type="datetimeFigureOut">
              <a:rPr lang="ru-RU" smtClean="0"/>
              <a:t>24.09.2016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131D58-7514-4418-913A-5956E727085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196D68-BB61-424E-8565-41DC221B4395}" type="datetimeFigureOut">
              <a:rPr lang="ru-RU" smtClean="0"/>
              <a:t>24.09.2016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131D58-7514-4418-913A-5956E727085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9196D68-BB61-424E-8565-41DC221B4395}" type="datetimeFigureOut">
              <a:rPr lang="ru-RU" smtClean="0"/>
              <a:t>24.09.2016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131D58-7514-4418-913A-5956E727085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9196D68-BB61-424E-8565-41DC221B4395}" type="datetimeFigureOut">
              <a:rPr lang="ru-RU" smtClean="0"/>
              <a:t>24.09.2016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6131D58-7514-4418-913A-5956E7270853}"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9196D68-BB61-424E-8565-41DC221B4395}" type="datetimeFigureOut">
              <a:rPr lang="ru-RU" smtClean="0"/>
              <a:t>24.09.2016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6131D58-7514-4418-913A-5956E727085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96D68-BB61-424E-8565-41DC221B4395}" type="datetimeFigureOut">
              <a:rPr lang="ru-RU" smtClean="0"/>
              <a:t>24.09.2016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6131D58-7514-4418-913A-5956E727085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9196D68-BB61-424E-8565-41DC221B4395}" type="datetimeFigureOut">
              <a:rPr lang="ru-RU" smtClean="0"/>
              <a:t>24.09.2016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131D58-7514-4418-913A-5956E727085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9196D68-BB61-424E-8565-41DC221B4395}" type="datetimeFigureOut">
              <a:rPr lang="ru-RU" smtClean="0"/>
              <a:t>24.09.2016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131D58-7514-4418-913A-5956E7270853}"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9196D68-BB61-424E-8565-41DC221B4395}" type="datetimeFigureOut">
              <a:rPr lang="ru-RU" smtClean="0"/>
              <a:t>24.09.2016</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6131D58-7514-4418-913A-5956E727085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23928" y="3886200"/>
            <a:ext cx="4968552" cy="2135088"/>
          </a:xfrm>
        </p:spPr>
        <p:txBody>
          <a:bodyPr>
            <a:normAutofit/>
          </a:bodyPr>
          <a:lstStyle/>
          <a:p>
            <a:r>
              <a:rPr lang="ru-RU" dirty="0" smtClean="0"/>
              <a:t>Подготовила студентка 6 курса 12 группы лечебного факультета Алиева Р.Ш</a:t>
            </a:r>
            <a:endParaRPr lang="ru-RU" dirty="0"/>
          </a:p>
        </p:txBody>
      </p:sp>
      <p:sp>
        <p:nvSpPr>
          <p:cNvPr id="2" name="Заголовок 1"/>
          <p:cNvSpPr>
            <a:spLocks noGrp="1"/>
          </p:cNvSpPr>
          <p:nvPr>
            <p:ph type="ctrTitle"/>
          </p:nvPr>
        </p:nvSpPr>
        <p:spPr>
          <a:xfrm>
            <a:off x="685800" y="548681"/>
            <a:ext cx="7772400" cy="2232247"/>
          </a:xfrm>
        </p:spPr>
        <p:txBody>
          <a:bodyPr/>
          <a:lstStyle/>
          <a:p>
            <a:r>
              <a:rPr lang="ru-RU" dirty="0" smtClean="0">
                <a:latin typeface="+mn-lt"/>
              </a:rPr>
              <a:t>Гемолитические анемии.</a:t>
            </a:r>
            <a:endParaRPr lang="ru-RU" dirty="0">
              <a:latin typeface="+mn-l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666" y="3717032"/>
            <a:ext cx="3901155" cy="2547766"/>
          </a:xfrm>
          <a:prstGeom prst="rect">
            <a:avLst/>
          </a:prstGeom>
        </p:spPr>
      </p:pic>
    </p:spTree>
    <p:extLst>
      <p:ext uri="{BB962C8B-B14F-4D97-AF65-F5344CB8AC3E}">
        <p14:creationId xmlns:p14="http://schemas.microsoft.com/office/powerpoint/2010/main" val="811008443"/>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5184576"/>
          </a:xfrm>
        </p:spPr>
        <p:txBody>
          <a:bodyPr>
            <a:normAutofit fontScale="90000"/>
          </a:bodyPr>
          <a:lstStyle/>
          <a:p>
            <a:pPr algn="l"/>
            <a:r>
              <a:rPr lang="ru-RU" sz="2700" dirty="0" smtClean="0"/>
              <a:t>                         Течение, терапия, прогноз.</a:t>
            </a:r>
            <a:br>
              <a:rPr lang="ru-RU" sz="2700" dirty="0" smtClean="0"/>
            </a:br>
            <a:r>
              <a:rPr lang="ru-RU" sz="1800" dirty="0" smtClean="0"/>
              <a:t>• Вследствие повышенного разрушения эритроцитов в терапию необходимо</a:t>
            </a:r>
            <a:br>
              <a:rPr lang="ru-RU" sz="1800" dirty="0" smtClean="0"/>
            </a:br>
            <a:r>
              <a:rPr lang="ru-RU" sz="1800" dirty="0" smtClean="0"/>
              <a:t>включать фолиевую кислоту.</a:t>
            </a:r>
            <a:br>
              <a:rPr lang="ru-RU" sz="1800" dirty="0" smtClean="0"/>
            </a:br>
            <a:r>
              <a:rPr lang="ru-RU" sz="1800" dirty="0" smtClean="0"/>
              <a:t>• Больным с </a:t>
            </a:r>
            <a:r>
              <a:rPr lang="ru-RU" sz="1800" dirty="0" err="1" smtClean="0"/>
              <a:t>апластическими</a:t>
            </a:r>
            <a:r>
              <a:rPr lang="ru-RU" sz="1800" dirty="0" smtClean="0"/>
              <a:t> кризисами или тяжелым гемолизом показаны</a:t>
            </a:r>
            <a:br>
              <a:rPr lang="ru-RU" sz="1800" dirty="0" smtClean="0"/>
            </a:br>
            <a:r>
              <a:rPr lang="ru-RU" sz="1800" dirty="0" smtClean="0"/>
              <a:t>трансфузии </a:t>
            </a:r>
            <a:r>
              <a:rPr lang="ru-RU" sz="1800" dirty="0" err="1" smtClean="0"/>
              <a:t>эритроцитарной</a:t>
            </a:r>
            <a:r>
              <a:rPr lang="ru-RU" sz="1800" dirty="0" smtClean="0"/>
              <a:t> массы.</a:t>
            </a:r>
            <a:br>
              <a:rPr lang="ru-RU" sz="1800" dirty="0" smtClean="0"/>
            </a:br>
            <a:r>
              <a:rPr lang="ru-RU" sz="1800" dirty="0" smtClean="0"/>
              <a:t>• </a:t>
            </a:r>
            <a:r>
              <a:rPr lang="ru-RU" sz="1800" dirty="0" err="1" smtClean="0"/>
              <a:t>Спленэктомия</a:t>
            </a:r>
            <a:r>
              <a:rPr lang="ru-RU" sz="1800" dirty="0" smtClean="0"/>
              <a:t> обычно корригирует анемию, но у некоторых больных</a:t>
            </a:r>
            <a:br>
              <a:rPr lang="ru-RU" sz="1800" dirty="0" smtClean="0"/>
            </a:br>
            <a:r>
              <a:rPr lang="ru-RU" sz="1800" dirty="0" smtClean="0"/>
              <a:t>продолжительность жизни эритроцитов остается укороченной. При тяжелом</a:t>
            </a:r>
            <a:br>
              <a:rPr lang="ru-RU" sz="1800" dirty="0" smtClean="0"/>
            </a:br>
            <a:r>
              <a:rPr lang="ru-RU" sz="1800" dirty="0" smtClean="0"/>
              <a:t>течении НС </a:t>
            </a:r>
            <a:r>
              <a:rPr lang="ru-RU" sz="1800" dirty="0" err="1" smtClean="0"/>
              <a:t>спленэктомия</a:t>
            </a:r>
            <a:r>
              <a:rPr lang="ru-RU" sz="1800" dirty="0" smtClean="0"/>
              <a:t> только частично уменьшает гемолиз.</a:t>
            </a:r>
            <a:br>
              <a:rPr lang="ru-RU" sz="1800" dirty="0" smtClean="0"/>
            </a:br>
            <a:r>
              <a:rPr lang="ru-RU" sz="1800" dirty="0" smtClean="0"/>
              <a:t>• </a:t>
            </a:r>
            <a:r>
              <a:rPr lang="ru-RU" sz="1800" dirty="0" err="1" smtClean="0"/>
              <a:t>Спленэктомия</a:t>
            </a:r>
            <a:r>
              <a:rPr lang="ru-RU" sz="1800" dirty="0" smtClean="0"/>
              <a:t> не показана больным с </a:t>
            </a:r>
            <a:r>
              <a:rPr lang="ru-RU" sz="1800" dirty="0" err="1" smtClean="0"/>
              <a:t>асимптоматическим</a:t>
            </a:r>
            <a:r>
              <a:rPr lang="ru-RU" sz="1800" dirty="0" smtClean="0"/>
              <a:t> течением</a:t>
            </a:r>
            <a:br>
              <a:rPr lang="ru-RU" sz="1800" dirty="0" smtClean="0"/>
            </a:br>
            <a:r>
              <a:rPr lang="ru-RU" sz="1800" dirty="0" smtClean="0"/>
              <a:t>заболевания. Операция обычно проводится у лиц с наличием гемолитической</a:t>
            </a:r>
            <a:br>
              <a:rPr lang="ru-RU" sz="1800" dirty="0" smtClean="0"/>
            </a:br>
            <a:r>
              <a:rPr lang="ru-RU" sz="1800" dirty="0" smtClean="0"/>
              <a:t>анемии, требующей частых трансфузий или желчнокаменной болезни.</a:t>
            </a:r>
            <a:br>
              <a:rPr lang="ru-RU" sz="1800" dirty="0" smtClean="0"/>
            </a:br>
            <a:r>
              <a:rPr lang="ru-RU" sz="1800" dirty="0" smtClean="0"/>
              <a:t>• При наличии сопутствующих заболеваний, особенно дефицита</a:t>
            </a:r>
            <a:br>
              <a:rPr lang="ru-RU" sz="1800" dirty="0" smtClean="0"/>
            </a:br>
            <a:r>
              <a:rPr lang="ru-RU" sz="1800" dirty="0" err="1" smtClean="0"/>
              <a:t>пируваткиназы</a:t>
            </a:r>
            <a:r>
              <a:rPr lang="ru-RU" sz="1800" dirty="0" smtClean="0"/>
              <a:t>, </a:t>
            </a:r>
            <a:r>
              <a:rPr lang="ru-RU" sz="1800" dirty="0" err="1" smtClean="0"/>
              <a:t>спленэктомия</a:t>
            </a:r>
            <a:r>
              <a:rPr lang="ru-RU" sz="1800" dirty="0" smtClean="0"/>
              <a:t> может оказаться неэффективной.</a:t>
            </a:r>
            <a:br>
              <a:rPr lang="ru-RU" sz="1800" dirty="0" smtClean="0"/>
            </a:br>
            <a:r>
              <a:rPr lang="ru-RU" sz="1800" dirty="0" smtClean="0"/>
              <a:t>• </a:t>
            </a:r>
            <a:r>
              <a:rPr lang="ru-RU" sz="1800" dirty="0" err="1" smtClean="0"/>
              <a:t>Спленэктомия</a:t>
            </a:r>
            <a:r>
              <a:rPr lang="ru-RU" sz="1800" dirty="0" smtClean="0"/>
              <a:t> обычно проводится после 6-ти летнего возраста вследствие</a:t>
            </a:r>
            <a:br>
              <a:rPr lang="ru-RU" sz="1800" dirty="0" smtClean="0"/>
            </a:br>
            <a:r>
              <a:rPr lang="ru-RU" sz="1800" dirty="0" smtClean="0"/>
              <a:t>высокой частоты развития инфекционных осложнений у детей младшего</a:t>
            </a:r>
            <a:br>
              <a:rPr lang="ru-RU" sz="1800" dirty="0" smtClean="0"/>
            </a:br>
            <a:r>
              <a:rPr lang="ru-RU" sz="1800" dirty="0" smtClean="0"/>
              <a:t>возраста.</a:t>
            </a:r>
            <a:br>
              <a:rPr lang="ru-RU" sz="1800" dirty="0" smtClean="0"/>
            </a:br>
            <a:endParaRPr lang="ru-RU" sz="1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6403" y="4581128"/>
            <a:ext cx="3264024" cy="2170576"/>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4168" y="4680935"/>
            <a:ext cx="2592288" cy="1970961"/>
          </a:xfrm>
          <a:prstGeom prst="rect">
            <a:avLst/>
          </a:prstGeom>
        </p:spPr>
      </p:pic>
    </p:spTree>
    <p:extLst>
      <p:ext uri="{BB962C8B-B14F-4D97-AF65-F5344CB8AC3E}">
        <p14:creationId xmlns:p14="http://schemas.microsoft.com/office/powerpoint/2010/main" val="183309594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274638"/>
            <a:ext cx="8291264" cy="5314602"/>
          </a:xfrm>
        </p:spPr>
        <p:txBody>
          <a:bodyPr>
            <a:normAutofit fontScale="90000"/>
          </a:bodyPr>
          <a:lstStyle/>
          <a:p>
            <a:pPr algn="l"/>
            <a:r>
              <a:rPr lang="ru-RU" sz="1800" dirty="0" smtClean="0"/>
              <a:t>                                    </a:t>
            </a:r>
            <a:r>
              <a:rPr lang="ru-RU" sz="2000" dirty="0" smtClean="0"/>
              <a:t>Иммунные гемолитические анемии.</a:t>
            </a:r>
            <a:br>
              <a:rPr lang="ru-RU" sz="2000" dirty="0" smtClean="0"/>
            </a:br>
            <a:r>
              <a:rPr lang="ru-RU" sz="1800" dirty="0" smtClean="0"/>
              <a:t>При данном типе анемий разрушение эритроцитов происходит под действием иммунной системы организма.</a:t>
            </a:r>
            <a:br>
              <a:rPr lang="ru-RU" sz="1800" dirty="0" smtClean="0"/>
            </a:br>
            <a:r>
              <a:rPr lang="ru-RU" sz="1800" dirty="0" smtClean="0"/>
              <a:t> </a:t>
            </a:r>
            <a:br>
              <a:rPr lang="ru-RU" sz="1800" dirty="0" smtClean="0"/>
            </a:br>
            <a:r>
              <a:rPr lang="ru-RU" sz="1800" dirty="0" smtClean="0"/>
              <a:t>Различают 4 типа иммунных гемолитических анемий:</a:t>
            </a:r>
            <a:br>
              <a:rPr lang="ru-RU" sz="1800" dirty="0" smtClean="0"/>
            </a:br>
            <a:r>
              <a:rPr lang="ru-RU" sz="1800" dirty="0" smtClean="0"/>
              <a:t>- аутоиммунные;</a:t>
            </a:r>
            <a:br>
              <a:rPr lang="ru-RU" sz="1800" dirty="0" smtClean="0"/>
            </a:br>
            <a:r>
              <a:rPr lang="ru-RU" sz="1800" dirty="0" smtClean="0"/>
              <a:t>- </a:t>
            </a:r>
            <a:r>
              <a:rPr lang="ru-RU" sz="1800" dirty="0" err="1" smtClean="0"/>
              <a:t>изоиммунные</a:t>
            </a:r>
            <a:r>
              <a:rPr lang="ru-RU" sz="1800" dirty="0" smtClean="0"/>
              <a:t>;</a:t>
            </a:r>
            <a:br>
              <a:rPr lang="ru-RU" sz="1800" dirty="0" smtClean="0"/>
            </a:br>
            <a:r>
              <a:rPr lang="ru-RU" sz="1800" dirty="0" smtClean="0"/>
              <a:t>- </a:t>
            </a:r>
            <a:r>
              <a:rPr lang="ru-RU" sz="1800" dirty="0" err="1" smtClean="0"/>
              <a:t>гетероиммунные</a:t>
            </a:r>
            <a:r>
              <a:rPr lang="ru-RU" sz="1800" dirty="0" smtClean="0"/>
              <a:t>;</a:t>
            </a:r>
            <a:br>
              <a:rPr lang="ru-RU" sz="1800" dirty="0" smtClean="0"/>
            </a:br>
            <a:r>
              <a:rPr lang="ru-RU" sz="1800" dirty="0" smtClean="0"/>
              <a:t>- </a:t>
            </a:r>
            <a:r>
              <a:rPr lang="ru-RU" sz="1800" dirty="0" err="1" smtClean="0"/>
              <a:t>трансиммунные</a:t>
            </a:r>
            <a:r>
              <a:rPr lang="ru-RU" sz="1800" dirty="0" smtClean="0"/>
              <a:t>.</a:t>
            </a:r>
            <a:br>
              <a:rPr lang="ru-RU" sz="1800" dirty="0" smtClean="0"/>
            </a:br>
            <a:r>
              <a:rPr lang="ru-RU" sz="1800" dirty="0" smtClean="0"/>
              <a:t/>
            </a:r>
            <a:br>
              <a:rPr lang="ru-RU" sz="1800" dirty="0" smtClean="0"/>
            </a:br>
            <a:r>
              <a:rPr lang="ru-RU" sz="1800" dirty="0" smtClean="0"/>
              <a:t>При аутоиммунных анемиях собственный организм пациента вырабатывает антитела к нормальным эритроцитам крови вследствие сбоя в работе иммунной системы и нарушения распознавания лимфоцитами своих и чужих клеток.</a:t>
            </a:r>
            <a:br>
              <a:rPr lang="ru-RU" sz="1800" dirty="0" smtClean="0"/>
            </a:br>
            <a:r>
              <a:rPr lang="ru-RU" sz="1800" dirty="0" smtClean="0"/>
              <a:t> </a:t>
            </a:r>
            <a:br>
              <a:rPr lang="ru-RU" sz="1800" dirty="0" smtClean="0"/>
            </a:br>
            <a:r>
              <a:rPr lang="ru-RU" sz="1800" dirty="0" err="1" smtClean="0"/>
              <a:t>Изоиммунные</a:t>
            </a:r>
            <a:r>
              <a:rPr lang="ru-RU" sz="1800" dirty="0" smtClean="0"/>
              <a:t> анемии развиваются при переливании пациенту крови несовместимой по АВ0 системе и резус-фактору или, иными словами, крови другой группы. В данном случае накануне перелитые эритроциты разрушаются клетками иммунной системы и антителами реципиента. Аналогичный иммунный конфликт развивается при положительном резус-факторе в крови плода и отрицательном – в крови беременной матери. Такая патология именуется гемолитической болезнью новорожденных детей.</a:t>
            </a:r>
            <a:endParaRPr lang="ru-RU" sz="1800" dirty="0"/>
          </a:p>
        </p:txBody>
      </p:sp>
    </p:spTree>
    <p:extLst>
      <p:ext uri="{BB962C8B-B14F-4D97-AF65-F5344CB8AC3E}">
        <p14:creationId xmlns:p14="http://schemas.microsoft.com/office/powerpoint/2010/main" val="118683856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4234482"/>
          </a:xfrm>
        </p:spPr>
        <p:txBody>
          <a:bodyPr>
            <a:normAutofit/>
          </a:bodyPr>
          <a:lstStyle/>
          <a:p>
            <a:pPr algn="l"/>
            <a:r>
              <a:rPr lang="ru-RU" sz="1800" dirty="0" smtClean="0"/>
              <a:t>- </a:t>
            </a:r>
            <a:r>
              <a:rPr lang="ru-RU" sz="1800" dirty="0" err="1" smtClean="0"/>
              <a:t>Гетероиммунные</a:t>
            </a:r>
            <a:r>
              <a:rPr lang="ru-RU" sz="1800" dirty="0" smtClean="0"/>
              <a:t> анемии развиваются в случае появления на мембране эритроцита чужеродных антигенов, признаваемых иммунной системой пациента как чужеродные. Чужеродные антигены могут появиться на поверхности эритроцита в случае употребления некоторых медикаментов или после перенесенных острых вирусных инфекций.</a:t>
            </a:r>
            <a:br>
              <a:rPr lang="ru-RU" sz="1800" dirty="0" smtClean="0"/>
            </a:br>
            <a:r>
              <a:rPr lang="ru-RU" sz="1800" dirty="0" smtClean="0"/>
              <a:t> </a:t>
            </a:r>
            <a:br>
              <a:rPr lang="ru-RU" sz="1800" dirty="0" smtClean="0"/>
            </a:br>
            <a:r>
              <a:rPr lang="ru-RU" sz="1800" dirty="0" smtClean="0"/>
              <a:t>- </a:t>
            </a:r>
            <a:r>
              <a:rPr lang="ru-RU" sz="1800" dirty="0" err="1" smtClean="0"/>
              <a:t>Трансиммунные</a:t>
            </a:r>
            <a:r>
              <a:rPr lang="ru-RU" sz="1800" dirty="0" smtClean="0"/>
              <a:t> анемии развиваются у плода, когда в организме матери присутствуют антитела против эритроцитов (аутоиммунная анемия). В данном случае мишенью иммунной системы становятся как эритроциты матери, так и эритроциты плода, даже если не выявляется несовместимость по резус-фактору, как при гемолитической болезни новорожденных.</a:t>
            </a: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4221088"/>
            <a:ext cx="7272808" cy="2232752"/>
          </a:xfrm>
          <a:prstGeom prst="rect">
            <a:avLst/>
          </a:prstGeom>
        </p:spPr>
      </p:pic>
    </p:spTree>
    <p:extLst>
      <p:ext uri="{BB962C8B-B14F-4D97-AF65-F5344CB8AC3E}">
        <p14:creationId xmlns:p14="http://schemas.microsoft.com/office/powerpoint/2010/main" val="408222102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435280" cy="6048672"/>
          </a:xfrm>
        </p:spPr>
        <p:txBody>
          <a:bodyPr>
            <a:normAutofit fontScale="90000"/>
          </a:bodyPr>
          <a:lstStyle/>
          <a:p>
            <a:pPr algn="l"/>
            <a:r>
              <a:rPr lang="ru-RU" sz="2200" dirty="0" smtClean="0"/>
              <a:t>                       Приобретенные </a:t>
            </a:r>
            <a:r>
              <a:rPr lang="ru-RU" sz="2200" dirty="0" err="1" smtClean="0"/>
              <a:t>мембранопатии</a:t>
            </a:r>
            <a:r>
              <a:rPr lang="ru-RU" sz="2200" dirty="0"/>
              <a:t>:</a:t>
            </a:r>
            <a:r>
              <a:rPr lang="ru-RU" sz="1800" dirty="0" smtClean="0"/>
              <a:t/>
            </a:r>
            <a:br>
              <a:rPr lang="ru-RU" sz="1800" dirty="0" smtClean="0"/>
            </a:br>
            <a:r>
              <a:rPr lang="ru-RU" sz="1800" dirty="0" smtClean="0"/>
              <a:t>Представителем данной группы является пароксизмальная ночная гемоглобинурия или болезнь </a:t>
            </a:r>
            <a:r>
              <a:rPr lang="ru-RU" sz="1800" dirty="0" err="1" smtClean="0"/>
              <a:t>Маркиафавы-Микели</a:t>
            </a:r>
            <a:r>
              <a:rPr lang="ru-RU" sz="1800" dirty="0" smtClean="0"/>
              <a:t>. В основе данного заболевания находится постоянное формирование небольшого процента эритроцитов с дефектной мембраной. Предположительно </a:t>
            </a:r>
            <a:r>
              <a:rPr lang="ru-RU" sz="1800" dirty="0" err="1" smtClean="0"/>
              <a:t>эритроцитарный</a:t>
            </a:r>
            <a:r>
              <a:rPr lang="ru-RU" sz="1800" dirty="0" smtClean="0"/>
              <a:t> росток определенного участка костного мозга претерпевает мутацию, вызванную различными вредоносными факторами, такими как радиация, химические агенты и др. Образовавшийся дефект делает эритроциты неустойчивыми к контакту с белками системы комплемента (один из основных компонентов иммунной защиты организма). Таким образом, здоровые эритроциты не деформируются, а дефектные эритроциты уничтожаются комплементом в кровеносном русле. В результате выделяется большое количество свободного гемоглобина, который выделяется с мочой преимущественно в ночное время.</a:t>
            </a:r>
            <a:br>
              <a:rPr lang="ru-RU" sz="1800" dirty="0" smtClean="0"/>
            </a:br>
            <a:r>
              <a:rPr lang="ru-RU" sz="1800" dirty="0" smtClean="0"/>
              <a:t> </a:t>
            </a:r>
            <a:br>
              <a:rPr lang="ru-RU" sz="1800" dirty="0" smtClean="0"/>
            </a:br>
            <a:r>
              <a:rPr lang="ru-RU" sz="1800" dirty="0"/>
              <a:t> </a:t>
            </a:r>
            <a:r>
              <a:rPr lang="ru-RU" sz="1800" dirty="0" smtClean="0"/>
              <a:t>                                       Анемии из-за механического разрушения эритроцитов</a:t>
            </a:r>
            <a:br>
              <a:rPr lang="ru-RU" sz="1800" dirty="0" smtClean="0"/>
            </a:br>
            <a:r>
              <a:rPr lang="ru-RU" sz="1800" dirty="0" smtClean="0"/>
              <a:t> </a:t>
            </a:r>
            <a:br>
              <a:rPr lang="ru-RU" sz="1800" dirty="0" smtClean="0"/>
            </a:br>
            <a:r>
              <a:rPr lang="ru-RU" sz="1800" dirty="0" smtClean="0"/>
              <a:t>К данной группе заболеваний относят:</a:t>
            </a:r>
            <a:br>
              <a:rPr lang="ru-RU" sz="1800" dirty="0" smtClean="0"/>
            </a:br>
            <a:r>
              <a:rPr lang="ru-RU" sz="1800" dirty="0" smtClean="0"/>
              <a:t>- маршевую гемоглобинурию;</a:t>
            </a:r>
            <a:br>
              <a:rPr lang="ru-RU" sz="1800" dirty="0" smtClean="0"/>
            </a:br>
            <a:r>
              <a:rPr lang="ru-RU" sz="1800" dirty="0" smtClean="0"/>
              <a:t>- </a:t>
            </a:r>
            <a:r>
              <a:rPr lang="ru-RU" sz="1800" dirty="0" err="1" smtClean="0"/>
              <a:t>микроангиопатическую</a:t>
            </a:r>
            <a:r>
              <a:rPr lang="ru-RU" sz="1800" dirty="0" smtClean="0"/>
              <a:t> гемолитическую анемию;</a:t>
            </a:r>
            <a:br>
              <a:rPr lang="ru-RU" sz="1800" dirty="0" smtClean="0"/>
            </a:br>
            <a:r>
              <a:rPr lang="ru-RU" sz="1800" dirty="0" smtClean="0"/>
              <a:t>- анемию при пересадке механических клапанов сердца.</a:t>
            </a:r>
            <a:br>
              <a:rPr lang="ru-RU" sz="1800" dirty="0" smtClean="0"/>
            </a:br>
            <a:endParaRPr lang="ru-RU" sz="1800" dirty="0"/>
          </a:p>
        </p:txBody>
      </p:sp>
    </p:spTree>
    <p:extLst>
      <p:ext uri="{BB962C8B-B14F-4D97-AF65-F5344CB8AC3E}">
        <p14:creationId xmlns:p14="http://schemas.microsoft.com/office/powerpoint/2010/main" val="3103278797"/>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712968" cy="6192688"/>
          </a:xfrm>
        </p:spPr>
        <p:txBody>
          <a:bodyPr>
            <a:normAutofit fontScale="90000"/>
          </a:bodyPr>
          <a:lstStyle/>
          <a:p>
            <a:pPr algn="l"/>
            <a:r>
              <a:rPr lang="ru-RU" sz="2400" dirty="0" smtClean="0"/>
              <a:t>                   Причины гемолитической анемии:</a:t>
            </a:r>
            <a:br>
              <a:rPr lang="ru-RU" sz="2400" dirty="0" smtClean="0"/>
            </a:br>
            <a:r>
              <a:rPr lang="ru-RU" sz="2400" dirty="0" smtClean="0"/>
              <a:t>- попадание в кровь различных токсинов и ядов (ядохимикаты, пестициды, укусы змей и т. д.);</a:t>
            </a:r>
            <a:br>
              <a:rPr lang="ru-RU" sz="2400" dirty="0" smtClean="0"/>
            </a:br>
            <a:r>
              <a:rPr lang="ru-RU" sz="2400" dirty="0" smtClean="0"/>
              <a:t>- механическое разрушение эритроцитов (во время многочасового хождения, после имплантации искусственного клапана сердца и др.);</a:t>
            </a:r>
            <a:br>
              <a:rPr lang="ru-RU" sz="2400" dirty="0" smtClean="0"/>
            </a:br>
            <a:r>
              <a:rPr lang="ru-RU" sz="2400" dirty="0" smtClean="0"/>
              <a:t>- синдром диссеминированного внутрисосудистого свертывания;</a:t>
            </a:r>
            <a:br>
              <a:rPr lang="ru-RU" sz="2400" dirty="0" smtClean="0"/>
            </a:br>
            <a:r>
              <a:rPr lang="ru-RU" sz="2400" dirty="0" smtClean="0"/>
              <a:t>- различные генетические аномалии строения эритроцитов;</a:t>
            </a:r>
            <a:br>
              <a:rPr lang="ru-RU" sz="2400" dirty="0" smtClean="0"/>
            </a:br>
            <a:r>
              <a:rPr lang="ru-RU" sz="2400" dirty="0" smtClean="0"/>
              <a:t>- аутоиммунные болезни;</a:t>
            </a:r>
            <a:br>
              <a:rPr lang="ru-RU" sz="2400" dirty="0" smtClean="0"/>
            </a:br>
            <a:r>
              <a:rPr lang="ru-RU" sz="2400" dirty="0" smtClean="0"/>
              <a:t>- </a:t>
            </a:r>
            <a:r>
              <a:rPr lang="ru-RU" sz="2400" dirty="0" err="1" smtClean="0"/>
              <a:t>паранеопластический</a:t>
            </a:r>
            <a:r>
              <a:rPr lang="ru-RU" sz="2400" dirty="0" smtClean="0"/>
              <a:t> синдром (перекрестное иммунное - уничтожение эритроцитов вместе с опухолевыми клетками);</a:t>
            </a:r>
            <a:br>
              <a:rPr lang="ru-RU" sz="2400" dirty="0" smtClean="0"/>
            </a:br>
            <a:r>
              <a:rPr lang="ru-RU" sz="2400" dirty="0" smtClean="0"/>
              <a:t>- осложнения после переливания донорской крови;</a:t>
            </a:r>
            <a:br>
              <a:rPr lang="ru-RU" sz="2400" dirty="0" smtClean="0"/>
            </a:br>
            <a:r>
              <a:rPr lang="ru-RU" sz="2400" dirty="0" smtClean="0"/>
              <a:t>- заражение некоторыми инфекционными болезнями (малярия, токсоплазмоз);</a:t>
            </a:r>
            <a:br>
              <a:rPr lang="ru-RU" sz="2400" dirty="0" smtClean="0"/>
            </a:br>
            <a:r>
              <a:rPr lang="ru-RU" sz="2400" dirty="0" smtClean="0"/>
              <a:t>- хронический </a:t>
            </a:r>
            <a:r>
              <a:rPr lang="ru-RU" sz="2400" dirty="0" err="1" smtClean="0"/>
              <a:t>гломерулонефрит</a:t>
            </a:r>
            <a:r>
              <a:rPr lang="ru-RU" sz="2400" dirty="0" smtClean="0"/>
              <a:t>;</a:t>
            </a:r>
            <a:br>
              <a:rPr lang="ru-RU" sz="2400" dirty="0" smtClean="0"/>
            </a:br>
            <a:r>
              <a:rPr lang="ru-RU" sz="2400" dirty="0" smtClean="0"/>
              <a:t>- тяжелые гнойные инфекции, сопровождающиеся сепсисом;</a:t>
            </a:r>
            <a:br>
              <a:rPr lang="ru-RU" sz="2400" dirty="0" smtClean="0"/>
            </a:br>
            <a:r>
              <a:rPr lang="ru-RU" sz="2400" dirty="0" smtClean="0"/>
              <a:t>- инфекционный гепатит B, реже С и D;</a:t>
            </a:r>
            <a:br>
              <a:rPr lang="ru-RU" sz="2400" dirty="0" smtClean="0"/>
            </a:br>
            <a:r>
              <a:rPr lang="ru-RU" sz="2400" dirty="0" smtClean="0"/>
              <a:t>- беременность;</a:t>
            </a:r>
            <a:br>
              <a:rPr lang="ru-RU" sz="2400" dirty="0" smtClean="0"/>
            </a:br>
            <a:r>
              <a:rPr lang="ru-RU" sz="2400" dirty="0" smtClean="0"/>
              <a:t>- авитаминозы .</a:t>
            </a:r>
            <a:endParaRPr lang="ru-RU" sz="2400" dirty="0"/>
          </a:p>
        </p:txBody>
      </p:sp>
    </p:spTree>
    <p:extLst>
      <p:ext uri="{BB962C8B-B14F-4D97-AF65-F5344CB8AC3E}">
        <p14:creationId xmlns:p14="http://schemas.microsoft.com/office/powerpoint/2010/main" val="54833532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6120680" cy="6366718"/>
          </a:xfrm>
        </p:spPr>
        <p:txBody>
          <a:bodyPr>
            <a:normAutofit fontScale="90000"/>
          </a:bodyPr>
          <a:lstStyle/>
          <a:p>
            <a:pPr algn="l"/>
            <a:r>
              <a:rPr lang="ru-RU" sz="2000" dirty="0" smtClean="0"/>
              <a:t>                                    Симптомы гемолитической анемии</a:t>
            </a:r>
            <a:br>
              <a:rPr lang="ru-RU" sz="2000" dirty="0" smtClean="0"/>
            </a:br>
            <a:r>
              <a:rPr lang="ru-RU" sz="1800" dirty="0" smtClean="0"/>
              <a:t>Симптомы гемолитической анемии вписываются в два основных синдрома - анемический и гемолитический . </a:t>
            </a:r>
            <a:br>
              <a:rPr lang="ru-RU" sz="1800" dirty="0" smtClean="0"/>
            </a:br>
            <a:r>
              <a:rPr lang="ru-RU" sz="1800" dirty="0" smtClean="0"/>
              <a:t>       Анемический синдром проявляется следующими симптомами:</a:t>
            </a:r>
            <a:br>
              <a:rPr lang="ru-RU" sz="1800" dirty="0" smtClean="0"/>
            </a:br>
            <a:r>
              <a:rPr lang="ru-RU" sz="1800" dirty="0" smtClean="0"/>
              <a:t>-бледность кожных покровов и слизистых оболочек;</a:t>
            </a:r>
            <a:br>
              <a:rPr lang="ru-RU" sz="1800" dirty="0" smtClean="0"/>
            </a:br>
            <a:r>
              <a:rPr lang="ru-RU" sz="1800" dirty="0" smtClean="0"/>
              <a:t>-головокружение;</a:t>
            </a:r>
            <a:br>
              <a:rPr lang="ru-RU" sz="1800" dirty="0" smtClean="0"/>
            </a:br>
            <a:r>
              <a:rPr lang="ru-RU" sz="1800" dirty="0" smtClean="0"/>
              <a:t>-выраженная общая слабость;</a:t>
            </a:r>
            <a:br>
              <a:rPr lang="ru-RU" sz="1800" dirty="0" smtClean="0"/>
            </a:br>
            <a:r>
              <a:rPr lang="ru-RU" sz="1800" dirty="0" smtClean="0"/>
              <a:t>-скорая утомляемость;</a:t>
            </a:r>
            <a:br>
              <a:rPr lang="ru-RU" sz="1800" dirty="0" smtClean="0"/>
            </a:br>
            <a:r>
              <a:rPr lang="ru-RU" sz="1800" dirty="0" smtClean="0"/>
              <a:t>-одышка при обычной физической нагрузке;</a:t>
            </a:r>
            <a:br>
              <a:rPr lang="ru-RU" sz="1800" dirty="0" smtClean="0"/>
            </a:br>
            <a:r>
              <a:rPr lang="ru-RU" sz="1800" dirty="0" smtClean="0"/>
              <a:t>-сердцебиение;</a:t>
            </a:r>
            <a:br>
              <a:rPr lang="ru-RU" sz="1800" dirty="0" smtClean="0"/>
            </a:br>
            <a:r>
              <a:rPr lang="ru-RU" sz="1800" dirty="0" smtClean="0"/>
              <a:t>-частый пульс и др.</a:t>
            </a:r>
            <a:br>
              <a:rPr lang="ru-RU" sz="1800" dirty="0" smtClean="0"/>
            </a:br>
            <a:r>
              <a:rPr lang="ru-RU" sz="1800" dirty="0" smtClean="0"/>
              <a:t/>
            </a:r>
            <a:br>
              <a:rPr lang="ru-RU" sz="1800" dirty="0" smtClean="0"/>
            </a:br>
            <a:r>
              <a:rPr lang="ru-RU" sz="1800" dirty="0" smtClean="0"/>
              <a:t>Гемолитический синдром проявляется следующими симптомами:</a:t>
            </a:r>
            <a:br>
              <a:rPr lang="ru-RU" sz="1800" dirty="0" smtClean="0"/>
            </a:br>
            <a:r>
              <a:rPr lang="ru-RU" sz="1800" dirty="0" smtClean="0"/>
              <a:t>-желтушно-бледный окрас кожных покровов и слизистых оболочек;</a:t>
            </a:r>
            <a:br>
              <a:rPr lang="ru-RU" sz="1800" dirty="0" smtClean="0"/>
            </a:br>
            <a:r>
              <a:rPr lang="ru-RU" sz="1800" dirty="0" smtClean="0"/>
              <a:t>-моча темно-коричневого, вишневого или алого цвета;</a:t>
            </a:r>
            <a:br>
              <a:rPr lang="ru-RU" sz="1800" dirty="0" smtClean="0"/>
            </a:br>
            <a:r>
              <a:rPr lang="ru-RU" sz="1800" dirty="0" smtClean="0"/>
              <a:t>-увеличение размеров селезенки;</a:t>
            </a:r>
            <a:br>
              <a:rPr lang="ru-RU" sz="1800" dirty="0" smtClean="0"/>
            </a:br>
            <a:r>
              <a:rPr lang="ru-RU" sz="1800" dirty="0" smtClean="0"/>
              <a:t>-болезненность в левом </a:t>
            </a:r>
            <a:r>
              <a:rPr lang="ru-RU" sz="1800" dirty="0" err="1" smtClean="0"/>
              <a:t>подреберьи</a:t>
            </a:r>
            <a:r>
              <a:rPr lang="ru-RU" sz="1800" dirty="0" smtClean="0"/>
              <a:t> и др.</a:t>
            </a: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9679" y="1637346"/>
            <a:ext cx="2642801" cy="4846003"/>
          </a:xfrm>
          <a:prstGeom prst="rect">
            <a:avLst/>
          </a:prstGeom>
        </p:spPr>
      </p:pic>
    </p:spTree>
    <p:extLst>
      <p:ext uri="{BB962C8B-B14F-4D97-AF65-F5344CB8AC3E}">
        <p14:creationId xmlns:p14="http://schemas.microsoft.com/office/powerpoint/2010/main" val="1237241485"/>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928992" cy="6552728"/>
          </a:xfrm>
        </p:spPr>
        <p:txBody>
          <a:bodyPr>
            <a:normAutofit/>
          </a:bodyPr>
          <a:lstStyle/>
          <a:p>
            <a:pPr algn="l"/>
            <a:r>
              <a:rPr lang="ru-RU" sz="1800" dirty="0" smtClean="0"/>
              <a:t>                                </a:t>
            </a:r>
            <a:r>
              <a:rPr lang="ru-RU" sz="2400" dirty="0" smtClean="0"/>
              <a:t>Диагностика гемолитической анемии.</a:t>
            </a:r>
            <a:r>
              <a:rPr lang="ru-RU" sz="1800" dirty="0" smtClean="0"/>
              <a:t/>
            </a:r>
            <a:br>
              <a:rPr lang="ru-RU" sz="1800" dirty="0" smtClean="0"/>
            </a:br>
            <a:r>
              <a:rPr lang="ru-RU" sz="1800" dirty="0" smtClean="0"/>
              <a:t>Первый этап диагностики.</a:t>
            </a:r>
            <a:br>
              <a:rPr lang="ru-RU" sz="1800" dirty="0" smtClean="0"/>
            </a:br>
            <a:r>
              <a:rPr lang="ru-RU" sz="1800" dirty="0" smtClean="0"/>
              <a:t> Подтверждение внутриклеточного гемолиза осуществляется при помощи следующих лабораторных показателей:</a:t>
            </a:r>
            <a:br>
              <a:rPr lang="ru-RU" sz="1800" dirty="0" smtClean="0"/>
            </a:br>
            <a:r>
              <a:rPr lang="ru-RU" sz="1800" dirty="0" smtClean="0"/>
              <a:t>-гемоглобинемия – наличие свободного гемоглобина в крови вследствие активного разрушения эритроцитов;</a:t>
            </a:r>
            <a:br>
              <a:rPr lang="ru-RU" sz="1800" dirty="0" smtClean="0"/>
            </a:br>
            <a:r>
              <a:rPr lang="ru-RU" sz="1800" dirty="0" smtClean="0"/>
              <a:t>-</a:t>
            </a:r>
            <a:r>
              <a:rPr lang="ru-RU" sz="1800" dirty="0" err="1" smtClean="0"/>
              <a:t>гемосидеринурия</a:t>
            </a:r>
            <a:r>
              <a:rPr lang="ru-RU" sz="1800" dirty="0" smtClean="0"/>
              <a:t> – наличие в моче </a:t>
            </a:r>
            <a:r>
              <a:rPr lang="ru-RU" sz="1800" dirty="0" err="1" smtClean="0"/>
              <a:t>гемосидерина</a:t>
            </a:r>
            <a:r>
              <a:rPr lang="ru-RU" sz="1800" dirty="0" smtClean="0"/>
              <a:t> – продукта окисления в почках избыточного гемоглобина;</a:t>
            </a:r>
            <a:br>
              <a:rPr lang="ru-RU" sz="1800" dirty="0" smtClean="0"/>
            </a:br>
            <a:r>
              <a:rPr lang="ru-RU" sz="1800" dirty="0" smtClean="0"/>
              <a:t>-гемоглобинурия – наличие в моче неизмененного гемоглобина, признака крайне высокой скорости разрушения эритроцитов.</a:t>
            </a:r>
            <a:br>
              <a:rPr lang="ru-RU" sz="1800" dirty="0" smtClean="0"/>
            </a:br>
            <a:r>
              <a:rPr lang="ru-RU" sz="1800" dirty="0" smtClean="0"/>
              <a:t/>
            </a:r>
            <a:br>
              <a:rPr lang="ru-RU" sz="1800" dirty="0" smtClean="0"/>
            </a:br>
            <a:r>
              <a:rPr lang="ru-RU" sz="1800" dirty="0" smtClean="0"/>
              <a:t>Подтверждение внутрисосудистого гемолиза осуществляется при помощи следующих лабораторных анализов:</a:t>
            </a:r>
            <a:br>
              <a:rPr lang="ru-RU" sz="1800" dirty="0" smtClean="0"/>
            </a:br>
            <a:r>
              <a:rPr lang="ru-RU" sz="1800" dirty="0" smtClean="0"/>
              <a:t>-общий анализ крови – снижение количества эритроцитов и\или гемоглобина, увеличение количества </a:t>
            </a:r>
            <a:r>
              <a:rPr lang="ru-RU" sz="1800" dirty="0" err="1" smtClean="0"/>
              <a:t>ретикулоцитов</a:t>
            </a:r>
            <a:r>
              <a:rPr lang="ru-RU" sz="1800" dirty="0" smtClean="0"/>
              <a:t>;</a:t>
            </a:r>
            <a:br>
              <a:rPr lang="ru-RU" sz="1800" dirty="0" smtClean="0"/>
            </a:br>
            <a:r>
              <a:rPr lang="ru-RU" sz="1800" dirty="0" smtClean="0"/>
              <a:t>-биохимический анализ крови – увеличение общего билирубина за счет непрямой фракции.</a:t>
            </a:r>
            <a:br>
              <a:rPr lang="ru-RU" sz="1800" dirty="0" smtClean="0"/>
            </a:br>
            <a:r>
              <a:rPr lang="ru-RU" sz="1800" dirty="0" smtClean="0"/>
              <a:t>-мазок периферической крови – при различных способах окраски и фиксации мазка определяется большинство аномалии строения эритроцита.</a:t>
            </a:r>
            <a:br>
              <a:rPr lang="ru-RU" sz="1800" dirty="0" smtClean="0"/>
            </a:br>
            <a:endParaRPr lang="ru-RU" sz="2400" dirty="0"/>
          </a:p>
        </p:txBody>
      </p:sp>
    </p:spTree>
    <p:extLst>
      <p:ext uri="{BB962C8B-B14F-4D97-AF65-F5344CB8AC3E}">
        <p14:creationId xmlns:p14="http://schemas.microsoft.com/office/powerpoint/2010/main" val="88963393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9036496" cy="4464496"/>
          </a:xfrm>
        </p:spPr>
        <p:txBody>
          <a:bodyPr>
            <a:normAutofit/>
          </a:bodyPr>
          <a:lstStyle/>
          <a:p>
            <a:pPr algn="l"/>
            <a:r>
              <a:rPr lang="ru-RU" sz="1800" dirty="0" smtClean="0"/>
              <a:t>                                                          Второй этап диагностики.</a:t>
            </a:r>
            <a:br>
              <a:rPr lang="ru-RU" sz="1800" dirty="0" smtClean="0"/>
            </a:br>
            <a:r>
              <a:rPr lang="ru-RU" sz="1800" dirty="0" smtClean="0"/>
              <a:t>Прямой и непрямой тест </a:t>
            </a:r>
            <a:r>
              <a:rPr lang="ru-RU" sz="1800" dirty="0" err="1" smtClean="0"/>
              <a:t>Кумбса</a:t>
            </a:r>
            <a:r>
              <a:rPr lang="ru-RU" sz="1800" dirty="0" smtClean="0"/>
              <a:t/>
            </a:r>
            <a:br>
              <a:rPr lang="ru-RU" sz="1800" dirty="0" smtClean="0"/>
            </a:br>
            <a:r>
              <a:rPr lang="ru-RU" sz="1800" dirty="0" smtClean="0"/>
              <a:t>Данные тесты осуществляются с целью подтверждения или исключения аутоиммунной гемолитической анемии. Циркулирующие иммунные комплексы косвенно свидетельствуют об аутоиммунной природе гемолиза.</a:t>
            </a:r>
            <a:br>
              <a:rPr lang="ru-RU" sz="1800" dirty="0" smtClean="0"/>
            </a:br>
            <a:r>
              <a:rPr lang="ru-RU" sz="1800" dirty="0" smtClean="0"/>
              <a:t> </a:t>
            </a:r>
            <a:br>
              <a:rPr lang="ru-RU" sz="1800" dirty="0" smtClean="0"/>
            </a:br>
            <a:r>
              <a:rPr lang="ru-RU" sz="1800" dirty="0" smtClean="0"/>
              <a:t>Осмотическая резистентность эритроцитов</a:t>
            </a:r>
            <a:br>
              <a:rPr lang="ru-RU" sz="1800" dirty="0" smtClean="0"/>
            </a:br>
            <a:r>
              <a:rPr lang="ru-RU" sz="1800" dirty="0" smtClean="0"/>
              <a:t>Снижение осмотической резистентности эритроцитов чаще развивается при врожденных формах гемолитических анемий, таких как </a:t>
            </a:r>
            <a:r>
              <a:rPr lang="ru-RU" sz="1800" dirty="0" err="1" smtClean="0"/>
              <a:t>сфероцитоз</a:t>
            </a:r>
            <a:r>
              <a:rPr lang="ru-RU" sz="1800" dirty="0" smtClean="0"/>
              <a:t>, </a:t>
            </a:r>
            <a:r>
              <a:rPr lang="ru-RU" sz="1800" dirty="0" err="1" smtClean="0"/>
              <a:t>овалоцитоз</a:t>
            </a:r>
            <a:r>
              <a:rPr lang="ru-RU" sz="1800" dirty="0" smtClean="0"/>
              <a:t> и </a:t>
            </a:r>
            <a:r>
              <a:rPr lang="ru-RU" sz="1800" dirty="0" err="1" smtClean="0"/>
              <a:t>акантоцитоз</a:t>
            </a:r>
            <a:r>
              <a:rPr lang="ru-RU" sz="1800" dirty="0" smtClean="0"/>
              <a:t>. При талассемии, напротив, наблюдается увеличение осмотической резистентности эритроцитов.</a:t>
            </a:r>
            <a:br>
              <a:rPr lang="ru-RU" sz="1800" dirty="0" smtClean="0"/>
            </a:br>
            <a:r>
              <a:rPr lang="ru-RU" sz="1800" dirty="0" smtClean="0"/>
              <a:t> </a:t>
            </a:r>
            <a:br>
              <a:rPr lang="ru-RU" sz="1800" dirty="0" smtClean="0"/>
            </a:b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3706657"/>
            <a:ext cx="6595492" cy="2930283"/>
          </a:xfrm>
          <a:prstGeom prst="rect">
            <a:avLst/>
          </a:prstGeom>
        </p:spPr>
      </p:pic>
    </p:spTree>
    <p:extLst>
      <p:ext uri="{BB962C8B-B14F-4D97-AF65-F5344CB8AC3E}">
        <p14:creationId xmlns:p14="http://schemas.microsoft.com/office/powerpoint/2010/main" val="2734313097"/>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9036496" cy="6408712"/>
          </a:xfrm>
        </p:spPr>
        <p:txBody>
          <a:bodyPr>
            <a:normAutofit fontScale="90000"/>
          </a:bodyPr>
          <a:lstStyle/>
          <a:p>
            <a:pPr algn="l"/>
            <a:r>
              <a:rPr lang="ru-RU" sz="1800" dirty="0" smtClean="0"/>
              <a:t>-Осмотическая резистентность эритроцитов</a:t>
            </a:r>
            <a:br>
              <a:rPr lang="ru-RU" sz="1800" dirty="0" smtClean="0"/>
            </a:br>
            <a:r>
              <a:rPr lang="ru-RU" sz="1800" dirty="0" smtClean="0"/>
              <a:t>Снижение осмотической резистентности эритроцитов чаще развивается при врожденных формах гемолитических анемий, таких как </a:t>
            </a:r>
            <a:r>
              <a:rPr lang="ru-RU" sz="1800" dirty="0" err="1" smtClean="0"/>
              <a:t>сфероцитоз</a:t>
            </a:r>
            <a:r>
              <a:rPr lang="ru-RU" sz="1800" dirty="0" smtClean="0"/>
              <a:t>, </a:t>
            </a:r>
            <a:r>
              <a:rPr lang="ru-RU" sz="1800" dirty="0" err="1" smtClean="0"/>
              <a:t>овалоцитоз</a:t>
            </a:r>
            <a:r>
              <a:rPr lang="ru-RU" sz="1800" dirty="0" smtClean="0"/>
              <a:t> и </a:t>
            </a:r>
            <a:r>
              <a:rPr lang="ru-RU" sz="1800" dirty="0" err="1" smtClean="0"/>
              <a:t>акантоцитоз</a:t>
            </a:r>
            <a:r>
              <a:rPr lang="ru-RU" sz="1800" dirty="0" smtClean="0"/>
              <a:t>. При талассемии, напротив, наблюдается увеличение осмотической резистентности эритроцитов.</a:t>
            </a:r>
            <a:br>
              <a:rPr lang="ru-RU" sz="1800" dirty="0" smtClean="0"/>
            </a:br>
            <a:r>
              <a:rPr lang="ru-RU" sz="1800" dirty="0" smtClean="0"/>
              <a:t> </a:t>
            </a:r>
            <a:br>
              <a:rPr lang="ru-RU" sz="1800" dirty="0" smtClean="0"/>
            </a:br>
            <a:r>
              <a:rPr lang="ru-RU" sz="1800" dirty="0" smtClean="0"/>
              <a:t>-Исследование активности ферментов эритроцитов</a:t>
            </a:r>
            <a:br>
              <a:rPr lang="ru-RU" sz="1800" dirty="0" smtClean="0"/>
            </a:br>
            <a:r>
              <a:rPr lang="ru-RU" sz="1800" dirty="0" smtClean="0"/>
              <a:t>С данной целью сначала осуществляют качественные анализы на наличие или отсутствие искомых ферментов, а затем прибегают к количественным анализам, осуществляемым при помощи ПЦР (полимеразной цепной реакции). Количественное определение ферментов эритроцитов позволяет выявить их снижение по отношению к нормальным значениям и диагностировать скрытые формы </a:t>
            </a:r>
            <a:r>
              <a:rPr lang="ru-RU" sz="1800" dirty="0" err="1" smtClean="0"/>
              <a:t>эритроцитарных</a:t>
            </a:r>
            <a:r>
              <a:rPr lang="ru-RU" sz="1800" dirty="0" smtClean="0"/>
              <a:t> ферментопатий.</a:t>
            </a:r>
            <a:br>
              <a:rPr lang="ru-RU" sz="1800" dirty="0" smtClean="0"/>
            </a:br>
            <a:r>
              <a:rPr lang="ru-RU" sz="1800" dirty="0" smtClean="0"/>
              <a:t> </a:t>
            </a:r>
            <a:br>
              <a:rPr lang="ru-RU" sz="1800" dirty="0" smtClean="0"/>
            </a:br>
            <a:r>
              <a:rPr lang="ru-RU" sz="1800" dirty="0" smtClean="0"/>
              <a:t>-Электрофорез гемоглобина</a:t>
            </a:r>
            <a:br>
              <a:rPr lang="ru-RU" sz="1800" dirty="0" smtClean="0"/>
            </a:br>
            <a:r>
              <a:rPr lang="ru-RU" sz="1800" dirty="0" smtClean="0"/>
              <a:t>Исследование осуществляется с целью исключения как качественных, так и количественных </a:t>
            </a:r>
            <a:r>
              <a:rPr lang="ru-RU" sz="1800" dirty="0" err="1" smtClean="0"/>
              <a:t>гемоглобинопатий</a:t>
            </a:r>
            <a:r>
              <a:rPr lang="ru-RU" sz="1800" dirty="0" smtClean="0"/>
              <a:t> (</a:t>
            </a:r>
            <a:r>
              <a:rPr lang="ru-RU" sz="1800" dirty="0" err="1" smtClean="0"/>
              <a:t>талассемий</a:t>
            </a:r>
            <a:r>
              <a:rPr lang="ru-RU" sz="1800" dirty="0" smtClean="0"/>
              <a:t> и </a:t>
            </a:r>
            <a:r>
              <a:rPr lang="ru-RU" sz="1800" dirty="0" err="1" smtClean="0"/>
              <a:t>серповидноклеточной</a:t>
            </a:r>
            <a:r>
              <a:rPr lang="ru-RU" sz="1800" dirty="0" smtClean="0"/>
              <a:t> анемии).</a:t>
            </a:r>
            <a:br>
              <a:rPr lang="ru-RU" sz="1800" dirty="0" smtClean="0"/>
            </a:br>
            <a:r>
              <a:rPr lang="ru-RU" sz="1800" dirty="0" smtClean="0"/>
              <a:t> </a:t>
            </a:r>
            <a:br>
              <a:rPr lang="ru-RU" sz="1800" dirty="0" smtClean="0"/>
            </a:br>
            <a:r>
              <a:rPr lang="ru-RU" sz="1800" dirty="0" smtClean="0"/>
              <a:t>-Проба на серповидность эритроцитов</a:t>
            </a:r>
            <a:br>
              <a:rPr lang="ru-RU" sz="1800" dirty="0" smtClean="0"/>
            </a:br>
            <a:r>
              <a:rPr lang="ru-RU" sz="1800" dirty="0" smtClean="0"/>
              <a:t>Сутью данного исследования является определение изменения формы эритроцитов по мере снижения парциального давления кислорода в крови. В случае если эритроциты принимают серповидную форму, то диагноз </a:t>
            </a:r>
            <a:r>
              <a:rPr lang="ru-RU" sz="1800" dirty="0" err="1" smtClean="0"/>
              <a:t>серповидноклеточной</a:t>
            </a:r>
            <a:r>
              <a:rPr lang="ru-RU" sz="1800" dirty="0" smtClean="0"/>
              <a:t> анемии считается подтвержденным.</a:t>
            </a:r>
            <a:endParaRPr lang="ru-RU" sz="1800" dirty="0"/>
          </a:p>
        </p:txBody>
      </p:sp>
    </p:spTree>
    <p:extLst>
      <p:ext uri="{BB962C8B-B14F-4D97-AF65-F5344CB8AC3E}">
        <p14:creationId xmlns:p14="http://schemas.microsoft.com/office/powerpoint/2010/main" val="1113185237"/>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5328592"/>
          </a:xfrm>
        </p:spPr>
        <p:txBody>
          <a:bodyPr>
            <a:normAutofit fontScale="90000"/>
          </a:bodyPr>
          <a:lstStyle/>
          <a:p>
            <a:pPr algn="l"/>
            <a:r>
              <a:rPr lang="ru-RU" sz="1800" dirty="0" smtClean="0"/>
              <a:t>-Проба на тельца </a:t>
            </a:r>
            <a:r>
              <a:rPr lang="ru-RU" sz="1800" dirty="0" err="1" smtClean="0"/>
              <a:t>Гейнца</a:t>
            </a:r>
            <a:r>
              <a:rPr lang="ru-RU" sz="1800" dirty="0" smtClean="0"/>
              <a:t/>
            </a:r>
            <a:br>
              <a:rPr lang="ru-RU" sz="1800" dirty="0" smtClean="0"/>
            </a:br>
            <a:r>
              <a:rPr lang="ru-RU" sz="1800" dirty="0" smtClean="0"/>
              <a:t>Целью данной пробы является обнаружение в мазке крови специальных включений, являющихся нерастворимым гемоглобином. Данная проба осуществляется для подтверждения такой ферментопатии как дефицит Г-6-ФДГ. Однако нужно помнить, что тельца </a:t>
            </a:r>
            <a:r>
              <a:rPr lang="ru-RU" sz="1800" dirty="0" err="1" smtClean="0"/>
              <a:t>Гейнца</a:t>
            </a:r>
            <a:r>
              <a:rPr lang="ru-RU" sz="1800" dirty="0" smtClean="0"/>
              <a:t> могут появиться в мазке крови при передозировке сульфаниламидов или анилиновых красителей. Определение данных образований осуществляется в </a:t>
            </a:r>
            <a:r>
              <a:rPr lang="ru-RU" sz="1800" dirty="0" err="1" smtClean="0"/>
              <a:t>темнопольном</a:t>
            </a:r>
            <a:r>
              <a:rPr lang="ru-RU" sz="1800" dirty="0" smtClean="0"/>
              <a:t> микроскопе или в обычном световом микроскопе при специальном окрашивании.</a:t>
            </a:r>
            <a:br>
              <a:rPr lang="ru-RU" sz="1800" dirty="0" smtClean="0"/>
            </a:br>
            <a:r>
              <a:rPr lang="ru-RU" sz="1800" dirty="0" smtClean="0"/>
              <a:t> </a:t>
            </a:r>
            <a:br>
              <a:rPr lang="ru-RU" sz="1800" dirty="0" smtClean="0"/>
            </a:br>
            <a:r>
              <a:rPr lang="ru-RU" sz="1800" dirty="0" smtClean="0"/>
              <a:t>-Бактериологический посев крови</a:t>
            </a:r>
            <a:br>
              <a:rPr lang="ru-RU" sz="1800" dirty="0" smtClean="0"/>
            </a:br>
            <a:r>
              <a:rPr lang="ru-RU" sz="1800" dirty="0" smtClean="0"/>
              <a:t>Бак-посев проводится с целью определения видов циркулирующих в крови инфекционных агентов, которые могут взаимодействовать с эритроцитами и вызывать их разрушение прямым путем или посредством иммунных механизмов.</a:t>
            </a:r>
            <a:br>
              <a:rPr lang="ru-RU" sz="1800" dirty="0" smtClean="0"/>
            </a:br>
            <a:r>
              <a:rPr lang="ru-RU" sz="1800" dirty="0" smtClean="0"/>
              <a:t> </a:t>
            </a:r>
            <a:br>
              <a:rPr lang="ru-RU" sz="1800" dirty="0" smtClean="0"/>
            </a:br>
            <a:r>
              <a:rPr lang="ru-RU" sz="1800" dirty="0" smtClean="0"/>
              <a:t>-Исследование «толстой капли» крови</a:t>
            </a:r>
            <a:br>
              <a:rPr lang="ru-RU" sz="1800" dirty="0" smtClean="0"/>
            </a:br>
            <a:r>
              <a:rPr lang="ru-RU" sz="1800" dirty="0" smtClean="0"/>
              <a:t>Данное исследование проводится с целью выявления возбудителей малярии, жизненный цикл которых тесно сопряжен с разрушением эритроцитов.</a:t>
            </a: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9097" y="5131863"/>
            <a:ext cx="3131438" cy="1720698"/>
          </a:xfrm>
          <a:prstGeom prst="rect">
            <a:avLst/>
          </a:prstGeom>
        </p:spPr>
      </p:pic>
    </p:spTree>
    <p:extLst>
      <p:ext uri="{BB962C8B-B14F-4D97-AF65-F5344CB8AC3E}">
        <p14:creationId xmlns:p14="http://schemas.microsoft.com/office/powerpoint/2010/main" val="195081264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0" y="115888"/>
            <a:ext cx="8785225" cy="4249737"/>
          </a:xfrm>
        </p:spPr>
        <p:txBody>
          <a:bodyPr>
            <a:normAutofit fontScale="90000"/>
          </a:bodyPr>
          <a:lstStyle/>
          <a:p>
            <a:pPr algn="l"/>
            <a:r>
              <a:rPr lang="ru-RU" sz="2000" dirty="0" smtClean="0"/>
              <a:t>  </a:t>
            </a:r>
            <a:br>
              <a:rPr lang="ru-RU" sz="2000" dirty="0" smtClean="0"/>
            </a:br>
            <a:r>
              <a:rPr lang="ru-RU" sz="2200" dirty="0" smtClean="0"/>
              <a:t>Анемия - патологический процесс, характеризующийся уменьшением</a:t>
            </a:r>
            <a:br>
              <a:rPr lang="ru-RU" sz="2200" dirty="0" smtClean="0"/>
            </a:br>
            <a:r>
              <a:rPr lang="ru-RU" sz="2200" dirty="0" smtClean="0"/>
              <a:t>показателей  количества эритроцитов и концентрации гемоглобина в единице</a:t>
            </a:r>
            <a:br>
              <a:rPr lang="ru-RU" sz="2200" dirty="0" smtClean="0"/>
            </a:br>
            <a:r>
              <a:rPr lang="ru-RU" sz="2200" dirty="0" smtClean="0"/>
              <a:t>объема крови и развитием гипоксии тканей организма</a:t>
            </a:r>
            <a:r>
              <a:rPr lang="ru-RU" sz="2000" dirty="0" smtClean="0"/>
              <a:t>. </a:t>
            </a:r>
            <a:br>
              <a:rPr lang="ru-RU" sz="2000" dirty="0" smtClean="0"/>
            </a:br>
            <a:r>
              <a:rPr lang="ru-RU" sz="2000" dirty="0" smtClean="0"/>
              <a:t>         </a:t>
            </a:r>
            <a:br>
              <a:rPr lang="ru-RU" sz="2000" dirty="0" smtClean="0"/>
            </a:br>
            <a:r>
              <a:rPr lang="ru-RU" sz="2000" dirty="0" smtClean="0"/>
              <a:t>Нормальный считают уровень гемоглобина :</a:t>
            </a:r>
            <a:br>
              <a:rPr lang="ru-RU" sz="2000" dirty="0" smtClean="0"/>
            </a:br>
            <a:r>
              <a:rPr lang="ru-RU" sz="2000" dirty="0" smtClean="0"/>
              <a:t>- у мужчин (130 - 164) г / л </a:t>
            </a:r>
            <a:br>
              <a:rPr lang="ru-RU" sz="2000" dirty="0" smtClean="0"/>
            </a:br>
            <a:r>
              <a:rPr lang="ru-RU" sz="2000" dirty="0" smtClean="0"/>
              <a:t>- у женщин - (120 - 145) г / л</a:t>
            </a:r>
            <a:br>
              <a:rPr lang="ru-RU" sz="2000" dirty="0" smtClean="0"/>
            </a:br>
            <a:r>
              <a:rPr lang="ru-RU" sz="2000" dirty="0" smtClean="0"/>
              <a:t/>
            </a:r>
            <a:br>
              <a:rPr lang="ru-RU" sz="2000" dirty="0" smtClean="0"/>
            </a:br>
            <a:r>
              <a:rPr lang="ru-RU" sz="2000" dirty="0" smtClean="0"/>
              <a:t>Количество эритроцитов :</a:t>
            </a:r>
            <a:br>
              <a:rPr lang="ru-RU" sz="2000" dirty="0" smtClean="0"/>
            </a:br>
            <a:r>
              <a:rPr lang="ru-RU" sz="2000" dirty="0" smtClean="0"/>
              <a:t>- у мужчин (4 - 5) 1012 / л</a:t>
            </a:r>
            <a:br>
              <a:rPr lang="ru-RU" sz="2000" dirty="0" smtClean="0"/>
            </a:br>
            <a:r>
              <a:rPr lang="ru-RU" sz="2000" dirty="0" smtClean="0"/>
              <a:t>- у женщин- (3,7 - 4,7) 1012 / л.</a:t>
            </a:r>
            <a:br>
              <a:rPr lang="ru-RU" sz="2000" dirty="0" smtClean="0"/>
            </a:br>
            <a:r>
              <a:rPr lang="ru-RU" sz="2000" dirty="0" smtClean="0"/>
              <a:t/>
            </a:r>
            <a:br>
              <a:rPr lang="ru-RU" sz="2000" dirty="0" smtClean="0"/>
            </a:br>
            <a:r>
              <a:rPr lang="ru-RU" sz="2000" dirty="0" smtClean="0"/>
              <a:t>Нижняя граница нормативного показателя гемоглобина у беременных, по</a:t>
            </a:r>
            <a:br>
              <a:rPr lang="ru-RU" sz="2000" dirty="0" smtClean="0"/>
            </a:br>
            <a:r>
              <a:rPr lang="ru-RU" sz="2000" dirty="0" smtClean="0"/>
              <a:t>данным ВОЗ, составляет 110 г/л.</a:t>
            </a:r>
            <a:endParaRPr lang="ru-RU" sz="20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4149080"/>
            <a:ext cx="4176464" cy="2594076"/>
          </a:xfrm>
          <a:prstGeom prst="rect">
            <a:avLst/>
          </a:prstGeom>
        </p:spPr>
      </p:pic>
    </p:spTree>
    <p:extLst>
      <p:ext uri="{BB962C8B-B14F-4D97-AF65-F5344CB8AC3E}">
        <p14:creationId xmlns:p14="http://schemas.microsoft.com/office/powerpoint/2010/main" val="156002559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712968" cy="4824536"/>
          </a:xfrm>
        </p:spPr>
        <p:txBody>
          <a:bodyPr>
            <a:normAutofit fontScale="90000"/>
          </a:bodyPr>
          <a:lstStyle/>
          <a:p>
            <a:pPr algn="l"/>
            <a:r>
              <a:rPr lang="ru-RU" sz="1800" dirty="0" smtClean="0"/>
              <a:t>- </a:t>
            </a:r>
            <a:r>
              <a:rPr lang="ru-RU" sz="1800" dirty="0" err="1" smtClean="0"/>
              <a:t>Миелограмма</a:t>
            </a:r>
            <a:r>
              <a:rPr lang="ru-RU" sz="1800" dirty="0" smtClean="0"/>
              <a:t/>
            </a:r>
            <a:br>
              <a:rPr lang="ru-RU" sz="1800" dirty="0" smtClean="0"/>
            </a:br>
            <a:r>
              <a:rPr lang="ru-RU" sz="1800" dirty="0" err="1" smtClean="0"/>
              <a:t>Миелограмма</a:t>
            </a:r>
            <a:r>
              <a:rPr lang="ru-RU" sz="1800" dirty="0" smtClean="0"/>
              <a:t> является результатом пункции костного мозга. Данный </a:t>
            </a:r>
            <a:r>
              <a:rPr lang="ru-RU" sz="1800" dirty="0" err="1" smtClean="0"/>
              <a:t>параклинический</a:t>
            </a:r>
            <a:r>
              <a:rPr lang="ru-RU" sz="1800" dirty="0" smtClean="0"/>
              <a:t> метод позволяет выявить такие патологии как злокачественные заболевания крови, которые посредством перекрестной иммунной атаки при </a:t>
            </a:r>
            <a:r>
              <a:rPr lang="ru-RU" sz="1800" dirty="0" err="1" smtClean="0"/>
              <a:t>паранеопластическом</a:t>
            </a:r>
            <a:r>
              <a:rPr lang="ru-RU" sz="1800" dirty="0" smtClean="0"/>
              <a:t> синдроме разрушают и эритроциты. Помимо этого в </a:t>
            </a:r>
            <a:r>
              <a:rPr lang="ru-RU" sz="1800" dirty="0" err="1" smtClean="0"/>
              <a:t>пунктате</a:t>
            </a:r>
            <a:r>
              <a:rPr lang="ru-RU" sz="1800" dirty="0" smtClean="0"/>
              <a:t> костного мозга определяется разрастание </a:t>
            </a:r>
            <a:r>
              <a:rPr lang="ru-RU" sz="1800" dirty="0" err="1" smtClean="0"/>
              <a:t>эритроидного</a:t>
            </a:r>
            <a:r>
              <a:rPr lang="ru-RU" sz="1800" dirty="0" smtClean="0"/>
              <a:t> ростка, что свидетельствует о высоких темпах компенсаторной продукции эритроцитов в ответ на гемолиз.</a:t>
            </a:r>
            <a:br>
              <a:rPr lang="ru-RU" sz="1800" dirty="0" smtClean="0"/>
            </a:br>
            <a:r>
              <a:rPr lang="ru-RU" sz="1800" dirty="0" smtClean="0"/>
              <a:t> </a:t>
            </a:r>
            <a:br>
              <a:rPr lang="ru-RU" sz="1800" dirty="0" smtClean="0"/>
            </a:br>
            <a:r>
              <a:rPr lang="ru-RU" sz="1800" dirty="0" smtClean="0"/>
              <a:t>- Проба </a:t>
            </a:r>
            <a:r>
              <a:rPr lang="ru-RU" sz="1800" dirty="0" err="1" smtClean="0"/>
              <a:t>Хема</a:t>
            </a:r>
            <a:r>
              <a:rPr lang="ru-RU" sz="1800" dirty="0" smtClean="0"/>
              <a:t>. Проба </a:t>
            </a:r>
            <a:r>
              <a:rPr lang="ru-RU" sz="1800" dirty="0" err="1" smtClean="0"/>
              <a:t>Хартмана</a:t>
            </a:r>
            <a:r>
              <a:rPr lang="ru-RU" sz="1800" dirty="0" smtClean="0"/>
              <a:t> (сахарозная проба)</a:t>
            </a:r>
            <a:br>
              <a:rPr lang="ru-RU" sz="1800" dirty="0" smtClean="0"/>
            </a:br>
            <a:r>
              <a:rPr lang="ru-RU" sz="1800" dirty="0" smtClean="0"/>
              <a:t>Обе пробы проводятся с целью определения длительности существования эритроцитов того или иного пациента. Для того чтобы ускорить процесс их разрушения, тестируемый образец крови помещают в слабый раствор кислоты или сахарозы, а затем оценивают процент разрушенных эритроцитов. Проба </a:t>
            </a:r>
            <a:r>
              <a:rPr lang="ru-RU" sz="1800" dirty="0" err="1" smtClean="0"/>
              <a:t>Хема</a:t>
            </a:r>
            <a:r>
              <a:rPr lang="ru-RU" sz="1800" dirty="0" smtClean="0"/>
              <a:t> считается положительной при разрушении более 5% эритроцитов. Проба </a:t>
            </a:r>
            <a:r>
              <a:rPr lang="ru-RU" sz="1800" dirty="0" err="1" smtClean="0"/>
              <a:t>Хартмана</a:t>
            </a:r>
            <a:r>
              <a:rPr lang="ru-RU" sz="1800" dirty="0" smtClean="0"/>
              <a:t> считается положительной, когда разрушается более 4% эритроцитов. Положительная проба свидетельствует о пароксизмальной ночной гемоглобинурии.</a:t>
            </a: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9743" y="4941168"/>
            <a:ext cx="4828032" cy="1773936"/>
          </a:xfrm>
          <a:prstGeom prst="rect">
            <a:avLst/>
          </a:prstGeom>
        </p:spPr>
      </p:pic>
    </p:spTree>
    <p:extLst>
      <p:ext uri="{BB962C8B-B14F-4D97-AF65-F5344CB8AC3E}">
        <p14:creationId xmlns:p14="http://schemas.microsoft.com/office/powerpoint/2010/main" val="150118492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188640"/>
            <a:ext cx="8496944" cy="5832648"/>
          </a:xfrm>
        </p:spPr>
        <p:txBody>
          <a:bodyPr>
            <a:normAutofit fontScale="90000"/>
          </a:bodyPr>
          <a:lstStyle/>
          <a:p>
            <a:pPr algn="l"/>
            <a:r>
              <a:rPr lang="ru-RU" sz="2800" dirty="0" smtClean="0"/>
              <a:t>Гемолитические анемии — это группа анемий, для которых характерно сокращение продолжительности жизни эритроцитов (красных кровяных клеток) из-за их повышенного разрушения.</a:t>
            </a:r>
            <a:br>
              <a:rPr lang="ru-RU" sz="2800" dirty="0" smtClean="0"/>
            </a:br>
            <a:r>
              <a:rPr lang="ru-RU" sz="2800" dirty="0" smtClean="0"/>
              <a:t/>
            </a:r>
            <a:br>
              <a:rPr lang="ru-RU" sz="2800" dirty="0" smtClean="0"/>
            </a:br>
            <a:r>
              <a:rPr lang="ru-RU" sz="2800" dirty="0" smtClean="0"/>
              <a:t>            Классификация гемолитических анемий.</a:t>
            </a:r>
            <a:br>
              <a:rPr lang="ru-RU" sz="2800" dirty="0" smtClean="0"/>
            </a:br>
            <a:r>
              <a:rPr lang="ru-RU" sz="2800" dirty="0" smtClean="0"/>
              <a:t/>
            </a:r>
            <a:br>
              <a:rPr lang="ru-RU" sz="2800" dirty="0" smtClean="0"/>
            </a:br>
            <a:r>
              <a:rPr lang="ru-RU" sz="2800" dirty="0" smtClean="0"/>
              <a:t>В гематологии гемолитические анемии подразделяются на две большие группы: </a:t>
            </a:r>
            <a:br>
              <a:rPr lang="ru-RU" sz="2800" dirty="0" smtClean="0"/>
            </a:br>
            <a:r>
              <a:rPr lang="ru-RU" sz="2800" dirty="0" smtClean="0"/>
              <a:t/>
            </a:r>
            <a:br>
              <a:rPr lang="ru-RU" sz="2800" dirty="0" smtClean="0"/>
            </a:br>
            <a:r>
              <a:rPr lang="ru-RU" sz="2800" dirty="0" smtClean="0"/>
              <a:t>1)врожденные (наследственные) </a:t>
            </a:r>
            <a:br>
              <a:rPr lang="ru-RU" sz="2800" dirty="0" smtClean="0"/>
            </a:br>
            <a:r>
              <a:rPr lang="ru-RU" sz="2800" dirty="0" smtClean="0"/>
              <a:t>2) приобретенные.</a:t>
            </a:r>
            <a:endParaRPr lang="ru-RU" sz="2800" dirty="0"/>
          </a:p>
        </p:txBody>
      </p:sp>
    </p:spTree>
    <p:extLst>
      <p:ext uri="{BB962C8B-B14F-4D97-AF65-F5344CB8AC3E}">
        <p14:creationId xmlns:p14="http://schemas.microsoft.com/office/powerpoint/2010/main" val="188024484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496944" cy="4680520"/>
          </a:xfrm>
        </p:spPr>
        <p:txBody>
          <a:bodyPr>
            <a:normAutofit fontScale="90000"/>
          </a:bodyPr>
          <a:lstStyle/>
          <a:p>
            <a:pPr algn="l"/>
            <a:r>
              <a:rPr lang="ru-RU" sz="2200" dirty="0" smtClean="0"/>
              <a:t>Наследственные гемолитические анемии включают следующие формы:</a:t>
            </a:r>
            <a:br>
              <a:rPr lang="ru-RU" sz="2200" dirty="0" smtClean="0"/>
            </a:br>
            <a:r>
              <a:rPr lang="ru-RU" sz="2200" dirty="0" smtClean="0"/>
              <a:t/>
            </a:r>
            <a:br>
              <a:rPr lang="ru-RU" sz="2200" dirty="0" smtClean="0"/>
            </a:br>
            <a:r>
              <a:rPr lang="ru-RU" sz="2000" dirty="0" smtClean="0"/>
              <a:t>* </a:t>
            </a:r>
            <a:r>
              <a:rPr lang="ru-RU" sz="2000" dirty="0" err="1" smtClean="0"/>
              <a:t>эритроцитарные</a:t>
            </a:r>
            <a:r>
              <a:rPr lang="ru-RU" sz="2000" dirty="0" smtClean="0"/>
              <a:t> </a:t>
            </a:r>
            <a:r>
              <a:rPr lang="ru-RU" sz="2000" dirty="0" err="1" smtClean="0"/>
              <a:t>мембранопатии</a:t>
            </a:r>
            <a:r>
              <a:rPr lang="ru-RU" sz="2000" dirty="0" smtClean="0"/>
              <a:t> (</a:t>
            </a:r>
            <a:r>
              <a:rPr lang="ru-RU" sz="2000" dirty="0" err="1" smtClean="0"/>
              <a:t>микросфероцитоз</a:t>
            </a:r>
            <a:r>
              <a:rPr lang="ru-RU" sz="2000" dirty="0" smtClean="0"/>
              <a:t> – болезнь </a:t>
            </a:r>
            <a:r>
              <a:rPr lang="ru-RU" sz="2000" dirty="0" err="1" smtClean="0"/>
              <a:t>Минковского-Шоффара</a:t>
            </a:r>
            <a:r>
              <a:rPr lang="ru-RU" sz="2000" dirty="0" smtClean="0"/>
              <a:t>, </a:t>
            </a:r>
            <a:r>
              <a:rPr lang="ru-RU" sz="2000" dirty="0" err="1" smtClean="0"/>
              <a:t>овалоцитоз</a:t>
            </a:r>
            <a:r>
              <a:rPr lang="ru-RU" sz="2000" dirty="0" smtClean="0"/>
              <a:t>, </a:t>
            </a:r>
            <a:r>
              <a:rPr lang="ru-RU" sz="2000" dirty="0" err="1" smtClean="0"/>
              <a:t>акантоцитоз</a:t>
            </a:r>
            <a:r>
              <a:rPr lang="ru-RU" sz="2000" dirty="0" smtClean="0"/>
              <a:t>) – гемолитические анемии, обусловлены структурными аномалиями мембран эритроцитов</a:t>
            </a:r>
            <a:br>
              <a:rPr lang="ru-RU" sz="2000" dirty="0" smtClean="0"/>
            </a:br>
            <a:r>
              <a:rPr lang="ru-RU" sz="2000" dirty="0" smtClean="0"/>
              <a:t> </a:t>
            </a:r>
            <a:br>
              <a:rPr lang="ru-RU" sz="2000" dirty="0" smtClean="0"/>
            </a:br>
            <a:r>
              <a:rPr lang="ru-RU" sz="2000" dirty="0" smtClean="0"/>
              <a:t>* </a:t>
            </a:r>
            <a:r>
              <a:rPr lang="ru-RU" sz="2000" dirty="0" err="1" smtClean="0"/>
              <a:t>ферментопении</a:t>
            </a:r>
            <a:r>
              <a:rPr lang="ru-RU" sz="2000" dirty="0" smtClean="0"/>
              <a:t> (</a:t>
            </a:r>
            <a:r>
              <a:rPr lang="ru-RU" sz="2000" dirty="0" err="1" smtClean="0"/>
              <a:t>энзимопении</a:t>
            </a:r>
            <a:r>
              <a:rPr lang="ru-RU" sz="2000" dirty="0" smtClean="0"/>
              <a:t>) – гемолитические анемии, вызванные дефицитом тех или иных ферментов (глюкозо-6-фосфатдегидрогеназы, </a:t>
            </a:r>
            <a:r>
              <a:rPr lang="ru-RU" sz="2000" dirty="0" err="1" smtClean="0"/>
              <a:t>пируваткиназы</a:t>
            </a:r>
            <a:r>
              <a:rPr lang="ru-RU" sz="2000" dirty="0" smtClean="0"/>
              <a:t> и др.)</a:t>
            </a:r>
            <a:br>
              <a:rPr lang="ru-RU" sz="2000" dirty="0" smtClean="0"/>
            </a:br>
            <a:r>
              <a:rPr lang="ru-RU" sz="2000" dirty="0" smtClean="0"/>
              <a:t/>
            </a:r>
            <a:br>
              <a:rPr lang="ru-RU" sz="2000" dirty="0" smtClean="0"/>
            </a:br>
            <a:r>
              <a:rPr lang="ru-RU" sz="2000" dirty="0" smtClean="0"/>
              <a:t>* </a:t>
            </a:r>
            <a:r>
              <a:rPr lang="ru-RU" sz="2000" dirty="0" err="1" smtClean="0"/>
              <a:t>гемоглобинопатии</a:t>
            </a:r>
            <a:r>
              <a:rPr lang="ru-RU" sz="2000" dirty="0" smtClean="0"/>
              <a:t> - гемолитические анемии, связанные с качественными нарушениями структуры гемоглобина или изменением соотношения его нормальных форм (талассемия, серповидно-клеточная анемия).</a:t>
            </a:r>
            <a:endParaRPr lang="ru-RU" sz="20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4531924" y="4897613"/>
            <a:ext cx="4380221" cy="1897628"/>
          </a:xfrm>
          <a:prstGeom prst="rect">
            <a:avLst/>
          </a:prstGeom>
        </p:spPr>
      </p:pic>
    </p:spTree>
    <p:extLst>
      <p:ext uri="{BB962C8B-B14F-4D97-AF65-F5344CB8AC3E}">
        <p14:creationId xmlns:p14="http://schemas.microsoft.com/office/powerpoint/2010/main" val="387093044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04664"/>
            <a:ext cx="8424936" cy="6264696"/>
          </a:xfrm>
        </p:spPr>
        <p:txBody>
          <a:bodyPr>
            <a:normAutofit fontScale="90000"/>
          </a:bodyPr>
          <a:lstStyle/>
          <a:p>
            <a:pPr algn="l"/>
            <a:r>
              <a:rPr lang="ru-RU" sz="1800" dirty="0" smtClean="0"/>
              <a:t/>
            </a:r>
            <a:br>
              <a:rPr lang="ru-RU" sz="1800" dirty="0" smtClean="0"/>
            </a:br>
            <a:r>
              <a:rPr lang="ru-RU" sz="2400" dirty="0" smtClean="0"/>
              <a:t>           Приобретенные гемолитические анемии подразделяются на:</a:t>
            </a:r>
            <a:br>
              <a:rPr lang="ru-RU" sz="2400" dirty="0" smtClean="0"/>
            </a:br>
            <a:r>
              <a:rPr lang="ru-RU" sz="2400" dirty="0" smtClean="0"/>
              <a:t/>
            </a:r>
            <a:br>
              <a:rPr lang="ru-RU" sz="2400" dirty="0" smtClean="0"/>
            </a:br>
            <a:r>
              <a:rPr lang="ru-RU" sz="2400" dirty="0" smtClean="0"/>
              <a:t>* </a:t>
            </a:r>
            <a:r>
              <a:rPr lang="ru-RU" sz="2400" dirty="0" err="1" smtClean="0"/>
              <a:t>мембранопатии</a:t>
            </a:r>
            <a:r>
              <a:rPr lang="ru-RU" sz="2400" dirty="0" smtClean="0"/>
              <a:t> приобретенные (пароксизмальная ночная гемоглобинурия – болезнь </a:t>
            </a:r>
            <a:r>
              <a:rPr lang="ru-RU" sz="2400" dirty="0" err="1" smtClean="0"/>
              <a:t>Маркиафавы-Микели</a:t>
            </a:r>
            <a:r>
              <a:rPr lang="ru-RU" sz="2400" dirty="0" smtClean="0"/>
              <a:t>, </a:t>
            </a:r>
            <a:r>
              <a:rPr lang="ru-RU" sz="2400" dirty="0" err="1" smtClean="0"/>
              <a:t>шпороклеточная</a:t>
            </a:r>
            <a:r>
              <a:rPr lang="ru-RU" sz="2400" dirty="0" smtClean="0"/>
              <a:t> анемия)</a:t>
            </a:r>
            <a:br>
              <a:rPr lang="ru-RU" sz="2400" dirty="0" smtClean="0"/>
            </a:br>
            <a:r>
              <a:rPr lang="ru-RU" sz="2400" dirty="0" smtClean="0"/>
              <a:t/>
            </a:r>
            <a:br>
              <a:rPr lang="ru-RU" sz="2400" dirty="0" smtClean="0"/>
            </a:br>
            <a:r>
              <a:rPr lang="ru-RU" sz="2400" dirty="0" smtClean="0"/>
              <a:t>* иммунные (</a:t>
            </a:r>
            <a:r>
              <a:rPr lang="ru-RU" sz="2400" dirty="0" err="1" smtClean="0"/>
              <a:t>ауто</a:t>
            </a:r>
            <a:r>
              <a:rPr lang="ru-RU" sz="2400" dirty="0" smtClean="0"/>
              <a:t>- и </a:t>
            </a:r>
            <a:r>
              <a:rPr lang="ru-RU" sz="2400" dirty="0" err="1" smtClean="0"/>
              <a:t>изоиммунные</a:t>
            </a:r>
            <a:r>
              <a:rPr lang="ru-RU" sz="2400" dirty="0" smtClean="0"/>
              <a:t> анемии) – обусловлены воздействием антител.</a:t>
            </a:r>
            <a:br>
              <a:rPr lang="ru-RU" sz="2400" dirty="0" smtClean="0"/>
            </a:br>
            <a:r>
              <a:rPr lang="ru-RU" sz="2400" dirty="0" smtClean="0"/>
              <a:t/>
            </a:r>
            <a:br>
              <a:rPr lang="ru-RU" sz="2400" dirty="0" smtClean="0"/>
            </a:br>
            <a:r>
              <a:rPr lang="ru-RU" sz="2400" dirty="0" smtClean="0"/>
              <a:t>* токсические – гемолитические анемии, обусловленные воздействием химических веществ, биологических ядов, бактериальных токсинов.</a:t>
            </a:r>
            <a:br>
              <a:rPr lang="ru-RU" sz="2400" dirty="0" smtClean="0"/>
            </a:br>
            <a:r>
              <a:rPr lang="ru-RU" sz="2400" dirty="0" smtClean="0"/>
              <a:t/>
            </a:r>
            <a:br>
              <a:rPr lang="ru-RU" sz="2400" dirty="0" smtClean="0"/>
            </a:br>
            <a:r>
              <a:rPr lang="ru-RU" sz="2400" dirty="0" smtClean="0"/>
              <a:t>* гемолитические анемии, вызванные механическим повреждением структуры эритроцитов (тромбоцитопеническая пурпура, маршевая гемоглобинурия</a:t>
            </a:r>
            <a:r>
              <a:rPr lang="ru-RU" sz="1800" dirty="0" smtClean="0"/>
              <a:t>)</a:t>
            </a:r>
            <a:endParaRPr lang="ru-RU" sz="1800" dirty="0"/>
          </a:p>
        </p:txBody>
      </p:sp>
    </p:spTree>
    <p:extLst>
      <p:ext uri="{BB962C8B-B14F-4D97-AF65-F5344CB8AC3E}">
        <p14:creationId xmlns:p14="http://schemas.microsoft.com/office/powerpoint/2010/main" val="241864178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640960" cy="6120680"/>
          </a:xfrm>
        </p:spPr>
        <p:txBody>
          <a:bodyPr anchor="t">
            <a:normAutofit fontScale="90000"/>
          </a:bodyPr>
          <a:lstStyle/>
          <a:p>
            <a:pPr algn="l"/>
            <a:r>
              <a:rPr lang="ru-RU" sz="2400" dirty="0" smtClean="0"/>
              <a:t>                                     Наследственный </a:t>
            </a:r>
            <a:r>
              <a:rPr lang="ru-RU" sz="2400" dirty="0" err="1" smtClean="0"/>
              <a:t>сфероцитоз</a:t>
            </a:r>
            <a:r>
              <a:rPr lang="ru-RU" sz="2400" dirty="0" smtClean="0"/>
              <a:t>.</a:t>
            </a:r>
            <a:br>
              <a:rPr lang="ru-RU" sz="2400" dirty="0" smtClean="0"/>
            </a:br>
            <a:r>
              <a:rPr lang="ru-RU" sz="1800" dirty="0" smtClean="0"/>
              <a:t/>
            </a:r>
            <a:br>
              <a:rPr lang="ru-RU" sz="1800" dirty="0" smtClean="0"/>
            </a:br>
            <a:r>
              <a:rPr lang="ru-RU" sz="1800" dirty="0" smtClean="0"/>
              <a:t>Наследственный </a:t>
            </a:r>
            <a:r>
              <a:rPr lang="ru-RU" sz="1800" dirty="0" err="1" smtClean="0"/>
              <a:t>сфероцитоз</a:t>
            </a:r>
            <a:r>
              <a:rPr lang="ru-RU" sz="1800" dirty="0" smtClean="0"/>
              <a:t> (НС) (болезнь </a:t>
            </a:r>
            <a:r>
              <a:rPr lang="ru-RU" sz="1800" dirty="0" err="1" smtClean="0"/>
              <a:t>Минковского-Шоффара</a:t>
            </a:r>
            <a:r>
              <a:rPr lang="ru-RU" sz="1800" dirty="0" smtClean="0"/>
              <a:t>) —</a:t>
            </a:r>
            <a:br>
              <a:rPr lang="ru-RU" sz="1800" dirty="0" smtClean="0"/>
            </a:br>
            <a:r>
              <a:rPr lang="ru-RU" sz="1800" dirty="0" smtClean="0"/>
              <a:t>генетическое заболевание, сопровождающееся внутриклеточным (в макрофагах</a:t>
            </a:r>
            <a:br>
              <a:rPr lang="ru-RU" sz="1800" dirty="0" smtClean="0"/>
            </a:br>
            <a:r>
              <a:rPr lang="ru-RU" sz="1800" dirty="0" smtClean="0"/>
              <a:t>селезенки и печени) гемолизом различной интенсивности, снижением</a:t>
            </a:r>
            <a:br>
              <a:rPr lang="ru-RU" sz="1800" dirty="0" smtClean="0"/>
            </a:br>
            <a:r>
              <a:rPr lang="ru-RU" sz="1800" dirty="0" smtClean="0"/>
              <a:t>осмотической резистентности эритроцитов, </a:t>
            </a:r>
            <a:r>
              <a:rPr lang="ru-RU" sz="1800" dirty="0" err="1" smtClean="0"/>
              <a:t>сфероцитозом</a:t>
            </a:r>
            <a:r>
              <a:rPr lang="ru-RU" sz="1800" dirty="0" smtClean="0"/>
              <a:t>, </a:t>
            </a:r>
            <a:r>
              <a:rPr lang="ru-RU" sz="1800" dirty="0" err="1" smtClean="0"/>
              <a:t>спленомегалией</a:t>
            </a:r>
            <a:r>
              <a:rPr lang="ru-RU" sz="1800" dirty="0" smtClean="0"/>
              <a:t> и желтухой. </a:t>
            </a:r>
            <a:br>
              <a:rPr lang="ru-RU" sz="1800" dirty="0" smtClean="0"/>
            </a:br>
            <a:r>
              <a:rPr lang="ru-RU" sz="1800" dirty="0" smtClean="0"/>
              <a:t>                                               </a:t>
            </a:r>
            <a:r>
              <a:rPr lang="ru-RU" sz="2400" dirty="0" smtClean="0"/>
              <a:t>Этиология</a:t>
            </a:r>
            <a:r>
              <a:rPr lang="ru-RU" sz="1800" dirty="0" smtClean="0"/>
              <a:t/>
            </a:r>
            <a:br>
              <a:rPr lang="ru-RU" sz="1800" dirty="0" smtClean="0"/>
            </a:br>
            <a:r>
              <a:rPr lang="ru-RU" sz="1800" dirty="0" smtClean="0"/>
              <a:t>• Аутосомно-доминантное наследование.</a:t>
            </a:r>
            <a:br>
              <a:rPr lang="ru-RU" sz="1800" dirty="0" smtClean="0"/>
            </a:br>
            <a:r>
              <a:rPr lang="ru-RU" sz="1800" dirty="0" smtClean="0"/>
              <a:t>• Повышенная деструкция эритроцитов является результатом дефицита или</a:t>
            </a:r>
            <a:br>
              <a:rPr lang="ru-RU" sz="1800" dirty="0" smtClean="0"/>
            </a:br>
            <a:r>
              <a:rPr lang="ru-RU" sz="1800" dirty="0" smtClean="0"/>
              <a:t>патологи одного, либо нескольких белков мембраны эритроцитов.</a:t>
            </a:r>
            <a:br>
              <a:rPr lang="ru-RU" sz="1800" dirty="0" smtClean="0"/>
            </a:br>
            <a:r>
              <a:rPr lang="ru-RU" sz="1800" dirty="0" smtClean="0"/>
              <a:t/>
            </a:r>
            <a:br>
              <a:rPr lang="ru-RU" sz="1800" dirty="0" smtClean="0"/>
            </a:br>
            <a:r>
              <a:rPr lang="ru-RU" sz="1800" dirty="0"/>
              <a:t> </a:t>
            </a:r>
            <a:r>
              <a:rPr lang="ru-RU" sz="1800" dirty="0" smtClean="0"/>
              <a:t>                                               </a:t>
            </a:r>
            <a:r>
              <a:rPr lang="ru-RU" sz="2400" dirty="0" smtClean="0"/>
              <a:t>Патофизиология</a:t>
            </a:r>
            <a:r>
              <a:rPr lang="ru-RU" sz="1800" dirty="0" smtClean="0"/>
              <a:t/>
            </a:r>
            <a:br>
              <a:rPr lang="ru-RU" sz="1800" dirty="0" smtClean="0"/>
            </a:br>
            <a:r>
              <a:rPr lang="ru-RU" sz="1800" dirty="0" smtClean="0"/>
              <a:t>• При дефиците </a:t>
            </a:r>
            <a:r>
              <a:rPr lang="ru-RU" sz="1800" dirty="0" err="1" smtClean="0"/>
              <a:t>спектрина</a:t>
            </a:r>
            <a:r>
              <a:rPr lang="ru-RU" sz="1800" dirty="0" smtClean="0"/>
              <a:t> происходит потеря липидов в мембране</a:t>
            </a:r>
            <a:br>
              <a:rPr lang="ru-RU" sz="1800" dirty="0" smtClean="0"/>
            </a:br>
            <a:r>
              <a:rPr lang="ru-RU" sz="1800" dirty="0" smtClean="0"/>
              <a:t>эритроцитов.</a:t>
            </a:r>
            <a:br>
              <a:rPr lang="ru-RU" sz="1800" dirty="0" smtClean="0"/>
            </a:br>
            <a:r>
              <a:rPr lang="ru-RU" sz="1800" dirty="0" smtClean="0"/>
              <a:t/>
            </a:r>
            <a:br>
              <a:rPr lang="ru-RU" sz="1800" dirty="0" smtClean="0"/>
            </a:br>
            <a:r>
              <a:rPr lang="ru-RU" sz="1800" dirty="0" smtClean="0"/>
              <a:t>• Активный транспорт натрия из эритроцитов </a:t>
            </a:r>
            <a:r>
              <a:rPr lang="ru-RU" sz="1800" dirty="0" err="1" smtClean="0"/>
              <a:t>компенсаторно</a:t>
            </a:r>
            <a:r>
              <a:rPr lang="ru-RU" sz="1800" dirty="0" smtClean="0"/>
              <a:t> повышается, но</a:t>
            </a:r>
            <a:br>
              <a:rPr lang="ru-RU" sz="1800" dirty="0" smtClean="0"/>
            </a:br>
            <a:r>
              <a:rPr lang="ru-RU" sz="1800" dirty="0" smtClean="0"/>
              <a:t>относительный избыток </a:t>
            </a:r>
            <a:r>
              <a:rPr lang="ru-RU" sz="1800" dirty="0" err="1" smtClean="0"/>
              <a:t>Na</a:t>
            </a:r>
            <a:r>
              <a:rPr lang="ru-RU" sz="1800" dirty="0" smtClean="0"/>
              <a:t>+ внутри клеток приводит к повышенному</a:t>
            </a:r>
            <a:br>
              <a:rPr lang="ru-RU" sz="1800" dirty="0" smtClean="0"/>
            </a:br>
            <a:r>
              <a:rPr lang="ru-RU" sz="1800" dirty="0" smtClean="0"/>
              <a:t>накоплению в них воды и изменению формы эритроцитов (становятся</a:t>
            </a:r>
            <a:br>
              <a:rPr lang="ru-RU" sz="1800" dirty="0" smtClean="0"/>
            </a:br>
            <a:r>
              <a:rPr lang="ru-RU" sz="1800" dirty="0" smtClean="0"/>
              <a:t>округлыми – </a:t>
            </a:r>
            <a:r>
              <a:rPr lang="ru-RU" sz="1800" dirty="0" err="1" smtClean="0"/>
              <a:t>сфероцитами</a:t>
            </a:r>
            <a:r>
              <a:rPr lang="ru-RU" sz="1800" dirty="0" smtClean="0"/>
              <a:t>).</a:t>
            </a:r>
            <a:endParaRPr lang="ru-RU" sz="1800" dirty="0"/>
          </a:p>
        </p:txBody>
      </p:sp>
    </p:spTree>
    <p:extLst>
      <p:ext uri="{BB962C8B-B14F-4D97-AF65-F5344CB8AC3E}">
        <p14:creationId xmlns:p14="http://schemas.microsoft.com/office/powerpoint/2010/main" val="326056507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60648"/>
            <a:ext cx="9036496" cy="4248472"/>
          </a:xfrm>
        </p:spPr>
        <p:txBody>
          <a:bodyPr>
            <a:noAutofit/>
          </a:bodyPr>
          <a:lstStyle/>
          <a:p>
            <a:pPr algn="l"/>
            <a:r>
              <a:rPr lang="ru-RU" sz="1800" dirty="0" smtClean="0"/>
              <a:t>• Уменьшение площади эритроцита и уплотнение цитоплазмы способствуют</a:t>
            </a:r>
            <a:br>
              <a:rPr lang="ru-RU" sz="1800" dirty="0" smtClean="0"/>
            </a:br>
            <a:r>
              <a:rPr lang="ru-RU" sz="1800" dirty="0" smtClean="0"/>
              <a:t>нарушению способности к деформации (эластичности мембраны) эритроцитов</a:t>
            </a:r>
            <a:br>
              <a:rPr lang="ru-RU" sz="1800" dirty="0" smtClean="0"/>
            </a:br>
            <a:r>
              <a:rPr lang="ru-RU" sz="1800" dirty="0" smtClean="0"/>
              <a:t>при прохождении клеток через селезеночные синусы. При каждом</a:t>
            </a:r>
            <a:br>
              <a:rPr lang="ru-RU" sz="1800" dirty="0" smtClean="0"/>
            </a:br>
            <a:r>
              <a:rPr lang="ru-RU" sz="1800" dirty="0" smtClean="0"/>
              <a:t>прохождении клеток через </a:t>
            </a:r>
            <a:r>
              <a:rPr lang="ru-RU" sz="1800" dirty="0" err="1" smtClean="0"/>
              <a:t>селезінку</a:t>
            </a:r>
            <a:r>
              <a:rPr lang="ru-RU" sz="1800" dirty="0" smtClean="0"/>
              <a:t> эритроциты подвергаются воздействию</a:t>
            </a:r>
            <a:br>
              <a:rPr lang="ru-RU" sz="1800" dirty="0" smtClean="0"/>
            </a:br>
            <a:r>
              <a:rPr lang="ru-RU" sz="1800" dirty="0" smtClean="0"/>
              <a:t>ряда неблагоприятных факторов; в частности, так называемому</a:t>
            </a:r>
            <a:br>
              <a:rPr lang="ru-RU" sz="1800" dirty="0" smtClean="0"/>
            </a:br>
            <a:r>
              <a:rPr lang="ru-RU" sz="1800" dirty="0" smtClean="0"/>
              <a:t>«улавливающему эффекту», при котором происходит потеря части мембраны</a:t>
            </a:r>
            <a:br>
              <a:rPr lang="ru-RU" sz="1800" dirty="0" smtClean="0"/>
            </a:br>
            <a:r>
              <a:rPr lang="ru-RU" sz="1800" dirty="0" smtClean="0"/>
              <a:t>эритроцита, края мембраны эритроцита соединяются, эритроцит вновь</a:t>
            </a:r>
            <a:br>
              <a:rPr lang="ru-RU" sz="1800" dirty="0" smtClean="0"/>
            </a:br>
            <a:r>
              <a:rPr lang="ru-RU" sz="1800" dirty="0" smtClean="0"/>
              <a:t>поступает в кровяное русло.</a:t>
            </a:r>
            <a:br>
              <a:rPr lang="ru-RU" sz="1800" dirty="0" smtClean="0"/>
            </a:br>
            <a:r>
              <a:rPr lang="ru-RU" sz="1800" dirty="0" smtClean="0"/>
              <a:t/>
            </a:r>
            <a:br>
              <a:rPr lang="ru-RU" sz="1800" dirty="0" smtClean="0"/>
            </a:br>
            <a:r>
              <a:rPr lang="ru-RU" sz="1800" dirty="0" smtClean="0"/>
              <a:t>• Утрата части оболочки и поверхности клетки приводит к постепенному</a:t>
            </a:r>
            <a:br>
              <a:rPr lang="ru-RU" sz="1800" dirty="0" smtClean="0"/>
            </a:br>
            <a:r>
              <a:rPr lang="ru-RU" sz="1800" dirty="0" smtClean="0"/>
              <a:t>уменьшению эритроцита. При достижении определенных изменений в</a:t>
            </a:r>
            <a:br>
              <a:rPr lang="ru-RU" sz="1800" dirty="0" smtClean="0"/>
            </a:br>
            <a:r>
              <a:rPr lang="ru-RU" sz="1800" dirty="0" smtClean="0"/>
              <a:t>структуре оболочки эритроцитов они поглощаются макрофагами селезенки.</a:t>
            </a: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4221088"/>
            <a:ext cx="5832648" cy="2489532"/>
          </a:xfrm>
          <a:prstGeom prst="rect">
            <a:avLst/>
          </a:prstGeom>
        </p:spPr>
      </p:pic>
    </p:spTree>
    <p:extLst>
      <p:ext uri="{BB962C8B-B14F-4D97-AF65-F5344CB8AC3E}">
        <p14:creationId xmlns:p14="http://schemas.microsoft.com/office/powerpoint/2010/main" val="331865718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12968" cy="3096344"/>
          </a:xfrm>
        </p:spPr>
        <p:txBody>
          <a:bodyPr>
            <a:normAutofit/>
          </a:bodyPr>
          <a:lstStyle/>
          <a:p>
            <a:pPr algn="l"/>
            <a:r>
              <a:rPr lang="ru-RU" sz="2400" dirty="0" smtClean="0"/>
              <a:t>                                           Клиническая картина.</a:t>
            </a:r>
            <a:br>
              <a:rPr lang="ru-RU" sz="2400" dirty="0" smtClean="0"/>
            </a:br>
            <a:r>
              <a:rPr lang="ru-RU" sz="2400" dirty="0" smtClean="0"/>
              <a:t> </a:t>
            </a:r>
            <a:r>
              <a:rPr lang="ru-RU" sz="1800" dirty="0" smtClean="0"/>
              <a:t>Для НС характерна клиническая триада:</a:t>
            </a:r>
            <a:br>
              <a:rPr lang="ru-RU" sz="1800" dirty="0" smtClean="0"/>
            </a:br>
            <a:r>
              <a:rPr lang="ru-RU" sz="1800" dirty="0" smtClean="0"/>
              <a:t>• желтуха,</a:t>
            </a:r>
            <a:br>
              <a:rPr lang="ru-RU" sz="1800" dirty="0" smtClean="0"/>
            </a:br>
            <a:r>
              <a:rPr lang="ru-RU" sz="1800" dirty="0" smtClean="0"/>
              <a:t>• </a:t>
            </a:r>
            <a:r>
              <a:rPr lang="ru-RU" sz="1800" dirty="0" err="1" smtClean="0"/>
              <a:t>спленомегалия</a:t>
            </a:r>
            <a:r>
              <a:rPr lang="ru-RU" sz="1800" dirty="0" smtClean="0"/>
              <a:t>,</a:t>
            </a:r>
            <a:br>
              <a:rPr lang="ru-RU" sz="1800" dirty="0" smtClean="0"/>
            </a:br>
            <a:r>
              <a:rPr lang="ru-RU" sz="1800" dirty="0" smtClean="0"/>
              <a:t>• анемия различной степени выраженности.</a:t>
            </a:r>
            <a:br>
              <a:rPr lang="ru-RU" sz="1800" dirty="0" smtClean="0"/>
            </a:br>
            <a:r>
              <a:rPr lang="ru-RU" sz="1800" dirty="0" smtClean="0"/>
              <a:t>• Размеры печени и ее функция обычно часто нарушены.</a:t>
            </a:r>
            <a:br>
              <a:rPr lang="ru-RU" sz="1800" dirty="0" smtClean="0"/>
            </a:br>
            <a:r>
              <a:rPr lang="ru-RU" sz="1800" dirty="0" smtClean="0"/>
              <a:t>• Изменения морфологии клеток могут быть незначительными; уровень</a:t>
            </a:r>
            <a:br>
              <a:rPr lang="ru-RU" sz="1800" dirty="0" smtClean="0"/>
            </a:br>
            <a:r>
              <a:rPr lang="ru-RU" sz="1800" dirty="0" smtClean="0"/>
              <a:t>билирубина и количество </a:t>
            </a:r>
            <a:r>
              <a:rPr lang="ru-RU" sz="1800" dirty="0" err="1" smtClean="0"/>
              <a:t>ретикулоцитов</a:t>
            </a:r>
            <a:r>
              <a:rPr lang="ru-RU" sz="1800" dirty="0" smtClean="0"/>
              <a:t> повышены.  </a:t>
            </a:r>
            <a:br>
              <a:rPr lang="ru-RU" sz="1800" dirty="0" smtClean="0"/>
            </a:br>
            <a:r>
              <a:rPr lang="ru-RU" sz="1800" dirty="0" smtClean="0"/>
              <a:t> </a:t>
            </a:r>
            <a:br>
              <a:rPr lang="ru-RU" sz="1800" dirty="0" smtClean="0"/>
            </a:br>
            <a:endParaRPr lang="ru-RU" sz="1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2708920"/>
            <a:ext cx="2376264" cy="4001156"/>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3399396"/>
            <a:ext cx="3744416" cy="3240360"/>
          </a:xfrm>
          <a:prstGeom prst="rect">
            <a:avLst/>
          </a:prstGeom>
        </p:spPr>
      </p:pic>
    </p:spTree>
    <p:extLst>
      <p:ext uri="{BB962C8B-B14F-4D97-AF65-F5344CB8AC3E}">
        <p14:creationId xmlns:p14="http://schemas.microsoft.com/office/powerpoint/2010/main" val="92226191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856984" cy="5040560"/>
          </a:xfrm>
        </p:spPr>
        <p:txBody>
          <a:bodyPr>
            <a:normAutofit fontScale="90000"/>
          </a:bodyPr>
          <a:lstStyle/>
          <a:p>
            <a:pPr algn="l"/>
            <a:r>
              <a:rPr lang="ru-RU" sz="2000" dirty="0" smtClean="0"/>
              <a:t>                                         </a:t>
            </a:r>
            <a:r>
              <a:rPr lang="ru-RU" sz="2700" dirty="0" smtClean="0"/>
              <a:t>Лабораторные изменения:</a:t>
            </a:r>
            <a:br>
              <a:rPr lang="ru-RU" sz="2700" dirty="0" smtClean="0"/>
            </a:br>
            <a:r>
              <a:rPr lang="ru-RU" sz="2000" dirty="0" smtClean="0"/>
              <a:t>• Степень анемии варьирует в зависимости от тяжести заболевания. Полностью</a:t>
            </a:r>
            <a:br>
              <a:rPr lang="ru-RU" sz="2000" dirty="0" smtClean="0"/>
            </a:br>
            <a:r>
              <a:rPr lang="ru-RU" sz="2000" dirty="0" smtClean="0"/>
              <a:t>компенсированная анемия наблюдается у 25 % больных.</a:t>
            </a:r>
            <a:br>
              <a:rPr lang="ru-RU" sz="2000" dirty="0" smtClean="0"/>
            </a:br>
            <a:r>
              <a:rPr lang="ru-RU" sz="2000" dirty="0" smtClean="0"/>
              <a:t>• Кровь: МСН и MCV, цветовой показатель могут быть нормальными,</a:t>
            </a:r>
            <a:br>
              <a:rPr lang="ru-RU" sz="2000" dirty="0" smtClean="0"/>
            </a:br>
            <a:r>
              <a:rPr lang="ru-RU" sz="2000" dirty="0" smtClean="0"/>
              <a:t>повышенными или сниженными. МСНС повышен приблизительно у 50 %</a:t>
            </a:r>
            <a:br>
              <a:rPr lang="ru-RU" sz="2000" dirty="0" smtClean="0"/>
            </a:br>
            <a:r>
              <a:rPr lang="ru-RU" sz="2000" dirty="0" smtClean="0"/>
              <a:t>больных.</a:t>
            </a:r>
            <a:br>
              <a:rPr lang="ru-RU" sz="2000" dirty="0" smtClean="0"/>
            </a:br>
            <a:r>
              <a:rPr lang="ru-RU" sz="2000" dirty="0" smtClean="0"/>
              <a:t>• Выраженный </a:t>
            </a:r>
            <a:r>
              <a:rPr lang="ru-RU" sz="2000" dirty="0" err="1" smtClean="0"/>
              <a:t>ретикулоцитоз</a:t>
            </a:r>
            <a:r>
              <a:rPr lang="ru-RU" sz="2000" dirty="0" smtClean="0"/>
              <a:t> наблюдается практически у всех больных.</a:t>
            </a:r>
            <a:br>
              <a:rPr lang="ru-RU" sz="2000" dirty="0" smtClean="0"/>
            </a:br>
            <a:r>
              <a:rPr lang="ru-RU" sz="2000" dirty="0" smtClean="0"/>
              <a:t>• Количество лейкоцитов и тромбоцитов нормальное, повышается после</a:t>
            </a:r>
            <a:br>
              <a:rPr lang="ru-RU" sz="2000" dirty="0" smtClean="0"/>
            </a:br>
            <a:r>
              <a:rPr lang="ru-RU" sz="2000" dirty="0" err="1" smtClean="0"/>
              <a:t>спленэктомии</a:t>
            </a:r>
            <a:r>
              <a:rPr lang="ru-RU" sz="2000" dirty="0" smtClean="0"/>
              <a:t>.</a:t>
            </a:r>
            <a:br>
              <a:rPr lang="ru-RU" sz="2000" dirty="0" smtClean="0"/>
            </a:br>
            <a:r>
              <a:rPr lang="ru-RU" sz="2000" dirty="0" smtClean="0"/>
              <a:t>• В мазках крови отдельные эритроциты выглядят как </a:t>
            </a:r>
            <a:r>
              <a:rPr lang="ru-RU" sz="2000" dirty="0" err="1" smtClean="0"/>
              <a:t>микросфероциты</a:t>
            </a:r>
            <a:r>
              <a:rPr lang="ru-RU" sz="2000" dirty="0" smtClean="0"/>
              <a:t> —</a:t>
            </a:r>
            <a:br>
              <a:rPr lang="ru-RU" sz="2000" dirty="0" smtClean="0"/>
            </a:br>
            <a:r>
              <a:rPr lang="ru-RU" sz="2000" dirty="0" smtClean="0"/>
              <a:t>эритроциты меньших, чем в норме, размеров без центрального просветления,</a:t>
            </a:r>
            <a:br>
              <a:rPr lang="ru-RU" sz="2000" dirty="0" smtClean="0"/>
            </a:br>
            <a:r>
              <a:rPr lang="ru-RU" sz="2000" dirty="0" err="1" smtClean="0"/>
              <a:t>гиперхромные</a:t>
            </a:r>
            <a:r>
              <a:rPr lang="ru-RU" sz="2000" dirty="0" smtClean="0"/>
              <a:t>, как результат клеточной дегидратации.</a:t>
            </a:r>
            <a:br>
              <a:rPr lang="ru-RU" sz="2000" dirty="0" smtClean="0"/>
            </a:br>
            <a:r>
              <a:rPr lang="ru-RU" sz="2000" dirty="0" smtClean="0"/>
              <a:t>• Повышенная деструкция эритроцитов при НС приводит к увеличению</a:t>
            </a:r>
            <a:br>
              <a:rPr lang="ru-RU" sz="2000" dirty="0" smtClean="0"/>
            </a:br>
            <a:r>
              <a:rPr lang="ru-RU" sz="2000" dirty="0" err="1" smtClean="0"/>
              <a:t>концентрацій</a:t>
            </a:r>
            <a:r>
              <a:rPr lang="ru-RU" sz="2000" dirty="0" smtClean="0"/>
              <a:t> сывороточной ЛДГ, непрямого билирубина, снижению</a:t>
            </a:r>
            <a:br>
              <a:rPr lang="ru-RU" sz="2000" dirty="0" smtClean="0"/>
            </a:br>
            <a:r>
              <a:rPr lang="ru-RU" sz="2000" dirty="0" smtClean="0"/>
              <a:t>содержания сывороточного </a:t>
            </a:r>
            <a:r>
              <a:rPr lang="ru-RU" sz="2000" dirty="0" err="1" smtClean="0"/>
              <a:t>гаптоглобина</a:t>
            </a:r>
            <a:r>
              <a:rPr lang="ru-RU" sz="2000" dirty="0" smtClean="0"/>
              <a:t> и повышению концентрации</a:t>
            </a:r>
            <a:br>
              <a:rPr lang="ru-RU" sz="2000" dirty="0" smtClean="0"/>
            </a:br>
            <a:r>
              <a:rPr lang="ru-RU" sz="2000" dirty="0" err="1" smtClean="0"/>
              <a:t>уробилиногена</a:t>
            </a:r>
            <a:r>
              <a:rPr lang="ru-RU" sz="2000" dirty="0" smtClean="0"/>
              <a:t> в моче.</a:t>
            </a:r>
            <a:br>
              <a:rPr lang="ru-RU" sz="2000" dirty="0" smtClean="0"/>
            </a:br>
            <a:r>
              <a:rPr lang="ru-RU" sz="2000" dirty="0" smtClean="0"/>
              <a:t>• Снижение осмотической резистентности эритроцитов: эритроциты при НС</a:t>
            </a:r>
            <a:br>
              <a:rPr lang="ru-RU" sz="2000" dirty="0" smtClean="0"/>
            </a:br>
            <a:r>
              <a:rPr lang="ru-RU" sz="2000" dirty="0" smtClean="0"/>
              <a:t>быстро </a:t>
            </a:r>
            <a:r>
              <a:rPr lang="ru-RU" sz="2000" dirty="0" err="1" smtClean="0"/>
              <a:t>гемолизируются</a:t>
            </a:r>
            <a:r>
              <a:rPr lang="ru-RU" sz="2000" dirty="0" smtClean="0"/>
              <a:t> в гипотоническом растворе хлорида натрия. Этот</a:t>
            </a:r>
            <a:br>
              <a:rPr lang="ru-RU" sz="2000" dirty="0" smtClean="0"/>
            </a:br>
            <a:r>
              <a:rPr lang="ru-RU" sz="2000" dirty="0" smtClean="0"/>
              <a:t>лабораторный признак характерен для лиц с </a:t>
            </a:r>
            <a:r>
              <a:rPr lang="ru-RU" sz="2000" dirty="0" err="1" smtClean="0"/>
              <a:t>интактной</a:t>
            </a:r>
            <a:r>
              <a:rPr lang="ru-RU" sz="2000" dirty="0" smtClean="0"/>
              <a:t> селезенкой.</a:t>
            </a:r>
            <a:endParaRPr lang="ru-RU" sz="20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1837" y="5306647"/>
            <a:ext cx="3368499" cy="1551353"/>
          </a:xfrm>
          <a:prstGeom prst="rect">
            <a:avLst/>
          </a:prstGeom>
        </p:spPr>
      </p:pic>
    </p:spTree>
    <p:extLst>
      <p:ext uri="{BB962C8B-B14F-4D97-AF65-F5344CB8AC3E}">
        <p14:creationId xmlns:p14="http://schemas.microsoft.com/office/powerpoint/2010/main" val="247351317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154</TotalTime>
  <Words>150</Words>
  <Application>Microsoft Office PowerPoint</Application>
  <PresentationFormat>Экран (4:3)</PresentationFormat>
  <Paragraphs>21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Гемолитические анемии.</vt:lpstr>
      <vt:lpstr>   Анемия - патологический процесс, характеризующийся уменьшением показателей  количества эритроцитов и концентрации гемоглобина в единице объема крови и развитием гипоксии тканей организма.            Нормальный считают уровень гемоглобина : - у мужчин (130 - 164) г / л  - у женщин - (120 - 145) г / л  Количество эритроцитов : - у мужчин (4 - 5) 1012 / л - у женщин- (3,7 - 4,7) 1012 / л.  Нижняя граница нормативного показателя гемоглобина у беременных, по данным ВОЗ, составляет 110 г/л.</vt:lpstr>
      <vt:lpstr>Гемолитические анемии — это группа анемий, для которых характерно сокращение продолжительности жизни эритроцитов (красных кровяных клеток) из-за их повышенного разрушения.              Классификация гемолитических анемий.  В гематологии гемолитические анемии подразделяются на две большие группы:   1)врожденные (наследственные)  2) приобретенные.</vt:lpstr>
      <vt:lpstr>Наследственные гемолитические анемии включают следующие формы:  * эритроцитарные мембранопатии (микросфероцитоз – болезнь Минковского-Шоффара, овалоцитоз, акантоцитоз) – гемолитические анемии, обусловлены структурными аномалиями мембран эритроцитов   * ферментопении (энзимопении) – гемолитические анемии, вызванные дефицитом тех или иных ферментов (глюкозо-6-фосфатдегидрогеназы, пируваткиназы и др.)  * гемоглобинопатии - гемолитические анемии, связанные с качественными нарушениями структуры гемоглобина или изменением соотношения его нормальных форм (талассемия, серповидно-клеточная анемия).</vt:lpstr>
      <vt:lpstr>            Приобретенные гемолитические анемии подразделяются на:  * мембранопатии приобретенные (пароксизмальная ночная гемоглобинурия – болезнь Маркиафавы-Микели, шпороклеточная анемия)  * иммунные (ауто- и изоиммунные анемии) – обусловлены воздействием антител.  * токсические – гемолитические анемии, обусловленные воздействием химических веществ, биологических ядов, бактериальных токсинов.  * гемолитические анемии, вызванные механическим повреждением структуры эритроцитов (тромбоцитопеническая пурпура, маршевая гемоглобинурия)</vt:lpstr>
      <vt:lpstr>                                     Наследственный сфероцитоз.  Наследственный сфероцитоз (НС) (болезнь Минковского-Шоффара) — генетическое заболевание, сопровождающееся внутриклеточным (в макрофагах селезенки и печени) гемолизом различной интенсивности, снижением осмотической резистентности эритроцитов, сфероцитозом, спленомегалией и желтухой.                                                 Этиология • Аутосомно-доминантное наследование. • Повышенная деструкция эритроцитов является результатом дефицита или патологи одного, либо нескольких белков мембраны эритроцитов.                                                  Патофизиология • При дефиците спектрина происходит потеря липидов в мембране эритроцитов.  • Активный транспорт натрия из эритроцитов компенсаторно повышается, но относительный избыток Na+ внутри клеток приводит к повышенному накоплению в них воды и изменению формы эритроцитов (становятся округлыми – сфероцитами).</vt:lpstr>
      <vt:lpstr>• Уменьшение площади эритроцита и уплотнение цитоплазмы способствуют нарушению способности к деформации (эластичности мембраны) эритроцитов при прохождении клеток через селезеночные синусы. При каждом прохождении клеток через селезінку эритроциты подвергаются воздействию ряда неблагоприятных факторов; в частности, так называемому «улавливающему эффекту», при котором происходит потеря части мембраны эритроцита, края мембраны эритроцита соединяются, эритроцит вновь поступает в кровяное русло.  • Утрата части оболочки и поверхности клетки приводит к постепенному уменьшению эритроцита. При достижении определенных изменений в структуре оболочки эритроцитов они поглощаются макрофагами селезенки.</vt:lpstr>
      <vt:lpstr>                                           Клиническая картина.  Для НС характерна клиническая триада: • желтуха, • спленомегалия, • анемия различной степени выраженности. • Размеры печени и ее функция обычно часто нарушены. • Изменения морфологии клеток могут быть незначительными; уровень билирубина и количество ретикулоцитов повышены.     </vt:lpstr>
      <vt:lpstr>                                         Лабораторные изменения: • Степень анемии варьирует в зависимости от тяжести заболевания. Полностью компенсированная анемия наблюдается у 25 % больных. • Кровь: МСН и MCV, цветовой показатель могут быть нормальными, повышенными или сниженными. МСНС повышен приблизительно у 50 % больных. • Выраженный ретикулоцитоз наблюдается практически у всех больных. • Количество лейкоцитов и тромбоцитов нормальное, повышается после спленэктомии. • В мазках крови отдельные эритроциты выглядят как микросфероциты — эритроциты меньших, чем в норме, размеров без центрального просветления, гиперхромные, как результат клеточной дегидратации. • Повышенная деструкция эритроцитов при НС приводит к увеличению концентрацій сывороточной ЛДГ, непрямого билирубина, снижению содержания сывороточного гаптоглобина и повышению концентрации уробилиногена в моче. • Снижение осмотической резистентности эритроцитов: эритроциты при НС быстро гемолизируются в гипотоническом растворе хлорида натрия. Этот лабораторный признак характерен для лиц с интактной селезенкой.</vt:lpstr>
      <vt:lpstr>                         Течение, терапия, прогноз. • Вследствие повышенного разрушения эритроцитов в терапию необходимо включать фолиевую кислоту. • Больным с апластическими кризисами или тяжелым гемолизом показаны трансфузии эритроцитарной массы. • Спленэктомия обычно корригирует анемию, но у некоторых больных продолжительность жизни эритроцитов остается укороченной. При тяжелом течении НС спленэктомия только частично уменьшает гемолиз. • Спленэктомия не показана больным с асимптоматическим течением заболевания. Операция обычно проводится у лиц с наличием гемолитической анемии, требующей частых трансфузий или желчнокаменной болезни. • При наличии сопутствующих заболеваний, особенно дефицита пируваткиназы, спленэктомия может оказаться неэффективной. • Спленэктомия обычно проводится после 6-ти летнего возраста вследствие высокой частоты развития инфекционных осложнений у детей младшего возраста. </vt:lpstr>
      <vt:lpstr>                                    Иммунные гемолитические анемии. При данном типе анемий разрушение эритроцитов происходит под действием иммунной системы организма.   Различают 4 типа иммунных гемолитических анемий: - аутоиммунные; - изоиммунные; - гетероиммунные; - трансиммунные.  При аутоиммунных анемиях собственный организм пациента вырабатывает антитела к нормальным эритроцитам крови вследствие сбоя в работе иммунной системы и нарушения распознавания лимфоцитами своих и чужих клеток.   Изоиммунные анемии развиваются при переливании пациенту крови несовместимой по АВ0 системе и резус-фактору или, иными словами, крови другой группы. В данном случае накануне перелитые эритроциты разрушаются клетками иммунной системы и антителами реципиента. Аналогичный иммунный конфликт развивается при положительном резус-факторе в крови плода и отрицательном – в крови беременной матери. Такая патология именуется гемолитической болезнью новорожденных детей.</vt:lpstr>
      <vt:lpstr>- Гетероиммунные анемии развиваются в случае появления на мембране эритроцита чужеродных антигенов, признаваемых иммунной системой пациента как чужеродные. Чужеродные антигены могут появиться на поверхности эритроцита в случае употребления некоторых медикаментов или после перенесенных острых вирусных инфекций.   - Трансиммунные анемии развиваются у плода, когда в организме матери присутствуют антитела против эритроцитов (аутоиммунная анемия). В данном случае мишенью иммунной системы становятся как эритроциты матери, так и эритроциты плода, даже если не выявляется несовместимость по резус-фактору, как при гемолитической болезни новорожденных.</vt:lpstr>
      <vt:lpstr>                       Приобретенные мембранопатии: Представителем данной группы является пароксизмальная ночная гемоглобинурия или болезнь Маркиафавы-Микели. В основе данного заболевания находится постоянное формирование небольшого процента эритроцитов с дефектной мембраной. Предположительно эритроцитарный росток определенного участка костного мозга претерпевает мутацию, вызванную различными вредоносными факторами, такими как радиация, химические агенты и др. Образовавшийся дефект делает эритроциты неустойчивыми к контакту с белками системы комплемента (один из основных компонентов иммунной защиты организма). Таким образом, здоровые эритроциты не деформируются, а дефектные эритроциты уничтожаются комплементом в кровеносном русле. В результате выделяется большое количество свободного гемоглобина, который выделяется с мочой преимущественно в ночное время.                                           Анемии из-за механического разрушения эритроцитов   К данной группе заболеваний относят: - маршевую гемоглобинурию; - микроангиопатическую гемолитическую анемию; - анемию при пересадке механических клапанов сердца. </vt:lpstr>
      <vt:lpstr>                   Причины гемолитической анемии: - попадание в кровь различных токсинов и ядов (ядохимикаты, пестициды, укусы змей и т. д.); - механическое разрушение эритроцитов (во время многочасового хождения, после имплантации искусственного клапана сердца и др.); - синдром диссеминированного внутрисосудистого свертывания; - различные генетические аномалии строения эритроцитов; - аутоиммунные болезни; - паранеопластический синдром (перекрестное иммунное - уничтожение эритроцитов вместе с опухолевыми клетками); - осложнения после переливания донорской крови; - заражение некоторыми инфекционными болезнями (малярия, токсоплазмоз); - хронический гломерулонефрит; - тяжелые гнойные инфекции, сопровождающиеся сепсисом; - инфекционный гепатит B, реже С и D; - беременность; - авитаминозы .</vt:lpstr>
      <vt:lpstr>                                    Симптомы гемолитической анемии Симптомы гемолитической анемии вписываются в два основных синдрома - анемический и гемолитический .         Анемический синдром проявляется следующими симптомами: -бледность кожных покровов и слизистых оболочек; -головокружение; -выраженная общая слабость; -скорая утомляемость; -одышка при обычной физической нагрузке; -сердцебиение; -частый пульс и др.  Гемолитический синдром проявляется следующими симптомами: -желтушно-бледный окрас кожных покровов и слизистых оболочек; -моча темно-коричневого, вишневого или алого цвета; -увеличение размеров селезенки; -болезненность в левом подреберьи и др.</vt:lpstr>
      <vt:lpstr>                                Диагностика гемолитической анемии. Первый этап диагностики.  Подтверждение внутриклеточного гемолиза осуществляется при помощи следующих лабораторных показателей: -гемоглобинемия – наличие свободного гемоглобина в крови вследствие активного разрушения эритроцитов; -гемосидеринурия – наличие в моче гемосидерина – продукта окисления в почках избыточного гемоглобина; -гемоглобинурия – наличие в моче неизмененного гемоглобина, признака крайне высокой скорости разрушения эритроцитов.  Подтверждение внутрисосудистого гемолиза осуществляется при помощи следующих лабораторных анализов: -общий анализ крови – снижение количества эритроцитов и\или гемоглобина, увеличение количества ретикулоцитов; -биохимический анализ крови – увеличение общего билирубина за счет непрямой фракции. -мазок периферической крови – при различных способах окраски и фиксации мазка определяется большинство аномалии строения эритроцита. </vt:lpstr>
      <vt:lpstr>                                                          Второй этап диагностики. Прямой и непрямой тест Кумбса Данные тесты осуществляются с целью подтверждения или исключения аутоиммунной гемолитической анемии. Циркулирующие иммунные комплексы косвенно свидетельствуют об аутоиммунной природе гемолиза.   Осмотическая резистентность эритроцитов Снижение осмотической резистентности эритроцитов чаще развивается при врожденных формах гемолитических анемий, таких как сфероцитоз, овалоцитоз и акантоцитоз. При талассемии, напротив, наблюдается увеличение осмотической резистентности эритроцитов.   </vt:lpstr>
      <vt:lpstr>-Осмотическая резистентность эритроцитов Снижение осмотической резистентности эритроцитов чаще развивается при врожденных формах гемолитических анемий, таких как сфероцитоз, овалоцитоз и акантоцитоз. При талассемии, напротив, наблюдается увеличение осмотической резистентности эритроцитов.   -Исследование активности ферментов эритроцитов С данной целью сначала осуществляют качественные анализы на наличие или отсутствие искомых ферментов, а затем прибегают к количественным анализам, осуществляемым при помощи ПЦР (полимеразной цепной реакции). Количественное определение ферментов эритроцитов позволяет выявить их снижение по отношению к нормальным значениям и диагностировать скрытые формы эритроцитарных ферментопатий.   -Электрофорез гемоглобина Исследование осуществляется с целью исключения как качественных, так и количественных гемоглобинопатий (талассемий и серповидноклеточной анемии).   -Проба на серповидность эритроцитов Сутью данного исследования является определение изменения формы эритроцитов по мере снижения парциального давления кислорода в крови. В случае если эритроциты принимают серповидную форму, то диагноз серповидноклеточной анемии считается подтвержденным.</vt:lpstr>
      <vt:lpstr>-Проба на тельца Гейнца Целью данной пробы является обнаружение в мазке крови специальных включений, являющихся нерастворимым гемоглобином. Данная проба осуществляется для подтверждения такой ферментопатии как дефицит Г-6-ФДГ. Однако нужно помнить, что тельца Гейнца могут появиться в мазке крови при передозировке сульфаниламидов или анилиновых красителей. Определение данных образований осуществляется в темнопольном микроскопе или в обычном световом микроскопе при специальном окрашивании.   -Бактериологический посев крови Бак-посев проводится с целью определения видов циркулирующих в крови инфекционных агентов, которые могут взаимодействовать с эритроцитами и вызывать их разрушение прямым путем или посредством иммунных механизмов.   -Исследование «толстой капли» крови Данное исследование проводится с целью выявления возбудителей малярии, жизненный цикл которых тесно сопряжен с разрушением эритроцитов.</vt:lpstr>
      <vt:lpstr>- Миелограмма Миелограмма является результатом пункции костного мозга. Данный параклинический метод позволяет выявить такие патологии как злокачественные заболевания крови, которые посредством перекрестной иммунной атаки при паранеопластическом синдроме разрушают и эритроциты. Помимо этого в пунктате костного мозга определяется разрастание эритроидного ростка, что свидетельствует о высоких темпах компенсаторной продукции эритроцитов в ответ на гемолиз.   - Проба Хема. Проба Хартмана (сахарозная проба) Обе пробы проводятся с целью определения длительности существования эритроцитов того или иного пациента. Для того чтобы ускорить процесс их разрушения, тестируемый образец крови помещают в слабый раствор кислоты или сахарозы, а затем оценивают процент разрушенных эритроцитов. Проба Хема считается положительной при разрушении более 5% эритроцитов. Проба Хартмана считается положительной, когда разрушается более 4% эритроцитов. Положительная проба свидетельствует о пароксизмальной ночной гемоглобинурии.</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Гемолитические анемии.</dc:title>
  <dc:creator>диана</dc:creator>
  <cp:lastModifiedBy>диана</cp:lastModifiedBy>
  <cp:revision>14</cp:revision>
  <dcterms:created xsi:type="dcterms:W3CDTF">2016-09-24T17:09:37Z</dcterms:created>
  <dcterms:modified xsi:type="dcterms:W3CDTF">2016-09-24T19:44:28Z</dcterms:modified>
</cp:coreProperties>
</file>