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0%BB%D1%8C%D0%B8%D0%BD%D1%81%D0%BA%D0%BE%D0%B5-%D0%A5%D0%BE%D0%B2%D0%B0%D0%BD%D1%81%D0%BA%D0%BE%D0%B5" TargetMode="External"/><Relationship Id="rId3" Type="http://schemas.openxmlformats.org/officeDocument/2006/relationships/hyperlink" Target="https://ru.wikipedia.org/wiki/%D0%9C%D0%B8%D0%BA%D1%80%D0%BE%D1%81%D0%BA%D0%BE%D0%BF%D0%B8%D1%8F" TargetMode="External"/><Relationship Id="rId7" Type="http://schemas.openxmlformats.org/officeDocument/2006/relationships/hyperlink" Target="https://ru.wikipedia.org/w/index.php?title=%D0%97%D0%B5%D0%BC%D1%81%D0%BA%D0%B8%D0%B9_%D0%B2%D1%80%D0%B0%D1%87&amp;action=edit&amp;redlink=1" TargetMode="External"/><Relationship Id="rId12" Type="http://schemas.openxmlformats.org/officeDocument/2006/relationships/hyperlink" Target="https://ru.wikipedia.org/wiki/%D0%93%D0%BE%D1%80%D0%BE%D0%B4%D1%81%D0%BA%D0%B0%D1%8F_%D0%BA%D0%BB%D0%B8%D0%BD%D0%B8%D1%87%D0%B5%D1%81%D0%BA%D0%B0%D1%8F_%D0%B1%D0%BE%D0%BB%D1%8C%D0%BD%D0%B8%D1%86%D0%B0_%E2%84%96_23_%D0%B8%D0%BC._%D0%9C%D0%B5%D0%B4%D1%81%D0%B0%D0%BD%D1%82%D1%80%D1%83%D0%B4" TargetMode="External"/><Relationship Id="rId2" Type="http://schemas.openxmlformats.org/officeDocument/2006/relationships/hyperlink" Target="https://ru.wikipedia.org/wiki/%D0%9C%D0%B5%D0%B4%D0%B8%D1%86%D0%B8%D0%BD%D1%81%D0%BA%D0%B8%D0%B9_%D1%84%D0%B0%D0%BA%D1%83%D0%BB%D1%8C%D1%82%D0%B5%D1%82_%D0%9C%D0%BE%D1%81%D0%BA%D0%BE%D0%B2%D1%81%D0%BA%D0%BE%D0%B3%D0%BE_%D1%83%D0%BD%D0%B8%D0%B2%D0%B5%D1%80%D1%81%D0%B8%D1%82%D0%B5%D1%82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9F%D0%B5%D1%82%D0%B5%D1%80%D0%B1%D1%83%D1%80%D0%B3%D1%81%D0%BA%D0%B0%D1%8F_%D0%B3%D1%83%D0%B1%D0%B5%D1%80%D0%BD%D0%B8%D1%8F" TargetMode="External"/><Relationship Id="rId11" Type="http://schemas.openxmlformats.org/officeDocument/2006/relationships/hyperlink" Target="https://ru.wikipedia.org/wiki/%D0%9F%D1%80%D0%BE%D0%B7%D0%B5%D0%BA%D1%82%D0%BE%D1%80" TargetMode="External"/><Relationship Id="rId5" Type="http://schemas.openxmlformats.org/officeDocument/2006/relationships/hyperlink" Target="https://ru.wikipedia.org/wiki/%D0%9D%D0%BE%D0%B2%D0%B0%D1%8F_%D0%9B%D0%B0%D0%B4%D0%BE%D0%B3%D0%B0" TargetMode="External"/><Relationship Id="rId10" Type="http://schemas.openxmlformats.org/officeDocument/2006/relationships/hyperlink" Target="https://ru.wikipedia.org/wiki/%D0%9D%D0%B8%D0%BA%D0%B8%D1%84%D0%BE%D1%80%D0%BE%D0%B2,_%D0%9C%D0%B8%D1%85%D0%B0%D0%B8%D0%BB_%D0%9D%D0%B8%D0%BA%D0%B8%D1%84%D0%BE%D1%80%D0%BE%D0%B2%D0%B8%D1%87" TargetMode="External"/><Relationship Id="rId4" Type="http://schemas.openxmlformats.org/officeDocument/2006/relationships/hyperlink" Target="https://ru.wikipedia.org/w/index.php?title=%D0%A1%D0%B0%D0%BD%D0%B8%D1%82%D0%B0%D1%80%D0%BD%D1%8B%D0%B9_%D0%B2%D1%80%D0%B0%D1%87&amp;action=edit&amp;redlink=1" TargetMode="External"/><Relationship Id="rId9" Type="http://schemas.openxmlformats.org/officeDocument/2006/relationships/hyperlink" Target="https://ru.wikipedia.org/wiki/%D0%A0%D0%BE%D1%81%D1%82%D0%BE%D0%B2%D1%81%D0%BA%D0%B8%D0%B9_%D1%83%D0%B5%D0%B7%D0%B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2-%D0%B9_%D0%9C%D0%BE%D1%81%D0%BA%D0%BE%D0%B2%D1%81%D0%BA%D0%B8%D0%B9_%D0%BC%D0%B5%D0%B4%D0%B8%D1%86%D0%B8%D0%BD%D1%81%D0%BA%D0%B8%D0%B9_%D0%B8%D0%BD%D1%81%D1%82%D0%B8%D1%82%D1%83%D1%82" TargetMode="External"/><Relationship Id="rId3" Type="http://schemas.openxmlformats.org/officeDocument/2006/relationships/hyperlink" Target="https://ru.wikipedia.org/w/index.php?title=4-%D0%B9_%D0%A1%D0%B8%D0%B1%D0%B8%D1%80%D1%81%D0%BA%D0%B8%D0%B9_%D1%81%D1%82%D1%80%D0%B5%D0%BB%D0%BA%D0%BE%D0%B2%D1%8B%D0%B9_%D0%BF%D0%BE%D0%BB%D0%BA&amp;action=edit&amp;redlink=1" TargetMode="External"/><Relationship Id="rId7" Type="http://schemas.openxmlformats.org/officeDocument/2006/relationships/hyperlink" Target="https://ru.wikipedia.org/wiki/%D0%9C%D0%B8%D0%BD%D0%B8%D1%81%D1%82%D0%B5%D1%80%D1%81%D1%82%D0%B2%D0%BE_%D0%B7%D0%B4%D1%80%D0%B0%D0%B2%D0%BE%D0%BE%D1%85%D1%80%D0%B0%D0%BD%D0%B5%D0%BD%D0%B8%D1%8F_%D0%A1%D0%A1%D0%A1%D0%A0" TargetMode="External"/><Relationship Id="rId2" Type="http://schemas.openxmlformats.org/officeDocument/2006/relationships/hyperlink" Target="https://ru.wikipedia.org/wiki/%D0%9F%D0%B5%D1%80%D0%B2%D0%B0%D1%8F_%D0%BC%D0%B8%D1%80%D0%BE%D0%B2%D0%B0%D1%8F_%D0%B2%D0%BE%D0%B9%D0%BD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9D%D0%B0%D1%80%D0%BA%D0%BE%D0%BC%D0%B7%D0%B4%D1%80%D0%B0%D0%B2" TargetMode="External"/><Relationship Id="rId5" Type="http://schemas.openxmlformats.org/officeDocument/2006/relationships/hyperlink" Target="https://ru.wikipedia.org/wiki/%D0%A1%D1%8B%D0%BF%D0%BD%D0%BE%D0%B9_%D1%82%D0%B8%D1%84" TargetMode="External"/><Relationship Id="rId10" Type="http://schemas.openxmlformats.org/officeDocument/2006/relationships/hyperlink" Target="https://ru.wikipedia.org/wiki/%D0%9D%D0%BE%D0%B7%D0%BE%D0%BB%D0%BE%D0%B3%D0%B8%D1%8F" TargetMode="External"/><Relationship Id="rId4" Type="http://schemas.openxmlformats.org/officeDocument/2006/relationships/hyperlink" Target="https://ru.wikipedia.org/wiki/%D0%97%D0%B0%D0%BF%D0%B0%D0%B4%D0%BD%D1%8B%D0%B9_%D1%84%D1%80%D0%BE%D0%BD%D1%82_(%D0%9F%D0%B5%D1%80%D0%B2%D0%B0%D1%8F_%D0%BC%D0%B8%D1%80%D0%BE%D0%B2%D0%B0%D1%8F_%D0%B2%D0%BE%D0%B9%D0%BD%D0%B0,_%D0%A0%D0%BE%D1%81%D1%81%D0%B8%D1%8F)" TargetMode="External"/><Relationship Id="rId9" Type="http://schemas.openxmlformats.org/officeDocument/2006/relationships/hyperlink" Target="https://ru.wikipedia.org/w/index.php?title=%D0%9E%D1%80%D0%B3%D0%B0%D0%BD%D0%BE%D0%BF%D0%B0%D1%82%D0%B8%D1%8F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2%D0%B0%D0%BA%D0%BE%D0%B3%D0%BE%D1%81%D0%BF%D0%B8%D1%82%D0%B0%D0%BB%D1%8C" TargetMode="External"/><Relationship Id="rId2" Type="http://schemas.openxmlformats.org/officeDocument/2006/relationships/hyperlink" Target="https://ru.wikipedia.org/wiki/%D0%92%D0%B5%D0%BB%D0%B8%D0%BA%D0%B0%D1%8F_%D0%9E%D1%82%D0%B5%D1%87%D0%B5%D1%81%D1%82%D0%B2%D0%B5%D0%BD%D0%BD%D0%B0%D1%8F_%D0%B2%D0%BE%D0%B9%D0%BD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/index.php?title=%D0%92%D1%81%D0%B5%D1%81%D0%BE%D1%8E%D0%B7%D0%BD%D0%BE%D0%B5_%D0%BE%D0%B1%D1%89%D0%B5%D1%81%D1%82%D0%B2%D0%BE_%D0%BF%D0%B0%D1%82%D0%BE%D0%BB%D0%BE%D0%B3%D0%BE%D0%B0%D0%BD%D0%B0%D1%82%D0%BE%D0%BC%D0%BE%D0%B2&amp;action=edit&amp;redlink=1" TargetMode="External"/><Relationship Id="rId5" Type="http://schemas.openxmlformats.org/officeDocument/2006/relationships/hyperlink" Target="https://ru.wikipedia.org/w/index.php?title=%D0%90%D1%80%D1%85%D0%B8%D0%B2_%D0%BF%D0%B0%D1%82%D0%BE%D0%BB%D0%BE%D0%B3%D0%B8%D0%B8&amp;action=edit&amp;redlink=1" TargetMode="External"/><Relationship Id="rId4" Type="http://schemas.openxmlformats.org/officeDocument/2006/relationships/hyperlink" Target="https://ru.wikipedia.org/wiki/%D0%90%D0%BA%D0%B0%D0%B4%D0%B5%D0%BC%D0%B8%D1%8F_%D0%BC%D0%B5%D0%B4%D0%B8%D1%86%D0%B8%D0%BD%D1%81%D0%BA%D0%B8%D1%85_%D0%BD%D0%B0%D1%83%D0%BA_%D0%A1%D0%A1%D0%A1%D0%A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5%D1%80%D0%BE%D0%BD%D1%82%D0%BE%D0%BB%D0%BE%D0%B3%D0%B8%D1%8F" TargetMode="External"/><Relationship Id="rId3" Type="http://schemas.openxmlformats.org/officeDocument/2006/relationships/hyperlink" Target="https://ru.wikipedia.org/wiki/%D0%9F%D0%B0%D1%82%D0%BE%D0%B3%D0%B5%D0%BD%D0%B5%D0%B7" TargetMode="External"/><Relationship Id="rId7" Type="http://schemas.openxmlformats.org/officeDocument/2006/relationships/hyperlink" Target="https://ru.wikipedia.org/wiki/%D0%90%D1%82%D0%B5%D1%80%D0%BE%D1%81%D0%BA%D0%BB%D0%B5%D1%80%D0%BE%D0%B7" TargetMode="External"/><Relationship Id="rId2" Type="http://schemas.openxmlformats.org/officeDocument/2006/relationships/hyperlink" Target="https://ru.wikipedia.org/wiki/%D0%98%D0%BD%D1%84%D0%B5%D0%BA%D1%86%D0%B8%D0%BE%D0%BD%D0%BD%D1%8B%D0%B5_%D0%B1%D0%BE%D0%BB%D0%B5%D0%B7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%D0%A0%D0%B0%D0%BD%D0%B5%D0%B2%D1%8B%D0%B5_%D0%BE%D1%81%D0%BB%D0%BE%D0%B6%D0%BD%D0%B5%D0%BD%D0%B8%D1%8F&amp;action=edit&amp;redlink=1" TargetMode="External"/><Relationship Id="rId5" Type="http://schemas.openxmlformats.org/officeDocument/2006/relationships/hyperlink" Target="https://ru.wikipedia.org/w/index.php?title=%D0%91%D0%BE%D0%B5%D0%B2%D0%B0%D1%8F_%D1%82%D1%80%D0%B0%D0%B2%D0%BC%D0%B0&amp;action=edit&amp;redlink=1" TargetMode="External"/><Relationship Id="rId4" Type="http://schemas.openxmlformats.org/officeDocument/2006/relationships/hyperlink" Target="https://ru.wikipedia.org/wiki/%D0%A1%D0%B5%D0%BF%D1%81%D0%B8%D1%81" TargetMode="Externa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229600" cy="3429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И.В.Давыдовский (1887-1968) и его вклад в развитие патологоанатомической службы в Красной Армии.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r>
              <a:rPr lang="ru-RU" dirty="0" smtClean="0"/>
              <a:t>Подготовили: Студентки 105 группы Пед.фак. Салтереева, Забиргалиева и Абдурахманова У.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C9900"/>
                </a:solidFill>
              </a:rPr>
              <a:t>Ипполит Васильевич Давыдовский родился 20 июля (1 августа) 1887 года в городе Данилове Ярославской губернии в семье местного священника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3" descr="IMG_20150405_2053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1" y="2438400"/>
            <a:ext cx="3962400" cy="3886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381000"/>
            <a:ext cx="8458200" cy="6248400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 * В 1905 году Давыдовский поступил на </a:t>
            </a:r>
            <a:r>
              <a:rPr lang="ru-RU" b="1" dirty="0" smtClean="0">
                <a:solidFill>
                  <a:srgbClr val="FFC000"/>
                </a:solidFill>
                <a:hlinkClick r:id="rId2" tooltip="Медицинский факультет Московского университета"/>
              </a:rPr>
              <a:t>Медицинский факультет Московского университета</a:t>
            </a:r>
            <a:r>
              <a:rPr lang="ru-RU" b="1" dirty="0" smtClean="0">
                <a:solidFill>
                  <a:srgbClr val="FFC000"/>
                </a:solidFill>
              </a:rPr>
              <a:t>.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  * Лета 1908 и 1909 годов он работал фельдшером без оплаты в ростовской больнице, увлекаясь </a:t>
            </a:r>
            <a:r>
              <a:rPr lang="ru-RU" b="1" dirty="0" smtClean="0">
                <a:solidFill>
                  <a:srgbClr val="FFC000"/>
                </a:solidFill>
                <a:hlinkClick r:id="rId3" tooltip="Микроскопия"/>
              </a:rPr>
              <a:t>микроскопией</a:t>
            </a:r>
            <a:r>
              <a:rPr lang="ru-RU" b="1" dirty="0" smtClean="0">
                <a:solidFill>
                  <a:srgbClr val="FFC000"/>
                </a:solidFill>
              </a:rPr>
              <a:t>.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  * В 1911 году закончил университет и некоторое время работал </a:t>
            </a:r>
            <a:r>
              <a:rPr lang="ru-RU" b="1" dirty="0" smtClean="0">
                <a:solidFill>
                  <a:srgbClr val="FFC000"/>
                </a:solidFill>
                <a:hlinkClick r:id="rId4" tooltip="Санитарный врач (страница отсутствует)"/>
              </a:rPr>
              <a:t>санитарным врачом</a:t>
            </a:r>
            <a:r>
              <a:rPr lang="ru-RU" b="1" dirty="0" smtClean="0">
                <a:solidFill>
                  <a:srgbClr val="FFC000"/>
                </a:solidFill>
              </a:rPr>
              <a:t> в </a:t>
            </a:r>
            <a:r>
              <a:rPr lang="ru-RU" b="1" dirty="0" smtClean="0">
                <a:solidFill>
                  <a:srgbClr val="FFC000"/>
                </a:solidFill>
                <a:hlinkClick r:id="rId5" tooltip="Новая Ладога"/>
              </a:rPr>
              <a:t>Новой Ладоге</a:t>
            </a:r>
            <a:r>
              <a:rPr lang="ru-RU" b="1" dirty="0" smtClean="0">
                <a:solidFill>
                  <a:srgbClr val="FFC000"/>
                </a:solidFill>
              </a:rPr>
              <a:t> </a:t>
            </a:r>
            <a:r>
              <a:rPr lang="ru-RU" b="1" dirty="0" smtClean="0">
                <a:solidFill>
                  <a:srgbClr val="FFC000"/>
                </a:solidFill>
                <a:hlinkClick r:id="rId6" tooltip="Петербургская губерния"/>
              </a:rPr>
              <a:t>Петербургской губернии</a:t>
            </a:r>
            <a:r>
              <a:rPr lang="ru-RU" b="1" dirty="0" smtClean="0">
                <a:solidFill>
                  <a:srgbClr val="FFC000"/>
                </a:solidFill>
              </a:rPr>
              <a:t>, затем </a:t>
            </a:r>
            <a:r>
              <a:rPr lang="ru-RU" b="1" dirty="0" smtClean="0">
                <a:solidFill>
                  <a:srgbClr val="FFC000"/>
                </a:solidFill>
                <a:hlinkClick r:id="rId7" tooltip="Земский врач (страница отсутствует)"/>
              </a:rPr>
              <a:t>земским врачом</a:t>
            </a:r>
            <a:r>
              <a:rPr lang="ru-RU" b="1" dirty="0" smtClean="0">
                <a:solidFill>
                  <a:srgbClr val="FFC000"/>
                </a:solidFill>
              </a:rPr>
              <a:t> в селе </a:t>
            </a:r>
            <a:r>
              <a:rPr lang="ru-RU" b="1" dirty="0" err="1" smtClean="0">
                <a:solidFill>
                  <a:srgbClr val="FFC000"/>
                </a:solidFill>
                <a:hlinkClick r:id="rId8" tooltip="Ильинское-Хованское"/>
              </a:rPr>
              <a:t>Ильинское-Хованское</a:t>
            </a:r>
            <a:r>
              <a:rPr lang="ru-RU" b="1" dirty="0" smtClean="0">
                <a:solidFill>
                  <a:srgbClr val="FFC000"/>
                </a:solidFill>
              </a:rPr>
              <a:t> </a:t>
            </a:r>
            <a:r>
              <a:rPr lang="ru-RU" b="1" dirty="0" smtClean="0">
                <a:solidFill>
                  <a:srgbClr val="FFC000"/>
                </a:solidFill>
                <a:hlinkClick r:id="rId9" tooltip="Ростовский уезд"/>
              </a:rPr>
              <a:t>Ростовского уезда</a:t>
            </a:r>
            <a:r>
              <a:rPr lang="ru-RU" b="1" dirty="0" smtClean="0">
                <a:solidFill>
                  <a:srgbClr val="FFC000"/>
                </a:solidFill>
              </a:rPr>
              <a:t> Ярославской губернии.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  * Сдав экзамены на доктора медицины, поступил сверхштатным ассистентом на кафедру патологической анатомии Московского университета к профессору </a:t>
            </a:r>
            <a:r>
              <a:rPr lang="ru-RU" b="1" dirty="0" smtClean="0">
                <a:solidFill>
                  <a:srgbClr val="FFC000"/>
                </a:solidFill>
                <a:hlinkClick r:id="rId10" tooltip="Никифоров, Михаил Никифорович"/>
              </a:rPr>
              <a:t>М. Н. Никифорову</a:t>
            </a:r>
            <a:r>
              <a:rPr lang="ru-RU" b="1" dirty="0" smtClean="0">
                <a:solidFill>
                  <a:srgbClr val="FFC000"/>
                </a:solidFill>
              </a:rPr>
              <a:t>, в сентябре 1911 года стал </a:t>
            </a:r>
            <a:r>
              <a:rPr lang="ru-RU" b="1" dirty="0" smtClean="0">
                <a:solidFill>
                  <a:srgbClr val="FFC000"/>
                </a:solidFill>
                <a:hlinkClick r:id="rId11" tooltip="Прозектор"/>
              </a:rPr>
              <a:t>прозектором</a:t>
            </a:r>
            <a:r>
              <a:rPr lang="ru-RU" b="1" dirty="0" smtClean="0">
                <a:solidFill>
                  <a:srgbClr val="FFC000"/>
                </a:solidFill>
              </a:rPr>
              <a:t> Яузской больницы (в советское время </a:t>
            </a:r>
            <a:r>
              <a:rPr lang="ru-RU" b="1" dirty="0" smtClean="0">
                <a:solidFill>
                  <a:srgbClr val="FFC000"/>
                </a:solidFill>
                <a:hlinkClick r:id="rId12" tooltip="Городская клиническая больница № 23 им. Медсантруд"/>
              </a:rPr>
              <a:t>Городская клиническая больница № 23 им. Медсантруд</a:t>
            </a:r>
            <a:r>
              <a:rPr lang="ru-RU" b="1" dirty="0" smtClean="0">
                <a:solidFill>
                  <a:srgbClr val="FFC000"/>
                </a:solidFill>
              </a:rPr>
              <a:t>), в которой работал на протяжении полувека.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body" idx="1"/>
          </p:nvPr>
        </p:nvSpPr>
        <p:spPr>
          <a:xfrm>
            <a:off x="533400" y="228600"/>
            <a:ext cx="8153400" cy="64008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C000"/>
                </a:solidFill>
              </a:rPr>
              <a:t>* В </a:t>
            </a:r>
            <a:r>
              <a:rPr lang="ru-RU" dirty="0" smtClean="0">
                <a:solidFill>
                  <a:srgbClr val="FFC000"/>
                </a:solidFill>
                <a:hlinkClick r:id="rId2" tooltip="Первая мировая война"/>
              </a:rPr>
              <a:t>Первую мировую войну</a:t>
            </a:r>
            <a:r>
              <a:rPr lang="ru-RU" dirty="0" smtClean="0">
                <a:solidFill>
                  <a:srgbClr val="FFC000"/>
                </a:solidFill>
              </a:rPr>
              <a:t> служил младшим врачом </a:t>
            </a:r>
            <a:r>
              <a:rPr lang="ru-RU" dirty="0" smtClean="0">
                <a:solidFill>
                  <a:srgbClr val="FFC000"/>
                </a:solidFill>
                <a:hlinkClick r:id="rId3" tooltip="4-й Сибирский стрелковый полк (страница отсутствует)"/>
              </a:rPr>
              <a:t>4-го Сибирского стрелкового полка</a:t>
            </a:r>
            <a:r>
              <a:rPr lang="ru-RU" dirty="0" smtClean="0">
                <a:solidFill>
                  <a:srgbClr val="FFC000"/>
                </a:solidFill>
              </a:rPr>
              <a:t>, затем заведовал лабораторией инфекционного госпиталя, а после всего </a:t>
            </a:r>
            <a:r>
              <a:rPr lang="ru-RU" dirty="0" smtClean="0">
                <a:solidFill>
                  <a:srgbClr val="FFC000"/>
                </a:solidFill>
                <a:hlinkClick r:id="rId4" tooltip="Западный фронт (Первая мировая война, Россия)"/>
              </a:rPr>
              <a:t>Западного фронта</a:t>
            </a:r>
            <a:r>
              <a:rPr lang="ru-RU" dirty="0" smtClean="0">
                <a:solidFill>
                  <a:srgbClr val="FFC000"/>
                </a:solidFill>
              </a:rPr>
              <a:t>. Демобилизовавшись, вернулся к прежним должностям.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 * В 1921 году защитил докторскую диссертацию «Патологическая анатомия и патология </a:t>
            </a:r>
            <a:r>
              <a:rPr lang="ru-RU" dirty="0" smtClean="0">
                <a:solidFill>
                  <a:srgbClr val="FFC000"/>
                </a:solidFill>
                <a:hlinkClick r:id="rId5" tooltip="Сыпной тиф"/>
              </a:rPr>
              <a:t>сыпного тифа</a:t>
            </a:r>
            <a:r>
              <a:rPr lang="ru-RU" dirty="0" smtClean="0">
                <a:solidFill>
                  <a:srgbClr val="FFC000"/>
                </a:solidFill>
              </a:rPr>
              <a:t>». Тогда же стал консультантом-пато­логом Московского городского отдела здравоохранения, возглавил его прозекторскую комиссию. В конце января 1924 года утверждается заведующим отраслью лечебного отдела городского отдела здравоохранения, то есть фактически главным патологоанатомом Москвы.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 * Как член Учёного медицинского совета </a:t>
            </a:r>
            <a:r>
              <a:rPr lang="ru-RU" dirty="0" smtClean="0">
                <a:solidFill>
                  <a:srgbClr val="FFC000"/>
                </a:solidFill>
                <a:hlinkClick r:id="rId6" tooltip="Наркомздрав"/>
              </a:rPr>
              <a:t>Наркомздрава</a:t>
            </a:r>
            <a:r>
              <a:rPr lang="ru-RU" dirty="0" smtClean="0">
                <a:solidFill>
                  <a:srgbClr val="FFC000"/>
                </a:solidFill>
              </a:rPr>
              <a:t>, а позднее </a:t>
            </a:r>
            <a:r>
              <a:rPr lang="ru-RU" dirty="0" smtClean="0">
                <a:solidFill>
                  <a:srgbClr val="FFC000"/>
                </a:solidFill>
                <a:hlinkClick r:id="rId7" tooltip="Министерство здравоохранения СССР"/>
              </a:rPr>
              <a:t>Министерства здравоохранения СССР</a:t>
            </a:r>
            <a:r>
              <a:rPr lang="ru-RU" dirty="0" smtClean="0">
                <a:solidFill>
                  <a:srgbClr val="FFC000"/>
                </a:solidFill>
              </a:rPr>
              <a:t> добивался повышения квалификации патологоанатомов. С 1930 года и до конца своей жизни возглавлял кафедру патологической анатомии </a:t>
            </a:r>
            <a:r>
              <a:rPr lang="ru-RU" dirty="0" smtClean="0">
                <a:solidFill>
                  <a:srgbClr val="FFC000"/>
                </a:solidFill>
                <a:hlinkClick r:id="rId8" tooltip="2-й Московский медицинский институт"/>
              </a:rPr>
              <a:t>2-го Московского медицинского института</a:t>
            </a:r>
            <a:r>
              <a:rPr lang="ru-RU" dirty="0" smtClean="0">
                <a:solidFill>
                  <a:srgbClr val="FFC000"/>
                </a:solidFill>
              </a:rPr>
              <a:t>. Организовал на ней в 1935 году общегородские научные морфологические конференции. В 1925 году в преподавании частной патологической анатомии ввёл вместо </a:t>
            </a:r>
            <a:r>
              <a:rPr lang="ru-RU" dirty="0" err="1" smtClean="0">
                <a:solidFill>
                  <a:srgbClr val="FFC000"/>
                </a:solidFill>
                <a:hlinkClick r:id="rId9" tooltip="Органопатия (страница отсутствует)"/>
              </a:rPr>
              <a:t>органопатического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r>
              <a:rPr lang="ru-RU" dirty="0" smtClean="0">
                <a:solidFill>
                  <a:srgbClr val="FFC000"/>
                </a:solidFill>
                <a:hlinkClick r:id="rId10" tooltip="Нозология"/>
              </a:rPr>
              <a:t>нозологический</a:t>
            </a:r>
            <a:r>
              <a:rPr lang="ru-RU" dirty="0" smtClean="0">
                <a:solidFill>
                  <a:srgbClr val="FFC000"/>
                </a:solidFill>
              </a:rPr>
              <a:t> принцип.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152400"/>
            <a:ext cx="8610600" cy="6477000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C000"/>
                </a:solidFill>
              </a:rPr>
              <a:t>*  С началом </a:t>
            </a:r>
            <a:r>
              <a:rPr lang="ru-RU" sz="2400" dirty="0" smtClean="0">
                <a:solidFill>
                  <a:srgbClr val="FFC000"/>
                </a:solidFill>
                <a:hlinkClick r:id="rId2" tooltip="Великая Отечественная война"/>
              </a:rPr>
              <a:t>Великой Отечественной войны</a:t>
            </a:r>
            <a:r>
              <a:rPr lang="ru-RU" sz="2400" dirty="0" smtClean="0">
                <a:solidFill>
                  <a:srgbClr val="FFC000"/>
                </a:solidFill>
              </a:rPr>
              <a:t> Давыдовский главный патологоанатом </a:t>
            </a:r>
            <a:r>
              <a:rPr lang="ru-RU" sz="2400" dirty="0" smtClean="0">
                <a:solidFill>
                  <a:srgbClr val="FFC000"/>
                </a:solidFill>
                <a:hlinkClick r:id="rId3" tooltip="Эвакогоспиталь"/>
              </a:rPr>
              <a:t>эвакогоспиталей</a:t>
            </a:r>
            <a:r>
              <a:rPr lang="ru-RU" sz="2400" dirty="0" smtClean="0">
                <a:solidFill>
                  <a:srgbClr val="FFC000"/>
                </a:solidFill>
              </a:rPr>
              <a:t> Наркомздрава СССР. Проводил городские конференции патологоанатомов, создал музей военной патологии, неоднократно выезжал на фронт, устраивал дискуссии по проблемам огнестрельных ран. Участвовал в создании единой военно-полевой хирургической доктрины.</a:t>
            </a:r>
          </a:p>
          <a:p>
            <a:r>
              <a:rPr lang="ru-RU" sz="2400" dirty="0" smtClean="0">
                <a:solidFill>
                  <a:srgbClr val="FFC000"/>
                </a:solidFill>
              </a:rPr>
              <a:t>  * После войны оставался ведущим организатором патологоанатомической службы в стране, являлся руководителем научного общества патологоанатомов, съездов и конференций. В 1944 году избран академиком </a:t>
            </a:r>
            <a:r>
              <a:rPr lang="ru-RU" sz="2400" dirty="0" smtClean="0">
                <a:solidFill>
                  <a:srgbClr val="FFC000"/>
                </a:solidFill>
                <a:hlinkClick r:id="rId4" tooltip="Академия медицинских наук СССР"/>
              </a:rPr>
              <a:t>Академии медицинских наук СССР</a:t>
            </a:r>
            <a:r>
              <a:rPr lang="ru-RU" sz="2400" dirty="0" smtClean="0">
                <a:solidFill>
                  <a:srgbClr val="FFC000"/>
                </a:solidFill>
              </a:rPr>
              <a:t>, был её вице-президентом (1946—1950 и 1957—1960) и членом президиума. С 1955 года — редактор журнала «</a:t>
            </a:r>
            <a:r>
              <a:rPr lang="ru-RU" sz="2400" dirty="0" smtClean="0">
                <a:solidFill>
                  <a:srgbClr val="FFC000"/>
                </a:solidFill>
                <a:hlinkClick r:id="rId5" tooltip="Архив патологии (страница отсутствует)"/>
              </a:rPr>
              <a:t>Архив патологии</a:t>
            </a:r>
            <a:r>
              <a:rPr lang="ru-RU" sz="2400" dirty="0" smtClean="0">
                <a:solidFill>
                  <a:srgbClr val="FFC000"/>
                </a:solidFill>
              </a:rPr>
              <a:t>». С 1965 года почётный председатель </a:t>
            </a:r>
            <a:r>
              <a:rPr lang="ru-RU" sz="2400" dirty="0" smtClean="0">
                <a:solidFill>
                  <a:srgbClr val="FFC000"/>
                </a:solidFill>
                <a:hlinkClick r:id="rId6" tooltip="Всесоюзное общество патологоанатомов (страница отсутствует)"/>
              </a:rPr>
              <a:t>Всесоюзного общества патологоанатомо</a:t>
            </a:r>
            <a:r>
              <a:rPr lang="ru-RU" dirty="0" smtClean="0">
                <a:solidFill>
                  <a:srgbClr val="FFC000"/>
                </a:solidFill>
                <a:hlinkClick r:id="rId6" tooltip="Всесоюзное общество патологоанатомов (страница отсутствует)"/>
              </a:rPr>
              <a:t>в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4384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FFC000"/>
                </a:solidFill>
              </a:rPr>
              <a:t>Разрабатывал проблемы </a:t>
            </a:r>
            <a:r>
              <a:rPr lang="ru-RU" sz="2700" dirty="0" smtClean="0">
                <a:solidFill>
                  <a:srgbClr val="FFC000"/>
                </a:solidFill>
                <a:hlinkClick r:id="rId2" tooltip="Инфекционные болезни"/>
              </a:rPr>
              <a:t>инфекционных болезней</a:t>
            </a:r>
            <a:r>
              <a:rPr lang="ru-RU" sz="2700" dirty="0" smtClean="0">
                <a:solidFill>
                  <a:srgbClr val="FFC000"/>
                </a:solidFill>
              </a:rPr>
              <a:t>, </a:t>
            </a:r>
            <a:r>
              <a:rPr lang="ru-RU" sz="2700" dirty="0" smtClean="0">
                <a:solidFill>
                  <a:srgbClr val="FFC000"/>
                </a:solidFill>
                <a:hlinkClick r:id="rId3" tooltip="Патогенез"/>
              </a:rPr>
              <a:t>патогенеза</a:t>
            </a:r>
            <a:r>
              <a:rPr lang="ru-RU" sz="2700" dirty="0" smtClean="0">
                <a:solidFill>
                  <a:srgbClr val="FFC000"/>
                </a:solidFill>
              </a:rPr>
              <a:t>, </a:t>
            </a:r>
            <a:r>
              <a:rPr lang="ru-RU" sz="2700" dirty="0" smtClean="0">
                <a:solidFill>
                  <a:srgbClr val="FFC000"/>
                </a:solidFill>
                <a:hlinkClick r:id="rId4" tooltip="Сепсис"/>
              </a:rPr>
              <a:t>сепсиса</a:t>
            </a:r>
            <a:r>
              <a:rPr lang="ru-RU" sz="2700" dirty="0" smtClean="0">
                <a:solidFill>
                  <a:srgbClr val="FFC000"/>
                </a:solidFill>
              </a:rPr>
              <a:t>, </a:t>
            </a:r>
            <a:r>
              <a:rPr lang="ru-RU" sz="2700" dirty="0" smtClean="0">
                <a:solidFill>
                  <a:srgbClr val="FFC000"/>
                </a:solidFill>
                <a:hlinkClick r:id="rId5" tooltip="Боевая травма (страница отсутствует)"/>
              </a:rPr>
              <a:t>боевой травмы</a:t>
            </a:r>
            <a:r>
              <a:rPr lang="ru-RU" sz="2700" dirty="0" smtClean="0">
                <a:solidFill>
                  <a:srgbClr val="FFC000"/>
                </a:solidFill>
              </a:rPr>
              <a:t> и </a:t>
            </a:r>
            <a:r>
              <a:rPr lang="ru-RU" sz="2700" dirty="0" smtClean="0">
                <a:solidFill>
                  <a:srgbClr val="FFC000"/>
                </a:solidFill>
                <a:hlinkClick r:id="rId6" tooltip="Раневые осложнения (страница отсутствует)"/>
              </a:rPr>
              <a:t>раневых осложнений</a:t>
            </a:r>
            <a:r>
              <a:rPr lang="ru-RU" sz="2700" dirty="0" smtClean="0">
                <a:solidFill>
                  <a:srgbClr val="FFC000"/>
                </a:solidFill>
              </a:rPr>
              <a:t>, </a:t>
            </a:r>
            <a:r>
              <a:rPr lang="ru-RU" sz="2700" dirty="0" smtClean="0">
                <a:solidFill>
                  <a:srgbClr val="FFC000"/>
                </a:solidFill>
                <a:hlinkClick r:id="rId7" tooltip="Атеросклероз"/>
              </a:rPr>
              <a:t>атеросклероза</a:t>
            </a:r>
            <a:r>
              <a:rPr lang="ru-RU" sz="2700" dirty="0" smtClean="0">
                <a:solidFill>
                  <a:srgbClr val="FFC000"/>
                </a:solidFill>
              </a:rPr>
              <a:t> и в конце жизни — </a:t>
            </a:r>
            <a:r>
              <a:rPr lang="ru-RU" sz="2700" dirty="0" smtClean="0">
                <a:solidFill>
                  <a:srgbClr val="FFC000"/>
                </a:solidFill>
                <a:hlinkClick r:id="rId8" tooltip="Геронтология"/>
              </a:rPr>
              <a:t>геронтологии</a:t>
            </a:r>
            <a:r>
              <a:rPr lang="ru-RU" sz="2700" dirty="0" smtClean="0">
                <a:solidFill>
                  <a:srgbClr val="FFC000"/>
                </a:solidFill>
              </a:rPr>
              <a:t>.</a:t>
            </a:r>
            <a:br>
              <a:rPr lang="ru-RU" sz="2700" dirty="0" smtClean="0">
                <a:solidFill>
                  <a:srgbClr val="FFC000"/>
                </a:solidFill>
              </a:rPr>
            </a:br>
            <a:r>
              <a:rPr lang="ru-RU" sz="2700" dirty="0" smtClean="0">
                <a:solidFill>
                  <a:srgbClr val="FFC000"/>
                </a:solidFill>
              </a:rPr>
              <a:t>Подготовил 13 докторов наук и 38 кандидатов, более сотни врачей.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IMG_20150405_205318.JPG"/>
          <p:cNvPicPr>
            <a:picLocks noGrp="1" noChangeAspect="1"/>
          </p:cNvPicPr>
          <p:nvPr>
            <p:ph idx="1"/>
          </p:nvPr>
        </p:nvPicPr>
        <p:blipFill>
          <a:blip r:embed="rId9"/>
          <a:stretch>
            <a:fillRect/>
          </a:stretch>
        </p:blipFill>
        <p:spPr>
          <a:xfrm>
            <a:off x="533400" y="2590800"/>
            <a:ext cx="4724400" cy="39624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Умер 11 июня 1968 года. Похоронен на Новодевичьем кладбище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IMG_20150405_2054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286000"/>
            <a:ext cx="6400800" cy="40227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534400" cy="6248400"/>
          </a:xfrm>
        </p:spPr>
        <p:txBody>
          <a:bodyPr/>
          <a:lstStyle/>
          <a:p>
            <a:pPr lvl="0"/>
            <a:r>
              <a:rPr lang="ru-RU" dirty="0" smtClean="0"/>
              <a:t>В </a:t>
            </a:r>
            <a:r>
              <a:rPr lang="ru-RU" dirty="0" smtClean="0"/>
              <a:t>годы Великой Отечественной Войны Давыдовский, назначенный главным патологоанатомом эвакогоспителей Наркомздрава СССР, и избранный академиком АМН, провел воистину гигантскую работу по изучению огнестрельной раны человека и создал теорию раневого </a:t>
            </a:r>
            <a:r>
              <a:rPr lang="ru-RU" dirty="0" smtClean="0"/>
              <a:t>процесса.</a:t>
            </a:r>
            <a:endParaRPr lang="en-US" dirty="0" smtClean="0"/>
          </a:p>
          <a:p>
            <a:pPr lvl="0"/>
            <a:r>
              <a:rPr lang="ru-RU" dirty="0" smtClean="0"/>
              <a:t>Ипполит </a:t>
            </a:r>
            <a:r>
              <a:rPr lang="ru-RU" dirty="0" smtClean="0"/>
              <a:t>Васильевич углубил учение о раневом процессе, а также о нагноении, как фазе регенерации раны. На основании всех этих научных трудов и при первостепенном участии Давыдовского, была создана единая военно-полевая хирургическая доктрина. Благодаря ее применению в практике советских госпиталей, миллионы красноармейцев выжили и вернулись в строй, чтобы снова воевать с </a:t>
            </a:r>
            <a:r>
              <a:rPr lang="ru-RU" dirty="0" smtClean="0"/>
              <a:t>немцами</a:t>
            </a:r>
            <a:r>
              <a:rPr lang="en-US" dirty="0" smtClean="0"/>
              <a:t>.</a:t>
            </a: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163</Words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И.В.Давыдовский (1887-1968) и его вклад в развитие патологоанатомической службы в Красной Армии.</vt:lpstr>
      <vt:lpstr>Ипполит Васильевич Давыдовский родился 20 июля (1 августа) 1887 года в городе Данилове Ярославской губернии в семье местного священника.</vt:lpstr>
      <vt:lpstr>Слайд 3</vt:lpstr>
      <vt:lpstr>Слайд 4</vt:lpstr>
      <vt:lpstr>Слайд 5</vt:lpstr>
      <vt:lpstr> Разрабатывал проблемы инфекционных болезней, патогенеза, сепсиса, боевой травмы и раневых осложнений, атеросклероза и в конце жизни — геронтологии. Подготовил 13 докторов наук и 38 кандидатов, более сотни врачей. </vt:lpstr>
      <vt:lpstr>Умер 11 июня 1968 года. Похоронен на Новодевичьем кладбище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И.В.Давыдовский (1887-1968) и его вклад в развитие патологоанатомической службы в Красной Армии.</dc:title>
  <dc:creator>SALTEREEVA KHAVA</dc:creator>
  <cp:lastModifiedBy>Салтереева Хава Р</cp:lastModifiedBy>
  <cp:revision>8</cp:revision>
  <dcterms:created xsi:type="dcterms:W3CDTF">2015-04-05T18:35:29Z</dcterms:created>
  <dcterms:modified xsi:type="dcterms:W3CDTF">2015-04-09T23:10:55Z</dcterms:modified>
</cp:coreProperties>
</file>