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7" r:id="rId6"/>
    <p:sldId id="269" r:id="rId7"/>
    <p:sldId id="270" r:id="rId8"/>
    <p:sldId id="271" r:id="rId9"/>
    <p:sldId id="272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99" r:id="rId18"/>
    <p:sldId id="282" r:id="rId19"/>
    <p:sldId id="300" r:id="rId20"/>
    <p:sldId id="283" r:id="rId21"/>
    <p:sldId id="301" r:id="rId22"/>
    <p:sldId id="284" r:id="rId23"/>
    <p:sldId id="286" r:id="rId24"/>
    <p:sldId id="302" r:id="rId25"/>
    <p:sldId id="287" r:id="rId26"/>
    <p:sldId id="288" r:id="rId27"/>
    <p:sldId id="303" r:id="rId28"/>
    <p:sldId id="289" r:id="rId29"/>
    <p:sldId id="290" r:id="rId30"/>
    <p:sldId id="291" r:id="rId31"/>
    <p:sldId id="304" r:id="rId32"/>
    <p:sldId id="292" r:id="rId33"/>
    <p:sldId id="294" r:id="rId34"/>
    <p:sldId id="296" r:id="rId35"/>
    <p:sldId id="297" r:id="rId36"/>
    <p:sldId id="298" r:id="rId37"/>
    <p:sldId id="305" r:id="rId3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438400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Дифференциальная диагностика заболеваний, сопровождающихся желтухой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3800" y="5715000"/>
            <a:ext cx="5257800" cy="990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Муртазалиев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Ш.Г. 612 группы                       педиатрического факультета</a:t>
            </a:r>
          </a:p>
          <a:p>
            <a:pPr algn="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 к.м.н.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Кимирилова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О.Г.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5318125"/>
          </a:xfrm>
        </p:spPr>
        <p:txBody>
          <a:bodyPr>
            <a:normAutofit/>
          </a:bodyPr>
          <a:lstStyle/>
          <a:p>
            <a:r>
              <a:rPr lang="ru-RU" dirty="0" smtClean="0"/>
              <a:t>Период выздоровления более длителен, чем при гепатите А. </a:t>
            </a:r>
            <a:r>
              <a:rPr lang="ru-RU" dirty="0" smtClean="0"/>
              <a:t>Состояние </a:t>
            </a:r>
            <a:r>
              <a:rPr lang="ru-RU" dirty="0" smtClean="0"/>
              <a:t>больных постепенно улучшается, уменьшается и </a:t>
            </a:r>
            <a:r>
              <a:rPr lang="ru-RU" dirty="0" smtClean="0"/>
              <a:t>исчезает желтуха</a:t>
            </a:r>
            <a:r>
              <a:rPr lang="ru-RU" dirty="0" smtClean="0"/>
              <a:t>, появляется аппетит, уменьшаются размеры печени, </a:t>
            </a:r>
            <a:r>
              <a:rPr lang="ru-RU" dirty="0" smtClean="0"/>
              <a:t>моча светлеет</a:t>
            </a:r>
            <a:r>
              <a:rPr lang="ru-RU" dirty="0" smtClean="0"/>
              <a:t>, а кал становится окрашенным. </a:t>
            </a:r>
            <a:r>
              <a:rPr lang="ru-RU" dirty="0" smtClean="0"/>
              <a:t>Исходом </a:t>
            </a:r>
            <a:r>
              <a:rPr lang="ru-RU" dirty="0" smtClean="0"/>
              <a:t>вирусного гепатита В могут быть </a:t>
            </a:r>
            <a:r>
              <a:rPr lang="ru-RU" dirty="0" smtClean="0"/>
              <a:t>затяжные </a:t>
            </a:r>
            <a:r>
              <a:rPr lang="ru-RU" dirty="0" smtClean="0"/>
              <a:t>и хронические формы вирусного </a:t>
            </a:r>
            <a:r>
              <a:rPr lang="ru-RU" dirty="0" smtClean="0"/>
              <a:t>гепатита. Лабораторным </a:t>
            </a:r>
            <a:r>
              <a:rPr lang="ru-RU" dirty="0" smtClean="0"/>
              <a:t>подтверждением вирусного гепатита В может быть </a:t>
            </a:r>
            <a:r>
              <a:rPr lang="ru-RU" dirty="0" smtClean="0"/>
              <a:t>обнаружение поверхностного </a:t>
            </a:r>
            <a:r>
              <a:rPr lang="ru-RU" dirty="0" smtClean="0"/>
              <a:t>антигена вируса гепатита В или антител к нему.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60198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Острый </a:t>
            </a:r>
            <a:r>
              <a:rPr lang="ru-RU" b="1" dirty="0" err="1" smtClean="0"/>
              <a:t>герпетический</a:t>
            </a:r>
            <a:r>
              <a:rPr lang="ru-RU" b="1" dirty="0" smtClean="0"/>
              <a:t> </a:t>
            </a:r>
            <a:r>
              <a:rPr lang="ru-RU" b="1" dirty="0" smtClean="0"/>
              <a:t>гепатит</a:t>
            </a:r>
            <a:r>
              <a:rPr lang="ru-RU" dirty="0" smtClean="0"/>
              <a:t>. </a:t>
            </a:r>
            <a:r>
              <a:rPr lang="ru-RU" dirty="0" err="1" smtClean="0"/>
              <a:t>Герпетический</a:t>
            </a:r>
            <a:r>
              <a:rPr lang="ru-RU" dirty="0" smtClean="0"/>
              <a:t> гепатит наблюдается </a:t>
            </a:r>
            <a:r>
              <a:rPr lang="ru-RU" dirty="0" smtClean="0"/>
              <a:t>редко </a:t>
            </a:r>
            <a:r>
              <a:rPr lang="ru-RU" dirty="0" smtClean="0"/>
              <a:t>и является одним из частых проявлений </a:t>
            </a:r>
            <a:r>
              <a:rPr lang="ru-RU" dirty="0" err="1" smtClean="0"/>
              <a:t>генерализованной</a:t>
            </a:r>
            <a:r>
              <a:rPr lang="ru-RU" dirty="0" smtClean="0"/>
              <a:t> </a:t>
            </a:r>
            <a:r>
              <a:rPr lang="ru-RU" dirty="0" smtClean="0"/>
              <a:t>очень тяжело </a:t>
            </a:r>
            <a:r>
              <a:rPr lang="ru-RU" dirty="0" smtClean="0"/>
              <a:t>протекающей </a:t>
            </a:r>
            <a:r>
              <a:rPr lang="ru-RU" dirty="0" err="1" smtClean="0"/>
              <a:t>герпетической</a:t>
            </a:r>
            <a:r>
              <a:rPr lang="ru-RU" dirty="0" smtClean="0"/>
              <a:t> инфекции. Генерализации </a:t>
            </a:r>
            <a:r>
              <a:rPr lang="ru-RU" dirty="0" err="1" smtClean="0"/>
              <a:t>герпетической</a:t>
            </a:r>
            <a:r>
              <a:rPr lang="ru-RU" dirty="0" smtClean="0"/>
              <a:t> </a:t>
            </a:r>
            <a:r>
              <a:rPr lang="ru-RU" dirty="0" smtClean="0"/>
              <a:t>инфекции предшествует резкое подавление </a:t>
            </a:r>
            <a:r>
              <a:rPr lang="ru-RU" dirty="0" smtClean="0"/>
              <a:t>иммунитета. </a:t>
            </a:r>
            <a:r>
              <a:rPr lang="ru-RU" dirty="0" err="1" smtClean="0"/>
              <a:t>Генерализованная</a:t>
            </a:r>
            <a:r>
              <a:rPr lang="ru-RU" dirty="0" smtClean="0"/>
              <a:t> </a:t>
            </a:r>
            <a:r>
              <a:rPr lang="ru-RU" dirty="0" err="1" smtClean="0"/>
              <a:t>герпетическая</a:t>
            </a:r>
            <a:r>
              <a:rPr lang="ru-RU" dirty="0" smtClean="0"/>
              <a:t> инфекция </a:t>
            </a:r>
            <a:r>
              <a:rPr lang="ru-RU" dirty="0" smtClean="0"/>
              <a:t>проявляется </a:t>
            </a:r>
            <a:r>
              <a:rPr lang="ru-RU" dirty="0" smtClean="0"/>
              <a:t>в обширных характерных поражениях кожи и </a:t>
            </a:r>
            <a:r>
              <a:rPr lang="ru-RU" dirty="0" smtClean="0"/>
              <a:t>слизистых оболочек</a:t>
            </a:r>
            <a:r>
              <a:rPr lang="ru-RU" dirty="0" smtClean="0"/>
              <a:t>. Наличие </a:t>
            </a:r>
            <a:r>
              <a:rPr lang="ru-RU" dirty="0" err="1" smtClean="0"/>
              <a:t>герпетической</a:t>
            </a:r>
            <a:r>
              <a:rPr lang="ru-RU" dirty="0" smtClean="0"/>
              <a:t> экзантемы весьма важно для </a:t>
            </a:r>
            <a:r>
              <a:rPr lang="ru-RU" dirty="0" smtClean="0"/>
              <a:t>дифференциальной </a:t>
            </a:r>
            <a:r>
              <a:rPr lang="ru-RU" dirty="0" smtClean="0"/>
              <a:t>диагностики. Кроме того, отмечаются </a:t>
            </a:r>
            <a:r>
              <a:rPr lang="ru-RU" dirty="0" smtClean="0"/>
              <a:t>различные органные </a:t>
            </a:r>
            <a:r>
              <a:rPr lang="ru-RU" dirty="0" smtClean="0"/>
              <a:t>поражения, которые обычно сочетаются. Наиболее </a:t>
            </a:r>
            <a:r>
              <a:rPr lang="ru-RU" dirty="0" smtClean="0"/>
              <a:t>частыми </a:t>
            </a:r>
            <a:r>
              <a:rPr lang="ru-RU" dirty="0" smtClean="0"/>
              <a:t>из них являются </a:t>
            </a:r>
            <a:r>
              <a:rPr lang="ru-RU" dirty="0" err="1" smtClean="0"/>
              <a:t>герпетический</a:t>
            </a:r>
            <a:r>
              <a:rPr lang="ru-RU" dirty="0" smtClean="0"/>
              <a:t> энцефалит, </a:t>
            </a:r>
            <a:r>
              <a:rPr lang="ru-RU" dirty="0" smtClean="0"/>
              <a:t>вирусно-бактериальная </a:t>
            </a:r>
            <a:r>
              <a:rPr lang="ru-RU" dirty="0" smtClean="0"/>
              <a:t>пневмония и </a:t>
            </a:r>
            <a:r>
              <a:rPr lang="ru-RU" dirty="0" err="1" smtClean="0"/>
              <a:t>герпетический</a:t>
            </a:r>
            <a:r>
              <a:rPr lang="ru-RU" dirty="0" smtClean="0"/>
              <a:t> гепатит. Резко выражены </a:t>
            </a:r>
            <a:r>
              <a:rPr lang="ru-RU" dirty="0" smtClean="0"/>
              <a:t>симптомы общей </a:t>
            </a:r>
            <a:r>
              <a:rPr lang="ru-RU" dirty="0" smtClean="0"/>
              <a:t>интоксикации. Болезнь протекает тяжело, с летальностью </a:t>
            </a:r>
            <a:r>
              <a:rPr lang="ru-RU" dirty="0" smtClean="0"/>
              <a:t>около </a:t>
            </a:r>
            <a:r>
              <a:rPr lang="ru-RU" dirty="0" smtClean="0"/>
              <a:t>30%. Таким образом, наличие распространенной </a:t>
            </a:r>
            <a:r>
              <a:rPr lang="ru-RU" dirty="0" err="1" smtClean="0"/>
              <a:t>герпетической</a:t>
            </a:r>
            <a:r>
              <a:rPr lang="ru-RU" dirty="0" smtClean="0"/>
              <a:t> экзантемы </a:t>
            </a:r>
            <a:r>
              <a:rPr lang="ru-RU" dirty="0" smtClean="0"/>
              <a:t>и энантемы, тяжесть течения, сочетание симптомов </a:t>
            </a:r>
            <a:r>
              <a:rPr lang="ru-RU" dirty="0" smtClean="0"/>
              <a:t>гепатита </a:t>
            </a:r>
            <a:r>
              <a:rPr lang="ru-RU" dirty="0" smtClean="0"/>
              <a:t>с признаками энцефалита и острой пневмонии позволяют </a:t>
            </a:r>
            <a:r>
              <a:rPr lang="ru-RU" dirty="0" smtClean="0"/>
              <a:t>уже на </a:t>
            </a:r>
            <a:r>
              <a:rPr lang="ru-RU" dirty="0" smtClean="0"/>
              <a:t>основании клинической симптоматики выделить острый </a:t>
            </a:r>
            <a:r>
              <a:rPr lang="ru-RU" dirty="0" err="1" smtClean="0"/>
              <a:t>герпетический</a:t>
            </a:r>
            <a:r>
              <a:rPr lang="ru-RU" dirty="0" smtClean="0"/>
              <a:t> </a:t>
            </a:r>
            <a:r>
              <a:rPr lang="ru-RU" dirty="0" smtClean="0"/>
              <a:t>гепатит из числа прочих инфекционных болезней.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4419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Острый </a:t>
            </a:r>
            <a:r>
              <a:rPr lang="ru-RU" b="1" dirty="0" err="1" smtClean="0"/>
              <a:t>цитомегаловирусный</a:t>
            </a:r>
            <a:r>
              <a:rPr lang="ru-RU" b="1" dirty="0" smtClean="0"/>
              <a:t> гепатит</a:t>
            </a:r>
            <a:r>
              <a:rPr lang="ru-RU" dirty="0" smtClean="0"/>
              <a:t>. </a:t>
            </a:r>
            <a:r>
              <a:rPr lang="ru-RU" dirty="0" smtClean="0"/>
              <a:t>У женщин подобная латентная инфекция может обусловить тяжелое внутриутробное заражение плода. Врожденная </a:t>
            </a:r>
            <a:r>
              <a:rPr lang="ru-RU" dirty="0" err="1" smtClean="0"/>
              <a:t>цитомегаловирусная</a:t>
            </a:r>
            <a:r>
              <a:rPr lang="ru-RU" dirty="0" smtClean="0"/>
              <a:t> инфекция характеризуется желтухой, дефектами </a:t>
            </a:r>
            <a:r>
              <a:rPr lang="ru-RU" dirty="0" smtClean="0"/>
              <a:t>развития и нередко приводит к гибели детей. </a:t>
            </a:r>
            <a:r>
              <a:rPr lang="ru-RU" dirty="0" smtClean="0"/>
              <a:t>Приобретенная </a:t>
            </a:r>
            <a:r>
              <a:rPr lang="ru-RU" dirty="0" err="1" smtClean="0"/>
              <a:t>цитомегаловирусная</a:t>
            </a:r>
            <a:r>
              <a:rPr lang="ru-RU" dirty="0" smtClean="0"/>
              <a:t> инфекция в острый период протекает в </a:t>
            </a:r>
            <a:r>
              <a:rPr lang="ru-RU" dirty="0" smtClean="0"/>
              <a:t>виде легкого </a:t>
            </a:r>
            <a:r>
              <a:rPr lang="ru-RU" dirty="0" smtClean="0"/>
              <a:t>гриппоподобного заболевания, а затем переходит в </a:t>
            </a:r>
            <a:r>
              <a:rPr lang="ru-RU" dirty="0" smtClean="0"/>
              <a:t>латентную форму</a:t>
            </a:r>
            <a:r>
              <a:rPr lang="ru-RU" dirty="0" smtClean="0"/>
              <a:t>, при которой </a:t>
            </a:r>
            <a:r>
              <a:rPr lang="ru-RU" dirty="0" err="1" smtClean="0"/>
              <a:t>цитомегаловирус</a:t>
            </a:r>
            <a:r>
              <a:rPr lang="ru-RU" dirty="0" smtClean="0"/>
              <a:t> может длительно </a:t>
            </a:r>
            <a:r>
              <a:rPr lang="ru-RU" dirty="0" smtClean="0"/>
              <a:t>сохраняться в </a:t>
            </a:r>
            <a:r>
              <a:rPr lang="ru-RU" dirty="0" smtClean="0"/>
              <a:t>организме. При резком снижении иммунной защиты под </a:t>
            </a:r>
            <a:r>
              <a:rPr lang="ru-RU" dirty="0" smtClean="0"/>
              <a:t>влиянием тех </a:t>
            </a:r>
            <a:r>
              <a:rPr lang="ru-RU" dirty="0" smtClean="0"/>
              <a:t>же факторов, что и при </a:t>
            </a:r>
            <a:r>
              <a:rPr lang="ru-RU" dirty="0" err="1" smtClean="0"/>
              <a:t>герпетической</a:t>
            </a:r>
            <a:r>
              <a:rPr lang="ru-RU" dirty="0" smtClean="0"/>
              <a:t> инфекции, из </a:t>
            </a:r>
            <a:r>
              <a:rPr lang="ru-RU" dirty="0" smtClean="0"/>
              <a:t>латентной может </a:t>
            </a:r>
            <a:r>
              <a:rPr lang="ru-RU" dirty="0" smtClean="0"/>
              <a:t>развиться </a:t>
            </a:r>
            <a:r>
              <a:rPr lang="ru-RU" dirty="0" err="1" smtClean="0"/>
              <a:t>генерализованная</a:t>
            </a:r>
            <a:r>
              <a:rPr lang="ru-RU" dirty="0" smtClean="0"/>
              <a:t> форма. Например, у больных </a:t>
            </a:r>
            <a:r>
              <a:rPr lang="ru-RU" dirty="0" err="1" smtClean="0"/>
              <a:t>СПИДом</a:t>
            </a:r>
            <a:r>
              <a:rPr lang="ru-RU" dirty="0" smtClean="0"/>
              <a:t> </a:t>
            </a:r>
            <a:r>
              <a:rPr lang="ru-RU" dirty="0" smtClean="0"/>
              <a:t>одной из частых причин гибели является </a:t>
            </a:r>
            <a:r>
              <a:rPr lang="ru-RU" dirty="0" err="1" smtClean="0"/>
              <a:t>цитомегаловирусная</a:t>
            </a:r>
            <a:r>
              <a:rPr lang="ru-RU" dirty="0" smtClean="0"/>
              <a:t> инфекция</a:t>
            </a:r>
            <a:r>
              <a:rPr lang="ru-RU" dirty="0" smtClean="0"/>
              <a:t>. Иногда генерализация этой инфекции происходит на </a:t>
            </a:r>
            <a:r>
              <a:rPr lang="ru-RU" dirty="0" smtClean="0"/>
              <a:t>фоне другого заболевания. Выявление </a:t>
            </a:r>
            <a:r>
              <a:rPr lang="ru-RU" dirty="0" smtClean="0"/>
              <a:t>всех этих факторов, </a:t>
            </a:r>
            <a:r>
              <a:rPr lang="ru-RU" dirty="0" smtClean="0"/>
              <a:t>способствующих </a:t>
            </a:r>
            <a:r>
              <a:rPr lang="ru-RU" dirty="0" smtClean="0"/>
              <a:t>генерализации инфекции, имеет важное значение для </a:t>
            </a:r>
            <a:r>
              <a:rPr lang="ru-RU" dirty="0" smtClean="0"/>
              <a:t>дифференциальной </a:t>
            </a:r>
            <a:r>
              <a:rPr lang="ru-RU" dirty="0" smtClean="0"/>
              <a:t>диагностики.</a:t>
            </a:r>
          </a:p>
          <a:p>
            <a:endParaRPr lang="ru-RU" dirty="0"/>
          </a:p>
        </p:txBody>
      </p:sp>
      <p:pic>
        <p:nvPicPr>
          <p:cNvPr id="52226" name="Picture 2" descr="https://cs12.pikabu.ru/post_img/2019/12/28/10/og_og_1577554452268490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992562"/>
            <a:ext cx="3962400" cy="2865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554672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Клинически </a:t>
            </a:r>
            <a:r>
              <a:rPr lang="ru-RU" b="1" dirty="0" err="1" smtClean="0"/>
              <a:t>генерализованная</a:t>
            </a:r>
            <a:r>
              <a:rPr lang="ru-RU" b="1" dirty="0" smtClean="0"/>
              <a:t> </a:t>
            </a:r>
            <a:r>
              <a:rPr lang="ru-RU" b="1" dirty="0" err="1" smtClean="0"/>
              <a:t>цитомегаловирусная</a:t>
            </a:r>
            <a:r>
              <a:rPr lang="ru-RU" b="1" dirty="0" smtClean="0"/>
              <a:t> инфекция </a:t>
            </a:r>
            <a:r>
              <a:rPr lang="ru-RU" dirty="0" smtClean="0"/>
              <a:t>характеризуется </a:t>
            </a:r>
            <a:r>
              <a:rPr lang="ru-RU" dirty="0" smtClean="0"/>
              <a:t>высокой лихорадкой, тяжестью течения, </a:t>
            </a:r>
            <a:r>
              <a:rPr lang="ru-RU" dirty="0" smtClean="0"/>
              <a:t>увеличением печени</a:t>
            </a:r>
            <a:r>
              <a:rPr lang="ru-RU" dirty="0" smtClean="0"/>
              <a:t>, выраженной желтухой. Из органных поражений почти </a:t>
            </a:r>
            <a:r>
              <a:rPr lang="ru-RU" dirty="0" smtClean="0"/>
              <a:t>обязательным </a:t>
            </a:r>
            <a:r>
              <a:rPr lang="ru-RU" dirty="0" smtClean="0"/>
              <a:t>компонентом является вяло текущая пневмония, которая </a:t>
            </a:r>
            <a:r>
              <a:rPr lang="ru-RU" dirty="0" smtClean="0"/>
              <a:t>в отличие </a:t>
            </a:r>
            <a:r>
              <a:rPr lang="ru-RU" dirty="0" smtClean="0"/>
              <a:t>от </a:t>
            </a:r>
            <a:r>
              <a:rPr lang="ru-RU" dirty="0" err="1" smtClean="0"/>
              <a:t>герпетической</a:t>
            </a:r>
            <a:r>
              <a:rPr lang="ru-RU" dirty="0" smtClean="0"/>
              <a:t> инфекции имеет не </a:t>
            </a:r>
            <a:r>
              <a:rPr lang="ru-RU" dirty="0" err="1" smtClean="0"/>
              <a:t>вирусно-бакгериальную</a:t>
            </a:r>
            <a:r>
              <a:rPr lang="ru-RU" dirty="0" smtClean="0"/>
              <a:t>, а </a:t>
            </a:r>
            <a:r>
              <a:rPr lang="ru-RU" dirty="0" smtClean="0"/>
              <a:t>чисто вирусную этиологию, и </a:t>
            </a:r>
            <a:r>
              <a:rPr lang="ru-RU" dirty="0" err="1" smtClean="0"/>
              <a:t>антибиотикотерапия</a:t>
            </a:r>
            <a:r>
              <a:rPr lang="ru-RU" dirty="0" smtClean="0"/>
              <a:t> при этой </a:t>
            </a:r>
            <a:r>
              <a:rPr lang="ru-RU" dirty="0" smtClean="0"/>
              <a:t>пневмонии </a:t>
            </a:r>
            <a:r>
              <a:rPr lang="ru-RU" dirty="0" smtClean="0"/>
              <a:t>совершенно не эффективна. У многих больных </a:t>
            </a:r>
            <a:r>
              <a:rPr lang="ru-RU" dirty="0" smtClean="0"/>
              <a:t>развивается энцефалит</a:t>
            </a:r>
            <a:r>
              <a:rPr lang="ru-RU" dirty="0" smtClean="0"/>
              <a:t>. Печень значительно увеличена, болезненна при </a:t>
            </a:r>
            <a:r>
              <a:rPr lang="ru-RU" dirty="0" smtClean="0"/>
              <a:t>пальпации</a:t>
            </a:r>
            <a:r>
              <a:rPr lang="ru-RU" dirty="0" smtClean="0"/>
              <a:t>. Почти у всех больных увеличена селезенка. Как видно, при </a:t>
            </a:r>
            <a:r>
              <a:rPr lang="ru-RU" dirty="0" err="1" smtClean="0"/>
              <a:t>герпетическом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цитомегаловирусном</a:t>
            </a:r>
            <a:r>
              <a:rPr lang="ru-RU" dirty="0" smtClean="0"/>
              <a:t> гепатите очень много общих </a:t>
            </a:r>
            <a:r>
              <a:rPr lang="ru-RU" dirty="0" smtClean="0"/>
              <a:t>клинических </a:t>
            </a:r>
            <a:r>
              <a:rPr lang="ru-RU" dirty="0" smtClean="0"/>
              <a:t>признаков. Однако при </a:t>
            </a:r>
            <a:r>
              <a:rPr lang="ru-RU" dirty="0" err="1" smtClean="0"/>
              <a:t>цитомегаловирусной</a:t>
            </a:r>
            <a:r>
              <a:rPr lang="ru-RU" dirty="0" smtClean="0"/>
              <a:t> инфекции </a:t>
            </a:r>
            <a:r>
              <a:rPr lang="ru-RU" dirty="0" smtClean="0"/>
              <a:t>нет </a:t>
            </a:r>
            <a:r>
              <a:rPr lang="ru-RU" dirty="0" err="1" smtClean="0"/>
              <a:t>герпетической</a:t>
            </a:r>
            <a:r>
              <a:rPr lang="ru-RU" dirty="0" smtClean="0"/>
              <a:t> </a:t>
            </a:r>
            <a:r>
              <a:rPr lang="ru-RU" dirty="0" smtClean="0"/>
              <a:t>экзантемы и энантемы, что очень важно для </a:t>
            </a:r>
            <a:r>
              <a:rPr lang="ru-RU" dirty="0" smtClean="0"/>
              <a:t>дифференцирования </a:t>
            </a:r>
            <a:r>
              <a:rPr lang="ru-RU" dirty="0" smtClean="0"/>
              <a:t>этих двух заболеваний.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554672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Врожденная </a:t>
            </a:r>
            <a:r>
              <a:rPr lang="ru-RU" dirty="0" err="1" smtClean="0"/>
              <a:t>цитомегаловирусная</a:t>
            </a:r>
            <a:r>
              <a:rPr lang="ru-RU" dirty="0" smtClean="0"/>
              <a:t> инфекция у новорожденных </a:t>
            </a:r>
            <a:r>
              <a:rPr lang="ru-RU" dirty="0" smtClean="0"/>
              <a:t>всегда </a:t>
            </a:r>
            <a:r>
              <a:rPr lang="ru-RU" dirty="0" smtClean="0"/>
              <a:t>протекает с признаками острого гепатита. При обследовании, </a:t>
            </a:r>
            <a:r>
              <a:rPr lang="ru-RU" dirty="0" smtClean="0"/>
              <a:t>кроме </a:t>
            </a:r>
            <a:r>
              <a:rPr lang="ru-RU" dirty="0" smtClean="0"/>
              <a:t>выраженной желтухи, отмечаются геморрагические элементы </a:t>
            </a:r>
            <a:r>
              <a:rPr lang="ru-RU" dirty="0" smtClean="0"/>
              <a:t>сыпи. </a:t>
            </a:r>
            <a:r>
              <a:rPr lang="ru-RU" dirty="0" smtClean="0"/>
              <a:t>Печень и особенно </a:t>
            </a:r>
            <a:r>
              <a:rPr lang="ru-RU" dirty="0" smtClean="0"/>
              <a:t>селезенка </a:t>
            </a:r>
            <a:r>
              <a:rPr lang="ru-RU" dirty="0" smtClean="0"/>
              <a:t>значительно увеличены и болезненны при пальпации. </a:t>
            </a:r>
            <a:r>
              <a:rPr lang="ru-RU" dirty="0" smtClean="0"/>
              <a:t>При </a:t>
            </a:r>
            <a:r>
              <a:rPr lang="ru-RU" dirty="0" smtClean="0"/>
              <a:t>дифференциальной диагностике </a:t>
            </a:r>
            <a:r>
              <a:rPr lang="ru-RU" dirty="0" err="1" smtClean="0"/>
              <a:t>цитомегаловирусного</a:t>
            </a:r>
            <a:r>
              <a:rPr lang="ru-RU" dirty="0" smtClean="0"/>
              <a:t> </a:t>
            </a:r>
            <a:r>
              <a:rPr lang="ru-RU" dirty="0" smtClean="0"/>
              <a:t>гепатита </a:t>
            </a:r>
            <a:r>
              <a:rPr lang="ru-RU" dirty="0" smtClean="0"/>
              <a:t>прежде всего следует выяснить наличие факторов, которые </a:t>
            </a:r>
            <a:r>
              <a:rPr lang="ru-RU" dirty="0" smtClean="0"/>
              <a:t>могли </a:t>
            </a:r>
            <a:r>
              <a:rPr lang="ru-RU" dirty="0" smtClean="0"/>
              <a:t>бы способствовать генерализации </a:t>
            </a:r>
            <a:r>
              <a:rPr lang="ru-RU" dirty="0" err="1" smtClean="0"/>
              <a:t>цитомегаловирусной</a:t>
            </a:r>
            <a:r>
              <a:rPr lang="ru-RU" dirty="0" smtClean="0"/>
              <a:t> </a:t>
            </a:r>
            <a:r>
              <a:rPr lang="ru-RU" dirty="0" smtClean="0"/>
              <a:t>инфекции. В </a:t>
            </a:r>
            <a:r>
              <a:rPr lang="ru-RU" dirty="0" smtClean="0"/>
              <a:t>клинической симптоматике наибольшее </a:t>
            </a:r>
            <a:r>
              <a:rPr lang="ru-RU" dirty="0" smtClean="0"/>
              <a:t>дифференциально-диагностическое </a:t>
            </a:r>
            <a:r>
              <a:rPr lang="ru-RU" dirty="0" smtClean="0"/>
              <a:t>значение имеют высокая лихорадка, выраженная общая </a:t>
            </a:r>
            <a:r>
              <a:rPr lang="ru-RU" dirty="0" smtClean="0"/>
              <a:t>интоксикация</a:t>
            </a:r>
            <a:r>
              <a:rPr lang="ru-RU" dirty="0" smtClean="0"/>
              <a:t>, желтуха, значительное увеличение печени и селезенки </a:t>
            </a:r>
            <a:r>
              <a:rPr lang="ru-RU" dirty="0" smtClean="0"/>
              <a:t>и вялотекущая </a:t>
            </a:r>
            <a:r>
              <a:rPr lang="ru-RU" dirty="0" smtClean="0"/>
              <a:t>пневмония.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400"/>
            <a:ext cx="8229600" cy="4709160"/>
          </a:xfrm>
        </p:spPr>
        <p:txBody>
          <a:bodyPr>
            <a:normAutofit/>
          </a:bodyPr>
          <a:lstStyle/>
          <a:p>
            <a:r>
              <a:rPr lang="ru-RU" dirty="0" smtClean="0"/>
              <a:t>Наиболее простым и доступным </a:t>
            </a:r>
            <a:r>
              <a:rPr lang="ru-RU" dirty="0" smtClean="0"/>
              <a:t>методом лабораторного подтверждения </a:t>
            </a:r>
            <a:r>
              <a:rPr lang="ru-RU" dirty="0" smtClean="0"/>
              <a:t>диагноза </a:t>
            </a:r>
            <a:r>
              <a:rPr lang="ru-RU" dirty="0" err="1" smtClean="0"/>
              <a:t>цитомегаловирусной</a:t>
            </a:r>
            <a:r>
              <a:rPr lang="ru-RU" dirty="0" smtClean="0"/>
              <a:t> инфекции </a:t>
            </a:r>
            <a:r>
              <a:rPr lang="ru-RU" dirty="0" smtClean="0"/>
              <a:t>является цитологическое </a:t>
            </a:r>
            <a:r>
              <a:rPr lang="ru-RU" dirty="0" smtClean="0"/>
              <a:t>исследование осадков слюны, мочи, желудочного </a:t>
            </a:r>
            <a:r>
              <a:rPr lang="ru-RU" dirty="0" smtClean="0"/>
              <a:t>содержимого </a:t>
            </a:r>
            <a:r>
              <a:rPr lang="ru-RU" dirty="0" smtClean="0"/>
              <a:t>спинномозговой жидкости. Доказательством служит </a:t>
            </a:r>
            <a:r>
              <a:rPr lang="ru-RU" dirty="0" smtClean="0"/>
              <a:t>обнаружение в </a:t>
            </a:r>
            <a:r>
              <a:rPr lang="ru-RU" dirty="0" smtClean="0"/>
              <a:t>каком-либо из этих материалов </a:t>
            </a:r>
            <a:r>
              <a:rPr lang="ru-RU" dirty="0" err="1" smtClean="0"/>
              <a:t>цитомегалических</a:t>
            </a:r>
            <a:r>
              <a:rPr lang="ru-RU" dirty="0" smtClean="0"/>
              <a:t> клеток («</a:t>
            </a:r>
            <a:r>
              <a:rPr lang="ru-RU" dirty="0" err="1" smtClean="0"/>
              <a:t>цитомегалов</a:t>
            </a:r>
            <a:r>
              <a:rPr lang="ru-RU" dirty="0" smtClean="0"/>
              <a:t>»). </a:t>
            </a:r>
            <a:endParaRPr lang="ru-RU" dirty="0"/>
          </a:p>
        </p:txBody>
      </p:sp>
      <p:pic>
        <p:nvPicPr>
          <p:cNvPr id="49154" name="Picture 2" descr="http://bioorgchem.bio.msu.ru/wp-content/uploads/2013/02/H3b00004-720x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733800"/>
            <a:ext cx="5257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09600"/>
            <a:ext cx="8686800" cy="58674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Желтушная форма инфекционного </a:t>
            </a:r>
            <a:r>
              <a:rPr lang="ru-RU" b="1" dirty="0" smtClean="0"/>
              <a:t>мононуклеоза</a:t>
            </a:r>
            <a:r>
              <a:rPr lang="ru-RU" dirty="0" smtClean="0"/>
              <a:t>. </a:t>
            </a:r>
            <a:r>
              <a:rPr lang="ru-RU" dirty="0" smtClean="0"/>
              <a:t>При </a:t>
            </a:r>
            <a:r>
              <a:rPr lang="ru-RU" dirty="0" err="1" smtClean="0"/>
              <a:t>мононуклеозном</a:t>
            </a:r>
            <a:r>
              <a:rPr lang="ru-RU" dirty="0" smtClean="0"/>
              <a:t> </a:t>
            </a:r>
            <a:r>
              <a:rPr lang="ru-RU" dirty="0" smtClean="0"/>
              <a:t>остром гепатите имеются все признаки, которые характерны </a:t>
            </a:r>
            <a:r>
              <a:rPr lang="ru-RU" dirty="0" smtClean="0"/>
              <a:t>для вирусных </a:t>
            </a:r>
            <a:r>
              <a:rPr lang="ru-RU" dirty="0" smtClean="0"/>
              <a:t>гепатитов, в частности желтуха печеночного генеза, </a:t>
            </a:r>
            <a:r>
              <a:rPr lang="ru-RU" dirty="0" smtClean="0"/>
              <a:t>увеличение </a:t>
            </a:r>
            <a:r>
              <a:rPr lang="ru-RU" dirty="0" smtClean="0"/>
              <a:t>печени, повышение активности сывороточных ферментов </a:t>
            </a:r>
            <a:r>
              <a:rPr lang="ru-RU" dirty="0" smtClean="0"/>
              <a:t>— </a:t>
            </a:r>
            <a:r>
              <a:rPr lang="ru-RU" dirty="0" err="1" smtClean="0"/>
              <a:t>АлАТ</a:t>
            </a:r>
            <a:r>
              <a:rPr lang="ru-RU" dirty="0" smtClean="0"/>
              <a:t>, </a:t>
            </a:r>
            <a:r>
              <a:rPr lang="ru-RU" dirty="0" err="1" smtClean="0"/>
              <a:t>АсАТ</a:t>
            </a:r>
            <a:r>
              <a:rPr lang="ru-RU" dirty="0" smtClean="0"/>
              <a:t>, щелочной фосфатазы и др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Отличие заключается в более выраженном синдроме общей </a:t>
            </a:r>
            <a:r>
              <a:rPr lang="ru-RU" dirty="0" smtClean="0"/>
              <a:t>интоксикации </a:t>
            </a:r>
            <a:r>
              <a:rPr lang="ru-RU" dirty="0" smtClean="0"/>
              <a:t>(повышение температуры тела до 39—40°С, общая </a:t>
            </a:r>
            <a:r>
              <a:rPr lang="ru-RU" dirty="0" smtClean="0"/>
              <a:t>слабость</a:t>
            </a:r>
            <a:r>
              <a:rPr lang="ru-RU" dirty="0" smtClean="0"/>
              <a:t>, головная боль и др.), который сохраняется, а иногда и </a:t>
            </a:r>
            <a:r>
              <a:rPr lang="ru-RU" dirty="0" smtClean="0"/>
              <a:t>нарастает </a:t>
            </a:r>
            <a:r>
              <a:rPr lang="ru-RU" dirty="0" smtClean="0"/>
              <a:t>и после появления желтухи. Главное же отличие заключается </a:t>
            </a:r>
            <a:r>
              <a:rPr lang="ru-RU" dirty="0" smtClean="0"/>
              <a:t>в поражении </a:t>
            </a:r>
            <a:r>
              <a:rPr lang="ru-RU" dirty="0" smtClean="0"/>
              <a:t>ряда органов и систем, что не характерно для </a:t>
            </a:r>
            <a:r>
              <a:rPr lang="ru-RU" dirty="0" smtClean="0"/>
              <a:t>вирусных гепатитов</a:t>
            </a:r>
            <a:r>
              <a:rPr lang="ru-RU" dirty="0" smtClean="0"/>
              <a:t>. Клиническая симптоматика при инфекционном </a:t>
            </a:r>
            <a:r>
              <a:rPr lang="ru-RU" dirty="0" smtClean="0"/>
              <a:t>мононуклеозе </a:t>
            </a:r>
            <a:r>
              <a:rPr lang="ru-RU" dirty="0" smtClean="0"/>
              <a:t>настолько характерна, что позволяет дифференцировать это </a:t>
            </a:r>
            <a:r>
              <a:rPr lang="ru-RU" dirty="0" smtClean="0"/>
              <a:t>заболевание </a:t>
            </a:r>
            <a:r>
              <a:rPr lang="ru-RU" dirty="0" smtClean="0"/>
              <a:t>от </a:t>
            </a:r>
            <a:r>
              <a:rPr lang="ru-RU" dirty="0" err="1" smtClean="0"/>
              <a:t>желтух</a:t>
            </a:r>
            <a:r>
              <a:rPr lang="ru-RU" dirty="0" smtClean="0"/>
              <a:t> иной этиологии.</a:t>
            </a:r>
          </a:p>
          <a:p>
            <a:r>
              <a:rPr lang="ru-RU" dirty="0" smtClean="0"/>
              <a:t>Основными проявлениями инфекционного мононуклеоза, которые</a:t>
            </a:r>
          </a:p>
          <a:p>
            <a:pPr>
              <a:buNone/>
            </a:pPr>
            <a:r>
              <a:rPr lang="ru-RU" dirty="0" smtClean="0"/>
              <a:t>      служат </a:t>
            </a:r>
            <a:r>
              <a:rPr lang="ru-RU" dirty="0" smtClean="0"/>
              <a:t>для дифференциальной диагностики, являются следующие:</a:t>
            </a:r>
          </a:p>
          <a:p>
            <a:pPr>
              <a:buNone/>
            </a:pPr>
            <a:r>
              <a:rPr lang="ru-RU" dirty="0" smtClean="0"/>
              <a:t>      1</a:t>
            </a:r>
            <a:r>
              <a:rPr lang="ru-RU" dirty="0" smtClean="0"/>
              <a:t>) лихорадка;</a:t>
            </a:r>
          </a:p>
          <a:p>
            <a:pPr>
              <a:buNone/>
            </a:pPr>
            <a:r>
              <a:rPr lang="ru-RU" dirty="0" smtClean="0"/>
              <a:t>      2</a:t>
            </a:r>
            <a:r>
              <a:rPr lang="ru-RU" dirty="0" smtClean="0"/>
              <a:t>) тонзиллит;</a:t>
            </a:r>
          </a:p>
          <a:p>
            <a:pPr>
              <a:buNone/>
            </a:pPr>
            <a:r>
              <a:rPr lang="ru-RU" dirty="0" smtClean="0"/>
              <a:t>      3</a:t>
            </a:r>
            <a:r>
              <a:rPr lang="ru-RU" dirty="0" smtClean="0"/>
              <a:t>) </a:t>
            </a:r>
            <a:r>
              <a:rPr lang="ru-RU" dirty="0" err="1" smtClean="0"/>
              <a:t>генерализованная</a:t>
            </a:r>
            <a:r>
              <a:rPr lang="ru-RU" dirty="0" smtClean="0"/>
              <a:t> </a:t>
            </a:r>
            <a:r>
              <a:rPr lang="ru-RU" dirty="0" err="1" smtClean="0"/>
              <a:t>лимфаденопатия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      4</a:t>
            </a:r>
            <a:r>
              <a:rPr lang="ru-RU" dirty="0" smtClean="0"/>
              <a:t>) увеличение печени и селезенки;</a:t>
            </a:r>
          </a:p>
          <a:p>
            <a:pPr>
              <a:buNone/>
            </a:pPr>
            <a:r>
              <a:rPr lang="ru-RU" dirty="0" smtClean="0"/>
              <a:t>      5</a:t>
            </a:r>
            <a:r>
              <a:rPr lang="ru-RU" dirty="0" smtClean="0"/>
              <a:t>) характерные изменения периферической крови.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guzgb6.ru/wp-content/uploads/infekcionnyj-mononukleoz-u-detej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010400" cy="4772025"/>
          </a:xfrm>
          <a:prstGeom prst="rect">
            <a:avLst/>
          </a:prstGeom>
          <a:noFill/>
        </p:spPr>
      </p:pic>
      <p:sp>
        <p:nvSpPr>
          <p:cNvPr id="74756" name="AutoShape 4" descr="https://s1.slide-share.ru/s_image/03b806397c256ff6bc02d35b8b4243fa/ae202ec6-4d24-4080-a024-87bf6bef39e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8991600" cy="6629400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Желтая лихорадка.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Клинически выраженные формы этой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болезни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соответствуют названию и протекают с желтухой. Это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карантинная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болезнь,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эндемичная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для стран Южной Америки и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экваториальной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Африки. Следовательно, для нашей страны она всегда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завозная. О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ней можно подумать, если больной человек прибыл из страны,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эндемичной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по желтой лихорадке, в срок инкубационного периода ( 3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—6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), если со времени убытия из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эндемичной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страны прошло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свыше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6 дней, то это позволяет исключить желтую лихорадку.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Клиническая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симптоматика желтой лихорадки своеобразна и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позволяет проводить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дифференциальную диагностику на основании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клинических данных. Болезнь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начинается внезапно с повышения температуры тела до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39—40°С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и выше. С первых суток появляются характерные гиперемия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и одутловатость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лица, отечность век,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инъецирование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сосудов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конъюнктивы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склер,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тахикардия.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 2-й день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появляются тошнота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и рвота, гиперемия слизистой оболочки ротовой полости,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 3—4-му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дню — желтуха. На 5-й день болезни температура тела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снижается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общее самочувствие улучшается, однако ремиссия очень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короткая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уже через несколько часов температура тела вновь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повышается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появляется геморрагический синдром (носовые кровотечения,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кровавая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рвота и др.). Тахикардия сменяется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брадикардией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АД падает. Смерть наступает от острой почечной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недостаточности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или от инфекционно-токсического шока. При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благоприятном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исходе с 7—9-го дня состояние больного начинает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улучшаться. Дифференциальный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диагноз желтой лихорадки можно провести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 основании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клинических данных. В дальнейшем диагноз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подтверждается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специфическими лабораторными данными. Из них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используются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выделение вируса, выявление нарастания титра специфических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антител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 помощью РСК и РТГА.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s://raznisa.ru/wp-content/uploads/2019/10/Zheltaya-Lihorad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>
            <a:normAutofit/>
          </a:bodyPr>
          <a:lstStyle/>
          <a:p>
            <a:r>
              <a:rPr lang="ru-RU" dirty="0" smtClean="0"/>
              <a:t>Желтуха — это клинический синдром, характеризующийся </a:t>
            </a:r>
            <a:r>
              <a:rPr lang="ru-RU" dirty="0" smtClean="0"/>
              <a:t>желтушным </a:t>
            </a:r>
            <a:r>
              <a:rPr lang="ru-RU" dirty="0" smtClean="0"/>
              <a:t>окрашиванием кожных покровов, слизистых оболочек и </a:t>
            </a:r>
            <a:r>
              <a:rPr lang="ru-RU" dirty="0" smtClean="0"/>
              <a:t>склер (в </a:t>
            </a:r>
            <a:r>
              <a:rPr lang="ru-RU" dirty="0" smtClean="0"/>
              <a:t>желтый цвет окрашиваются все ткани, экссудаты и транссудаты, </a:t>
            </a:r>
            <a:r>
              <a:rPr lang="ru-RU" dirty="0" smtClean="0"/>
              <a:t>не меняют </a:t>
            </a:r>
            <a:r>
              <a:rPr lang="ru-RU" dirty="0" smtClean="0"/>
              <a:t>свой цвет только слюна, слезы и желудочный сок), </a:t>
            </a:r>
            <a:r>
              <a:rPr lang="ru-RU" dirty="0" smtClean="0"/>
              <a:t>обусловленным </a:t>
            </a:r>
            <a:r>
              <a:rPr lang="ru-RU" dirty="0" smtClean="0"/>
              <a:t>повышенным накоплением билирубина в сыворотке крови (</a:t>
            </a:r>
            <a:r>
              <a:rPr lang="ru-RU" dirty="0" err="1" smtClean="0"/>
              <a:t>гипербилирубинемия</a:t>
            </a:r>
            <a:r>
              <a:rPr lang="ru-RU" dirty="0" smtClean="0"/>
              <a:t>), а также других жидкостях и тканях организма.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64770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Лептоспироз</a:t>
            </a:r>
            <a:r>
              <a:rPr lang="ru-RU" dirty="0" smtClean="0"/>
              <a:t>. В настоящее время к желтушной форме </a:t>
            </a:r>
            <a:r>
              <a:rPr lang="ru-RU" dirty="0" smtClean="0"/>
              <a:t>лептоспироза </a:t>
            </a:r>
            <a:r>
              <a:rPr lang="ru-RU" dirty="0" smtClean="0"/>
              <a:t>относят тяжелую форму болезни, протекающую с </a:t>
            </a:r>
            <a:r>
              <a:rPr lang="ru-RU" dirty="0" smtClean="0"/>
              <a:t>выраженной желтухой</a:t>
            </a:r>
            <a:r>
              <a:rPr lang="ru-RU" dirty="0" smtClean="0"/>
              <a:t>, которая может быть обусловлена любым из </a:t>
            </a:r>
            <a:r>
              <a:rPr lang="ru-RU" dirty="0" smtClean="0"/>
              <a:t>циркулирующих серотипов лептоспир. Уже </a:t>
            </a:r>
            <a:r>
              <a:rPr lang="ru-RU" dirty="0" smtClean="0"/>
              <a:t>в первый день болезни температура тела с ознобом </a:t>
            </a:r>
            <a:r>
              <a:rPr lang="ru-RU" dirty="0" smtClean="0"/>
              <a:t>повышается</a:t>
            </a:r>
            <a:r>
              <a:rPr lang="ru-RU" dirty="0" smtClean="0"/>
              <a:t>, как правило, выше 39°С. С первых дней болезни </a:t>
            </a:r>
            <a:r>
              <a:rPr lang="ru-RU" dirty="0" smtClean="0"/>
              <a:t>появляются гиперемия </a:t>
            </a:r>
            <a:r>
              <a:rPr lang="ru-RU" dirty="0" smtClean="0"/>
              <a:t>лица и шеи, инъекция сосудов склер, но желтушное </a:t>
            </a:r>
            <a:r>
              <a:rPr lang="ru-RU" dirty="0" smtClean="0"/>
              <a:t>окрашивание </a:t>
            </a:r>
            <a:r>
              <a:rPr lang="ru-RU" dirty="0" smtClean="0"/>
              <a:t>кожи отмечается лишь с 3—5-го дня от начала </a:t>
            </a:r>
            <a:r>
              <a:rPr lang="ru-RU" dirty="0" smtClean="0"/>
              <a:t>заболевания. Печень </a:t>
            </a:r>
            <a:r>
              <a:rPr lang="ru-RU" dirty="0" smtClean="0"/>
              <a:t>и селезенка увеличены с первых дней болезни. Очень </a:t>
            </a:r>
            <a:r>
              <a:rPr lang="ru-RU" dirty="0" smtClean="0"/>
              <a:t>характерным </a:t>
            </a:r>
            <a:r>
              <a:rPr lang="ru-RU" dirty="0" smtClean="0"/>
              <a:t>признаком </a:t>
            </a:r>
            <a:r>
              <a:rPr lang="ru-RU" dirty="0" smtClean="0"/>
              <a:t>является поражение </a:t>
            </a:r>
            <a:r>
              <a:rPr lang="ru-RU" dirty="0" smtClean="0"/>
              <a:t>икроножных мышц. В них развиваются резко </a:t>
            </a:r>
            <a:r>
              <a:rPr lang="ru-RU" dirty="0" smtClean="0"/>
              <a:t>выраженные </a:t>
            </a:r>
            <a:r>
              <a:rPr lang="ru-RU" dirty="0" smtClean="0"/>
              <a:t>морфологические изменения (типа </a:t>
            </a:r>
            <a:r>
              <a:rPr lang="ru-RU" dirty="0" err="1" smtClean="0"/>
              <a:t>ценкеровского</a:t>
            </a:r>
            <a:r>
              <a:rPr lang="ru-RU" dirty="0" smtClean="0"/>
              <a:t> некроза). </a:t>
            </a:r>
            <a:r>
              <a:rPr lang="ru-RU" dirty="0" smtClean="0"/>
              <a:t>Этот признак </a:t>
            </a:r>
            <a:r>
              <a:rPr lang="ru-RU" dirty="0" smtClean="0"/>
              <a:t>очень важен для дифференциальной </a:t>
            </a:r>
            <a:r>
              <a:rPr lang="ru-RU" dirty="0" smtClean="0"/>
              <a:t>диагностики. Вторым </a:t>
            </a:r>
            <a:r>
              <a:rPr lang="ru-RU" dirty="0" smtClean="0"/>
              <a:t>обязательным для тяжелых форм </a:t>
            </a:r>
            <a:r>
              <a:rPr lang="ru-RU" dirty="0" smtClean="0"/>
              <a:t>лептоспироза симптомом </a:t>
            </a:r>
            <a:r>
              <a:rPr lang="ru-RU" dirty="0" smtClean="0"/>
              <a:t>является </a:t>
            </a:r>
            <a:r>
              <a:rPr lang="ru-RU" dirty="0" smtClean="0"/>
              <a:t>поражение </a:t>
            </a:r>
            <a:r>
              <a:rPr lang="ru-RU" dirty="0" smtClean="0"/>
              <a:t>почек. При летальных исходах гибель больных обычно </a:t>
            </a:r>
            <a:r>
              <a:rPr lang="ru-RU" dirty="0" smtClean="0"/>
              <a:t>наступает </a:t>
            </a:r>
            <a:r>
              <a:rPr lang="ru-RU" dirty="0" smtClean="0"/>
              <a:t>от острой почечной недостаточности. Поражение почек </a:t>
            </a:r>
            <a:r>
              <a:rPr lang="ru-RU" dirty="0" smtClean="0"/>
              <a:t>проявляется </a:t>
            </a:r>
            <a:r>
              <a:rPr lang="ru-RU" dirty="0" smtClean="0"/>
              <a:t>в </a:t>
            </a:r>
            <a:r>
              <a:rPr lang="ru-RU" dirty="0" err="1" smtClean="0"/>
              <a:t>олигурии</a:t>
            </a:r>
            <a:r>
              <a:rPr lang="ru-RU" dirty="0" smtClean="0"/>
              <a:t> и даже анурии, появлении в моче </a:t>
            </a:r>
            <a:r>
              <a:rPr lang="ru-RU" dirty="0" smtClean="0"/>
              <a:t>белка, эритроцитов</a:t>
            </a:r>
            <a:r>
              <a:rPr lang="ru-RU" dirty="0" smtClean="0"/>
              <a:t>, цилиндров, в сыворотке крови нарастает </a:t>
            </a:r>
            <a:r>
              <a:rPr lang="ru-RU" dirty="0" smtClean="0"/>
              <a:t>остаточный азот</a:t>
            </a:r>
            <a:r>
              <a:rPr lang="ru-RU" dirty="0" smtClean="0"/>
              <a:t>. Содержание билирубина в крови может достигать </a:t>
            </a:r>
            <a:r>
              <a:rPr lang="ru-RU" dirty="0" smtClean="0"/>
              <a:t>200—300 </a:t>
            </a:r>
            <a:r>
              <a:rPr lang="ru-RU" dirty="0" err="1" smtClean="0"/>
              <a:t>мкмоль</a:t>
            </a:r>
            <a:r>
              <a:rPr lang="ru-RU" dirty="0" smtClean="0"/>
              <a:t>/л </a:t>
            </a:r>
            <a:r>
              <a:rPr lang="ru-RU" dirty="0" smtClean="0"/>
              <a:t>и более, повышается активность </a:t>
            </a:r>
            <a:r>
              <a:rPr lang="ru-RU" dirty="0" err="1" smtClean="0"/>
              <a:t>АсАТ</a:t>
            </a:r>
            <a:r>
              <a:rPr lang="ru-RU" dirty="0" smtClean="0"/>
              <a:t> и </a:t>
            </a:r>
            <a:r>
              <a:rPr lang="ru-RU" dirty="0" err="1" smtClean="0"/>
              <a:t>АлАТ</a:t>
            </a:r>
            <a:r>
              <a:rPr lang="ru-RU" dirty="0" smtClean="0"/>
              <a:t>. </a:t>
            </a:r>
            <a:r>
              <a:rPr lang="ru-RU" dirty="0" smtClean="0"/>
              <a:t>Дифференциально-диагностическое </a:t>
            </a:r>
            <a:r>
              <a:rPr lang="ru-RU" dirty="0" smtClean="0"/>
              <a:t>значение имеют и другие проявления </a:t>
            </a:r>
            <a:r>
              <a:rPr lang="ru-RU" dirty="0" smtClean="0"/>
              <a:t>лептоспироза</a:t>
            </a:r>
            <a:r>
              <a:rPr lang="ru-RU" dirty="0" smtClean="0"/>
              <a:t>: присоединение геморрагического синдрома, серозного </a:t>
            </a:r>
            <a:r>
              <a:rPr lang="ru-RU" dirty="0" smtClean="0"/>
              <a:t>менингита</a:t>
            </a:r>
            <a:r>
              <a:rPr lang="ru-RU" dirty="0" smtClean="0"/>
              <a:t>, </a:t>
            </a:r>
            <a:r>
              <a:rPr lang="ru-RU" dirty="0" err="1" smtClean="0"/>
              <a:t>двухволновый</a:t>
            </a:r>
            <a:r>
              <a:rPr lang="ru-RU" dirty="0" smtClean="0"/>
              <a:t> характер температурной кривой.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2" name="Picture 2" descr="http://gazeta-dnr.ru/wp-content/uploads/2019/08/leptospiro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554672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Диагностическое значение имеет и картина периферической </a:t>
            </a:r>
            <a:r>
              <a:rPr lang="ru-RU" dirty="0" smtClean="0"/>
              <a:t>крови</a:t>
            </a:r>
            <a:r>
              <a:rPr lang="ru-RU" dirty="0" smtClean="0"/>
              <a:t>: умеренный лейкоцитоз (до 1510 /л) </a:t>
            </a:r>
            <a:r>
              <a:rPr lang="ru-RU" dirty="0" err="1" smtClean="0"/>
              <a:t>нейгрофильного</a:t>
            </a:r>
            <a:r>
              <a:rPr lang="ru-RU" dirty="0" smtClean="0"/>
              <a:t> </a:t>
            </a:r>
            <a:r>
              <a:rPr lang="ru-RU" dirty="0" smtClean="0"/>
              <a:t>характера, раннее </a:t>
            </a:r>
            <a:r>
              <a:rPr lang="ru-RU" dirty="0" smtClean="0"/>
              <a:t>и значительное повышение СОЭ. Учитываются и </a:t>
            </a:r>
            <a:r>
              <a:rPr lang="ru-RU" dirty="0" smtClean="0"/>
              <a:t>эпидемиологические </a:t>
            </a:r>
            <a:r>
              <a:rPr lang="ru-RU" dirty="0" smtClean="0"/>
              <a:t>предпосылки (летняя сезонность, купание в </a:t>
            </a:r>
            <a:r>
              <a:rPr lang="ru-RU" dirty="0" smtClean="0"/>
              <a:t>пресноводных водоемах</a:t>
            </a:r>
            <a:r>
              <a:rPr lang="ru-RU" dirty="0" smtClean="0"/>
              <a:t>, контакты с животными</a:t>
            </a:r>
            <a:r>
              <a:rPr lang="ru-RU" dirty="0" smtClean="0"/>
              <a:t>). Таким </a:t>
            </a:r>
            <a:r>
              <a:rPr lang="ru-RU" dirty="0" smtClean="0"/>
              <a:t>образом, совокупность клинических данных позволяет </a:t>
            </a:r>
            <a:r>
              <a:rPr lang="ru-RU" dirty="0" smtClean="0"/>
              <a:t>довольно </a:t>
            </a:r>
            <a:r>
              <a:rPr lang="ru-RU" dirty="0" smtClean="0"/>
              <a:t>точно дифференцировать </a:t>
            </a:r>
            <a:r>
              <a:rPr lang="ru-RU" dirty="0" err="1" smtClean="0"/>
              <a:t>лептоспирозную</a:t>
            </a:r>
            <a:r>
              <a:rPr lang="ru-RU" dirty="0" smtClean="0"/>
              <a:t> желтуху от </a:t>
            </a:r>
            <a:r>
              <a:rPr lang="ru-RU" dirty="0" smtClean="0"/>
              <a:t>вирусных </a:t>
            </a:r>
            <a:r>
              <a:rPr lang="ru-RU" dirty="0" smtClean="0"/>
              <a:t>гепатитов А и В, а также от других инфекционных </a:t>
            </a:r>
            <a:r>
              <a:rPr lang="ru-RU" dirty="0" smtClean="0"/>
              <a:t>болезней, протекающих </a:t>
            </a:r>
            <a:r>
              <a:rPr lang="ru-RU" dirty="0" smtClean="0"/>
              <a:t>с </a:t>
            </a:r>
            <a:r>
              <a:rPr lang="ru-RU" dirty="0" err="1" smtClean="0"/>
              <a:t>желтухами</a:t>
            </a:r>
            <a:r>
              <a:rPr lang="ru-RU" dirty="0" smtClean="0"/>
              <a:t>. Наиболее информативными для </a:t>
            </a:r>
            <a:r>
              <a:rPr lang="ru-RU" dirty="0" smtClean="0"/>
              <a:t>дифференциальной </a:t>
            </a:r>
            <a:r>
              <a:rPr lang="ru-RU" dirty="0" smtClean="0"/>
              <a:t>диагностики данными являются: внезапное начало, </a:t>
            </a:r>
            <a:r>
              <a:rPr lang="ru-RU" dirty="0" smtClean="0"/>
              <a:t>высокая </a:t>
            </a:r>
            <a:r>
              <a:rPr lang="ru-RU" dirty="0" smtClean="0"/>
              <a:t>лихорадка, резко выраженное поражение икроножных </a:t>
            </a:r>
            <a:r>
              <a:rPr lang="ru-RU" dirty="0" smtClean="0"/>
              <a:t>мышц, появление </a:t>
            </a:r>
            <a:r>
              <a:rPr lang="ru-RU" dirty="0" smtClean="0"/>
              <a:t>желтухи с 3—5-го дня болезни, изменения почек, </a:t>
            </a:r>
            <a:r>
              <a:rPr lang="ru-RU" dirty="0" err="1" smtClean="0"/>
              <a:t>нейтрофильный</a:t>
            </a:r>
            <a:r>
              <a:rPr lang="ru-RU" dirty="0" smtClean="0"/>
              <a:t> </a:t>
            </a:r>
            <a:r>
              <a:rPr lang="ru-RU" dirty="0" smtClean="0"/>
              <a:t>лейкоцитоз. Некоторое значение имеет присоединение </a:t>
            </a:r>
            <a:r>
              <a:rPr lang="ru-RU" dirty="0" smtClean="0"/>
              <a:t>признаков </a:t>
            </a:r>
            <a:r>
              <a:rPr lang="ru-RU" dirty="0" smtClean="0"/>
              <a:t>менингита, геморрагического </a:t>
            </a:r>
            <a:r>
              <a:rPr lang="ru-RU" dirty="0" smtClean="0"/>
              <a:t>синдрома. Для </a:t>
            </a:r>
            <a:r>
              <a:rPr lang="ru-RU" dirty="0" smtClean="0"/>
              <a:t>подтверждения диагноза используются специфические </a:t>
            </a:r>
            <a:r>
              <a:rPr lang="ru-RU" dirty="0" smtClean="0"/>
              <a:t>методы</a:t>
            </a:r>
            <a:r>
              <a:rPr lang="ru-RU" dirty="0" smtClean="0"/>
              <a:t>. Из них самым быстрым является обнаружение при </a:t>
            </a:r>
            <a:r>
              <a:rPr lang="ru-RU" dirty="0" smtClean="0"/>
              <a:t>микроскопии в </a:t>
            </a:r>
            <a:r>
              <a:rPr lang="ru-RU" dirty="0" smtClean="0"/>
              <a:t>темном поле лептоспир в крови (в острый период болезни) или </a:t>
            </a:r>
            <a:r>
              <a:rPr lang="ru-RU" dirty="0" smtClean="0"/>
              <a:t>в моче </a:t>
            </a:r>
            <a:r>
              <a:rPr lang="ru-RU" dirty="0" smtClean="0"/>
              <a:t>(в период ранней реконвалесценции). Ретроспективно </a:t>
            </a:r>
            <a:r>
              <a:rPr lang="ru-RU" dirty="0" smtClean="0"/>
              <a:t>диагноз лептоспироза </a:t>
            </a:r>
            <a:r>
              <a:rPr lang="ru-RU" dirty="0" smtClean="0"/>
              <a:t>можно подтвердить </a:t>
            </a:r>
            <a:r>
              <a:rPr lang="ru-RU" dirty="0" err="1" smtClean="0"/>
              <a:t>серологически</a:t>
            </a:r>
            <a:r>
              <a:rPr lang="ru-RU" dirty="0" smtClean="0"/>
              <a:t> с помощью РСК </a:t>
            </a:r>
            <a:r>
              <a:rPr lang="ru-RU" dirty="0" smtClean="0"/>
              <a:t>и реакции </a:t>
            </a:r>
            <a:r>
              <a:rPr lang="ru-RU" dirty="0" err="1" smtClean="0"/>
              <a:t>микроагглютинации</a:t>
            </a:r>
            <a:r>
              <a:rPr lang="ru-RU" dirty="0" smtClean="0"/>
              <a:t>. Диагностическим является </a:t>
            </a:r>
            <a:r>
              <a:rPr lang="ru-RU" dirty="0" smtClean="0"/>
              <a:t>нарастание титров </a:t>
            </a:r>
            <a:r>
              <a:rPr lang="ru-RU" dirty="0" smtClean="0"/>
              <a:t>антител в 4 раза и больше. Можно также выделить </a:t>
            </a:r>
            <a:r>
              <a:rPr lang="ru-RU" dirty="0" smtClean="0"/>
              <a:t>лептоспиры </a:t>
            </a:r>
            <a:r>
              <a:rPr lang="ru-RU" dirty="0" smtClean="0"/>
              <a:t>(из крови или мочи).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577532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Псевдотуберкулез</a:t>
            </a:r>
            <a:r>
              <a:rPr lang="ru-RU" b="1" dirty="0" smtClean="0"/>
              <a:t>. </a:t>
            </a:r>
            <a:r>
              <a:rPr lang="ru-RU" dirty="0" smtClean="0"/>
              <a:t>Начало </a:t>
            </a:r>
            <a:r>
              <a:rPr lang="ru-RU" dirty="0" err="1" smtClean="0"/>
              <a:t>псевдотуберкулеза</a:t>
            </a:r>
            <a:r>
              <a:rPr lang="ru-RU" dirty="0" smtClean="0"/>
              <a:t> острое, уже в конце 1-го дня </a:t>
            </a:r>
            <a:r>
              <a:rPr lang="ru-RU" dirty="0" smtClean="0"/>
              <a:t>болезни температура </a:t>
            </a:r>
            <a:r>
              <a:rPr lang="ru-RU" dirty="0" smtClean="0"/>
              <a:t>тела достигает 38—40°С. Рано появляются </a:t>
            </a:r>
            <a:r>
              <a:rPr lang="ru-RU" dirty="0" smtClean="0"/>
              <a:t>инъекция сосудов </a:t>
            </a:r>
            <a:r>
              <a:rPr lang="ru-RU" dirty="0" smtClean="0"/>
              <a:t>склер, гиперемия кожи лица, шеи, верхних отделов </a:t>
            </a:r>
            <a:r>
              <a:rPr lang="ru-RU" dirty="0" smtClean="0"/>
              <a:t>туловища </a:t>
            </a:r>
            <a:r>
              <a:rPr lang="ru-RU" dirty="0" smtClean="0"/>
              <a:t>(«симптом капюшона»). Однако эти признаки бывают и </a:t>
            </a:r>
            <a:r>
              <a:rPr lang="ru-RU" dirty="0" smtClean="0"/>
              <a:t>при других </a:t>
            </a:r>
            <a:r>
              <a:rPr lang="ru-RU" dirty="0" smtClean="0"/>
              <a:t>инфекционных </a:t>
            </a:r>
            <a:r>
              <a:rPr lang="ru-RU" dirty="0" err="1" smtClean="0"/>
              <a:t>желтухах</a:t>
            </a:r>
            <a:r>
              <a:rPr lang="ru-RU" dirty="0" smtClean="0"/>
              <a:t> (желтая лихорадка, кишечный </a:t>
            </a:r>
            <a:r>
              <a:rPr lang="ru-RU" dirty="0" err="1" smtClean="0"/>
              <a:t>иерсиниоз</a:t>
            </a:r>
            <a:r>
              <a:rPr lang="ru-RU" dirty="0" smtClean="0"/>
              <a:t>, </a:t>
            </a:r>
            <a:r>
              <a:rPr lang="ru-RU" dirty="0" err="1" smtClean="0"/>
              <a:t>легггоспироз</a:t>
            </a:r>
            <a:r>
              <a:rPr lang="ru-RU" dirty="0" smtClean="0"/>
              <a:t>), </a:t>
            </a:r>
            <a:r>
              <a:rPr lang="ru-RU" dirty="0" smtClean="0"/>
              <a:t>поэтому имеют лишь относительное </a:t>
            </a:r>
            <a:r>
              <a:rPr lang="ru-RU" dirty="0" smtClean="0"/>
              <a:t>дифференциально-диагностическое </a:t>
            </a:r>
            <a:r>
              <a:rPr lang="ru-RU" dirty="0" smtClean="0"/>
              <a:t>значение. Более типичной и </a:t>
            </a:r>
            <a:r>
              <a:rPr lang="ru-RU" dirty="0" smtClean="0"/>
              <a:t>характерной </a:t>
            </a:r>
            <a:r>
              <a:rPr lang="ru-RU" dirty="0" smtClean="0"/>
              <a:t>для </a:t>
            </a:r>
            <a:r>
              <a:rPr lang="ru-RU" dirty="0" err="1" smtClean="0"/>
              <a:t>псевдотуберкулеза</a:t>
            </a:r>
            <a:r>
              <a:rPr lang="ru-RU" dirty="0" smtClean="0"/>
              <a:t> является своеобразная </a:t>
            </a:r>
            <a:r>
              <a:rPr lang="ru-RU" dirty="0" smtClean="0"/>
              <a:t>мелкоточечная экзантема</a:t>
            </a:r>
            <a:r>
              <a:rPr lang="ru-RU" dirty="0" smtClean="0"/>
              <a:t>. </a:t>
            </a:r>
            <a:r>
              <a:rPr lang="ru-RU" dirty="0" smtClean="0"/>
              <a:t>Сыпь </a:t>
            </a:r>
            <a:r>
              <a:rPr lang="ru-RU" dirty="0" smtClean="0"/>
              <a:t>мелкоточечная обильная, располагается </a:t>
            </a:r>
            <a:r>
              <a:rPr lang="ru-RU" dirty="0" smtClean="0"/>
              <a:t>по всему </a:t>
            </a:r>
            <a:r>
              <a:rPr lang="ru-RU" dirty="0" smtClean="0"/>
              <a:t>телу с концентрацией в области естественных складок </a:t>
            </a:r>
            <a:r>
              <a:rPr lang="ru-RU" dirty="0" smtClean="0"/>
              <a:t>кожи (локтевые </a:t>
            </a:r>
            <a:r>
              <a:rPr lang="ru-RU" dirty="0" smtClean="0"/>
              <a:t>сгибы, паховые области и др.)· Экзантема </a:t>
            </a:r>
            <a:r>
              <a:rPr lang="ru-RU" dirty="0" smtClean="0"/>
              <a:t>появляется чаще </a:t>
            </a:r>
            <a:r>
              <a:rPr lang="ru-RU" dirty="0" smtClean="0"/>
              <a:t>на 3-й день болезни. Кожа ладоней и подошв </a:t>
            </a:r>
            <a:r>
              <a:rPr lang="ru-RU" dirty="0" err="1" smtClean="0"/>
              <a:t>гиперемирована</a:t>
            </a:r>
            <a:r>
              <a:rPr lang="ru-RU" dirty="0" smtClean="0"/>
              <a:t>. Язык ярко-красный, с увеличенными сосочками, без </a:t>
            </a:r>
            <a:r>
              <a:rPr lang="ru-RU" dirty="0" smtClean="0"/>
              <a:t>налета («</a:t>
            </a:r>
            <a:r>
              <a:rPr lang="ru-RU" dirty="0" smtClean="0"/>
              <a:t>малиновый язык»). Среди других инфекций, протекающих с </a:t>
            </a:r>
            <a:r>
              <a:rPr lang="ru-RU" dirty="0" smtClean="0"/>
              <a:t>желтухой</a:t>
            </a:r>
            <a:r>
              <a:rPr lang="ru-RU" dirty="0" smtClean="0"/>
              <a:t>, подобной экзантемы не наблюдается, поэтому она </a:t>
            </a:r>
            <a:r>
              <a:rPr lang="ru-RU" dirty="0" smtClean="0"/>
              <a:t>имеет очень </a:t>
            </a:r>
            <a:r>
              <a:rPr lang="ru-RU" dirty="0" smtClean="0"/>
              <a:t>большое дифференциально-диагностическое значение. </a:t>
            </a:r>
            <a:r>
              <a:rPr lang="ru-RU" dirty="0" smtClean="0"/>
              <a:t>Однако </a:t>
            </a:r>
            <a:r>
              <a:rPr lang="ru-RU" dirty="0" smtClean="0"/>
              <a:t>следует учитывать, что иногда желтушные формы </a:t>
            </a:r>
            <a:r>
              <a:rPr lang="ru-RU" dirty="0" err="1" smtClean="0"/>
              <a:t>псевдотуберкулеза</a:t>
            </a:r>
            <a:r>
              <a:rPr lang="ru-RU" dirty="0" smtClean="0"/>
              <a:t> </a:t>
            </a:r>
            <a:r>
              <a:rPr lang="ru-RU" dirty="0" smtClean="0"/>
              <a:t>протекают без сыпи.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s://doclvs.ru/medpop4/impseudotub/i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3914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458200" cy="32004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Из других важных для дифференциальной диагностики </a:t>
            </a:r>
            <a:r>
              <a:rPr lang="ru-RU" dirty="0" smtClean="0"/>
              <a:t>признаков </a:t>
            </a:r>
            <a:r>
              <a:rPr lang="ru-RU" dirty="0" smtClean="0"/>
              <a:t>следует отметить </a:t>
            </a:r>
            <a:r>
              <a:rPr lang="ru-RU" dirty="0" err="1" smtClean="0"/>
              <a:t>мезаденит</a:t>
            </a:r>
            <a:r>
              <a:rPr lang="ru-RU" dirty="0" smtClean="0"/>
              <a:t> и терминальный </a:t>
            </a:r>
            <a:r>
              <a:rPr lang="ru-RU" dirty="0" smtClean="0"/>
              <a:t>илеит. Этот признак </a:t>
            </a:r>
            <a:r>
              <a:rPr lang="ru-RU" dirty="0" smtClean="0"/>
              <a:t>бывает и при кишечном </a:t>
            </a:r>
            <a:r>
              <a:rPr lang="ru-RU" dirty="0" err="1" smtClean="0"/>
              <a:t>иерсиниозе</a:t>
            </a:r>
            <a:r>
              <a:rPr lang="ru-RU" dirty="0" smtClean="0"/>
              <a:t>. </a:t>
            </a:r>
            <a:r>
              <a:rPr lang="ru-RU" dirty="0" err="1" smtClean="0"/>
              <a:t>Псевдотуберкулез</a:t>
            </a:r>
            <a:r>
              <a:rPr lang="ru-RU" dirty="0" smtClean="0"/>
              <a:t> </a:t>
            </a:r>
            <a:r>
              <a:rPr lang="ru-RU" dirty="0" smtClean="0"/>
              <a:t>иногда затягивается</a:t>
            </a:r>
            <a:r>
              <a:rPr lang="ru-RU" dirty="0" smtClean="0"/>
              <a:t>, протекает с повторными волнами лихорадки, </a:t>
            </a:r>
            <a:r>
              <a:rPr lang="ru-RU" dirty="0" smtClean="0"/>
              <a:t>поражением </a:t>
            </a:r>
            <a:r>
              <a:rPr lang="ru-RU" dirty="0" smtClean="0"/>
              <a:t>суставов, узловатой </a:t>
            </a:r>
            <a:r>
              <a:rPr lang="ru-RU" dirty="0" smtClean="0"/>
              <a:t>эритемой. Для </a:t>
            </a:r>
            <a:r>
              <a:rPr lang="ru-RU" dirty="0" smtClean="0"/>
              <a:t>дифференциальной диагностики наибольшее </a:t>
            </a:r>
            <a:r>
              <a:rPr lang="ru-RU" dirty="0" smtClean="0"/>
              <a:t>значение имеют</a:t>
            </a:r>
            <a:r>
              <a:rPr lang="ru-RU" dirty="0" smtClean="0"/>
              <a:t>: высокая лихорадка и выраженные симптомы общей </a:t>
            </a:r>
            <a:r>
              <a:rPr lang="ru-RU" dirty="0" smtClean="0"/>
              <a:t>интоксикации</a:t>
            </a:r>
            <a:r>
              <a:rPr lang="ru-RU" dirty="0" smtClean="0"/>
              <a:t>, появление «</a:t>
            </a:r>
            <a:r>
              <a:rPr lang="ru-RU" dirty="0" err="1" smtClean="0"/>
              <a:t>скарлатиноподобной</a:t>
            </a:r>
            <a:r>
              <a:rPr lang="ru-RU" dirty="0" smtClean="0"/>
              <a:t>» экзантемы, гиперемии </a:t>
            </a:r>
            <a:r>
              <a:rPr lang="ru-RU" dirty="0" smtClean="0"/>
              <a:t>ладоней </a:t>
            </a:r>
            <a:r>
              <a:rPr lang="ru-RU" dirty="0" smtClean="0"/>
              <a:t>и подошв, </a:t>
            </a:r>
            <a:r>
              <a:rPr lang="ru-RU" dirty="0" err="1" smtClean="0"/>
              <a:t>мезаденит</a:t>
            </a:r>
            <a:r>
              <a:rPr lang="ru-RU" dirty="0" smtClean="0"/>
              <a:t> и терминальный илеит. Для </a:t>
            </a:r>
            <a:r>
              <a:rPr lang="ru-RU" dirty="0" smtClean="0"/>
              <a:t>лабораторного подтверждения </a:t>
            </a:r>
            <a:r>
              <a:rPr lang="ru-RU" dirty="0" smtClean="0"/>
              <a:t>диагноза </a:t>
            </a:r>
            <a:r>
              <a:rPr lang="ru-RU" dirty="0" err="1" smtClean="0"/>
              <a:t>псевдотуберкулеза</a:t>
            </a:r>
            <a:r>
              <a:rPr lang="ru-RU" dirty="0" smtClean="0"/>
              <a:t> используют </a:t>
            </a:r>
            <a:r>
              <a:rPr lang="ru-RU" dirty="0" smtClean="0"/>
              <a:t>серологические </a:t>
            </a:r>
            <a:r>
              <a:rPr lang="ru-RU" dirty="0" smtClean="0"/>
              <a:t>методы (реакция агглютинации, ΡΗΓΑ) и выделение </a:t>
            </a:r>
            <a:r>
              <a:rPr lang="ru-RU" dirty="0" smtClean="0"/>
              <a:t>возбудителей </a:t>
            </a:r>
            <a:r>
              <a:rPr lang="ru-RU" dirty="0" smtClean="0"/>
              <a:t>из испражнений. Однако все эти методы лабораторной </a:t>
            </a:r>
            <a:r>
              <a:rPr lang="ru-RU" dirty="0" smtClean="0"/>
              <a:t>диагностики </a:t>
            </a:r>
            <a:r>
              <a:rPr lang="ru-RU" dirty="0" smtClean="0"/>
              <a:t>являются, по существу, ретроспективными.</a:t>
            </a:r>
          </a:p>
          <a:p>
            <a:endParaRPr lang="ru-RU" dirty="0"/>
          </a:p>
        </p:txBody>
      </p:sp>
      <p:pic>
        <p:nvPicPr>
          <p:cNvPr id="40962" name="Picture 2" descr="https://gp195.ru/wp-content/uploads/mezaden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48049"/>
            <a:ext cx="4876800" cy="3409951"/>
          </a:xfrm>
          <a:prstGeom prst="rect">
            <a:avLst/>
          </a:prstGeom>
          <a:noFill/>
        </p:spPr>
      </p:pic>
      <p:pic>
        <p:nvPicPr>
          <p:cNvPr id="40964" name="Picture 4" descr="https://medicprof.ru/wp-content/uploads/priznaki-ilei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429001"/>
            <a:ext cx="4495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Кишечный </a:t>
            </a:r>
            <a:r>
              <a:rPr lang="ru-RU" b="1" dirty="0" err="1" smtClean="0"/>
              <a:t>иерсиниоз</a:t>
            </a:r>
            <a:r>
              <a:rPr lang="ru-RU" b="1" dirty="0" smtClean="0"/>
              <a:t>.</a:t>
            </a:r>
            <a:r>
              <a:rPr lang="ru-RU" dirty="0" smtClean="0"/>
              <a:t> По клиническому течению </a:t>
            </a:r>
            <a:r>
              <a:rPr lang="ru-RU" dirty="0" err="1" smtClean="0"/>
              <a:t>иерсиниоз</a:t>
            </a:r>
            <a:r>
              <a:rPr lang="ru-RU" dirty="0" smtClean="0"/>
              <a:t> </a:t>
            </a:r>
            <a:r>
              <a:rPr lang="ru-RU" dirty="0" smtClean="0"/>
              <a:t>во многом </a:t>
            </a:r>
            <a:r>
              <a:rPr lang="ru-RU" dirty="0" smtClean="0"/>
              <a:t>сходен с </a:t>
            </a:r>
            <a:r>
              <a:rPr lang="ru-RU" dirty="0" err="1" smtClean="0"/>
              <a:t>псевдотуберкулезом</a:t>
            </a:r>
            <a:r>
              <a:rPr lang="ru-RU" dirty="0" smtClean="0"/>
              <a:t>, </a:t>
            </a:r>
            <a:r>
              <a:rPr lang="ru-RU" dirty="0" smtClean="0"/>
              <a:t>однако желтуха </a:t>
            </a:r>
            <a:r>
              <a:rPr lang="ru-RU" dirty="0" smtClean="0"/>
              <a:t>отмечается лишь </a:t>
            </a:r>
            <a:r>
              <a:rPr lang="ru-RU" dirty="0" smtClean="0"/>
              <a:t>при очень </a:t>
            </a:r>
            <a:r>
              <a:rPr lang="ru-RU" dirty="0" smtClean="0"/>
              <a:t>тяжелых </a:t>
            </a:r>
            <a:r>
              <a:rPr lang="ru-RU" dirty="0" smtClean="0"/>
              <a:t>септических формах кишечного </a:t>
            </a:r>
            <a:r>
              <a:rPr lang="ru-RU" dirty="0" err="1" smtClean="0"/>
              <a:t>иерсиниоза</a:t>
            </a:r>
            <a:r>
              <a:rPr lang="ru-RU" dirty="0" smtClean="0"/>
              <a:t>. Более легкие </a:t>
            </a:r>
            <a:r>
              <a:rPr lang="ru-RU" dirty="0" smtClean="0"/>
              <a:t>формы </a:t>
            </a:r>
            <a:r>
              <a:rPr lang="ru-RU" dirty="0" smtClean="0"/>
              <a:t>в отличие от </a:t>
            </a:r>
            <a:r>
              <a:rPr lang="ru-RU" dirty="0" err="1" smtClean="0"/>
              <a:t>псевдотуберкулеза</a:t>
            </a:r>
            <a:r>
              <a:rPr lang="ru-RU" dirty="0" smtClean="0"/>
              <a:t>, протекают без </a:t>
            </a:r>
            <a:r>
              <a:rPr lang="ru-RU" dirty="0" smtClean="0"/>
              <a:t>желтухи. Основными </a:t>
            </a:r>
            <a:r>
              <a:rPr lang="ru-RU" dirty="0" smtClean="0"/>
              <a:t>клиническими проявлениями желтушной формы </a:t>
            </a:r>
            <a:r>
              <a:rPr lang="ru-RU" dirty="0" smtClean="0"/>
              <a:t>кишечного </a:t>
            </a:r>
            <a:r>
              <a:rPr lang="ru-RU" dirty="0" err="1" smtClean="0"/>
              <a:t>иерсиниоза</a:t>
            </a:r>
            <a:r>
              <a:rPr lang="ru-RU" dirty="0" smtClean="0"/>
              <a:t> являются высокая лихорадка с большими </a:t>
            </a:r>
            <a:r>
              <a:rPr lang="ru-RU" dirty="0" smtClean="0"/>
              <a:t>суточными размахами, </a:t>
            </a:r>
            <a:r>
              <a:rPr lang="ru-RU" dirty="0" smtClean="0"/>
              <a:t>повторные ознобы и поты, </a:t>
            </a:r>
            <a:r>
              <a:rPr lang="ru-RU" dirty="0" err="1" smtClean="0"/>
              <a:t>анемизация</a:t>
            </a:r>
            <a:r>
              <a:rPr lang="ru-RU" dirty="0" smtClean="0"/>
              <a:t>, </a:t>
            </a:r>
            <a:r>
              <a:rPr lang="ru-RU" dirty="0" smtClean="0"/>
              <a:t>выраженная </a:t>
            </a:r>
            <a:r>
              <a:rPr lang="ru-RU" dirty="0" smtClean="0"/>
              <a:t>желтуха, увеличение печени и селезенки. Беспокоят боли </a:t>
            </a:r>
            <a:r>
              <a:rPr lang="ru-RU" dirty="0" smtClean="0"/>
              <a:t>в животе</a:t>
            </a:r>
            <a:r>
              <a:rPr lang="ru-RU" dirty="0" smtClean="0"/>
              <a:t>, чаще справа в нижних отделах, может быть </a:t>
            </a:r>
            <a:r>
              <a:rPr lang="ru-RU" dirty="0" smtClean="0"/>
              <a:t>расстройство стула</a:t>
            </a:r>
            <a:r>
              <a:rPr lang="ru-RU" dirty="0" smtClean="0"/>
              <a:t>. У части больных образуются вторичные гнойные очаги, </a:t>
            </a:r>
            <a:r>
              <a:rPr lang="ru-RU" dirty="0" smtClean="0"/>
              <a:t>развиваются </a:t>
            </a:r>
            <a:r>
              <a:rPr lang="ru-RU" dirty="0" smtClean="0"/>
              <a:t>гнойные артриты. Желтуху при кишечном </a:t>
            </a:r>
            <a:r>
              <a:rPr lang="ru-RU" dirty="0" err="1" smtClean="0"/>
              <a:t>иерсиниозе</a:t>
            </a:r>
            <a:r>
              <a:rPr lang="ru-RU" dirty="0" smtClean="0"/>
              <a:t> </a:t>
            </a:r>
            <a:r>
              <a:rPr lang="ru-RU" dirty="0" smtClean="0"/>
              <a:t>легко </a:t>
            </a:r>
            <a:r>
              <a:rPr lang="ru-RU" dirty="0" smtClean="0"/>
              <a:t>отличить от вирусных гепатитов А и В, а также от многих </a:t>
            </a:r>
            <a:r>
              <a:rPr lang="ru-RU" dirty="0" smtClean="0"/>
              <a:t>инфекций</a:t>
            </a:r>
            <a:r>
              <a:rPr lang="ru-RU" dirty="0" smtClean="0"/>
              <a:t>, протекающих с желтухой, но без бактериологического </a:t>
            </a:r>
            <a:r>
              <a:rPr lang="ru-RU" dirty="0" smtClean="0"/>
              <a:t>исследования </a:t>
            </a:r>
            <a:r>
              <a:rPr lang="ru-RU" dirty="0" smtClean="0"/>
              <a:t>трудно дифференцировать от других видов сепсиса. Для </a:t>
            </a:r>
            <a:r>
              <a:rPr lang="ru-RU" dirty="0" smtClean="0"/>
              <a:t>решения </a:t>
            </a:r>
            <a:r>
              <a:rPr lang="ru-RU" dirty="0" smtClean="0"/>
              <a:t>вопроса об этиологии болезни делают бактериологическое </a:t>
            </a:r>
            <a:r>
              <a:rPr lang="ru-RU" dirty="0" smtClean="0"/>
              <a:t>исследование </a:t>
            </a:r>
            <a:r>
              <a:rPr lang="ru-RU" dirty="0" smtClean="0"/>
              <a:t>различных материалов, взятых от </a:t>
            </a:r>
            <a:r>
              <a:rPr lang="ru-RU" dirty="0" smtClean="0"/>
              <a:t>больного, </a:t>
            </a:r>
            <a:r>
              <a:rPr lang="ru-RU" dirty="0" smtClean="0"/>
              <a:t>могут быть использованы и </a:t>
            </a:r>
            <a:r>
              <a:rPr lang="ru-RU" dirty="0" smtClean="0"/>
              <a:t>серологические методы.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s://titro.ru/wp-content/uploads/2017/02/wttBWQ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4676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1000"/>
            <a:ext cx="4572000" cy="64770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Сальмонеллез. </a:t>
            </a:r>
            <a:r>
              <a:rPr lang="ru-RU" dirty="0" smtClean="0"/>
              <a:t>Желтуха может наблюдаться лишь при </a:t>
            </a:r>
            <a:r>
              <a:rPr lang="ru-RU" dirty="0" smtClean="0"/>
              <a:t>тяжелых формах </a:t>
            </a:r>
            <a:r>
              <a:rPr lang="ru-RU" dirty="0" smtClean="0"/>
              <a:t>сальмонеллеза, как при гастроинтестинальных, так и </a:t>
            </a:r>
            <a:r>
              <a:rPr lang="ru-RU" dirty="0" smtClean="0"/>
              <a:t>особенно при </a:t>
            </a:r>
            <a:r>
              <a:rPr lang="ru-RU" dirty="0" err="1" smtClean="0"/>
              <a:t>генерализованных</a:t>
            </a:r>
            <a:r>
              <a:rPr lang="ru-RU" dirty="0" smtClean="0"/>
              <a:t>. Как и при других бактериальных </a:t>
            </a:r>
            <a:r>
              <a:rPr lang="ru-RU" dirty="0" err="1" smtClean="0"/>
              <a:t>желтухах</a:t>
            </a:r>
            <a:r>
              <a:rPr lang="ru-RU" dirty="0" smtClean="0"/>
              <a:t>, наблюдаются </a:t>
            </a:r>
            <a:r>
              <a:rPr lang="ru-RU" dirty="0" smtClean="0"/>
              <a:t>высокая лихорадка (39—40°С), выраженные </a:t>
            </a:r>
            <a:r>
              <a:rPr lang="ru-RU" dirty="0" smtClean="0"/>
              <a:t>проявления общей </a:t>
            </a:r>
            <a:r>
              <a:rPr lang="ru-RU" dirty="0" smtClean="0"/>
              <a:t>интоксикации, увеличение печени и селезенки, а также </a:t>
            </a:r>
            <a:r>
              <a:rPr lang="ru-RU" dirty="0" smtClean="0"/>
              <a:t>биохимические </a:t>
            </a:r>
            <a:r>
              <a:rPr lang="ru-RU" dirty="0" smtClean="0"/>
              <a:t>проявления печеночной желтухи (повышение </a:t>
            </a:r>
            <a:r>
              <a:rPr lang="ru-RU" dirty="0" smtClean="0"/>
              <a:t>содержания билирубина </a:t>
            </a:r>
            <a:r>
              <a:rPr lang="ru-RU" dirty="0" smtClean="0"/>
              <a:t>в крови, активности сывороточных ферментов — </a:t>
            </a:r>
            <a:r>
              <a:rPr lang="ru-RU" dirty="0" err="1" smtClean="0"/>
              <a:t>АлАТ</a:t>
            </a:r>
            <a:r>
              <a:rPr lang="ru-RU" dirty="0" smtClean="0"/>
              <a:t>, </a:t>
            </a:r>
            <a:r>
              <a:rPr lang="ru-RU" dirty="0" err="1" smtClean="0"/>
              <a:t>АсАТ</a:t>
            </a:r>
            <a:r>
              <a:rPr lang="ru-RU" dirty="0" smtClean="0"/>
              <a:t>). Эти проявления позволяют </a:t>
            </a:r>
            <a:r>
              <a:rPr lang="ru-RU" dirty="0" err="1" smtClean="0"/>
              <a:t>сальмонеллезную</a:t>
            </a:r>
            <a:r>
              <a:rPr lang="ru-RU" dirty="0" smtClean="0"/>
              <a:t> желтуху </a:t>
            </a:r>
            <a:r>
              <a:rPr lang="ru-RU" dirty="0" smtClean="0"/>
              <a:t>дифференцировать </a:t>
            </a:r>
            <a:r>
              <a:rPr lang="ru-RU" dirty="0" smtClean="0"/>
              <a:t>от вирусных гепатитов А и В, но для </a:t>
            </a:r>
            <a:r>
              <a:rPr lang="ru-RU" dirty="0" smtClean="0"/>
              <a:t>дифференциальной </a:t>
            </a:r>
            <a:r>
              <a:rPr lang="ru-RU" dirty="0" smtClean="0"/>
              <a:t>диагностики от других бактериальных </a:t>
            </a:r>
            <a:r>
              <a:rPr lang="ru-RU" dirty="0" err="1" smtClean="0"/>
              <a:t>желтух</a:t>
            </a:r>
            <a:r>
              <a:rPr lang="ru-RU" dirty="0" smtClean="0"/>
              <a:t> эти проявления </a:t>
            </a:r>
            <a:r>
              <a:rPr lang="ru-RU" dirty="0" smtClean="0"/>
              <a:t>недостаточно информативны.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8914" name="Picture 2" descr="https://obotravlenii.ru/wp-content/uploads/2018/04/Salmonellez-pri-beremenn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09600"/>
            <a:ext cx="4267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60045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Дифференциально-диагностическое значение имеют другие проявления </a:t>
            </a:r>
            <a:r>
              <a:rPr lang="ru-RU" dirty="0" err="1" smtClean="0"/>
              <a:t>сальмонеллезной</a:t>
            </a:r>
            <a:r>
              <a:rPr lang="ru-RU" dirty="0" smtClean="0"/>
              <a:t> инфекции. Это прежде всего поражения желудочно-кишечного тракта, которые при локализованных формах сальмонеллеза выступают на первый план в течение всего периода болезни, а при </a:t>
            </a:r>
            <a:r>
              <a:rPr lang="ru-RU" dirty="0" err="1" smtClean="0"/>
              <a:t>генерализованных</a:t>
            </a:r>
            <a:r>
              <a:rPr lang="ru-RU" dirty="0" smtClean="0"/>
              <a:t> отмечаются в начальном периоде. Чаще наблюдается гастроэнтерит или </a:t>
            </a:r>
            <a:r>
              <a:rPr lang="ru-RU" dirty="0" err="1" smtClean="0"/>
              <a:t>гастроэнтероколит</a:t>
            </a:r>
            <a:r>
              <a:rPr lang="ru-RU" dirty="0" smtClean="0"/>
              <a:t>. С первого дня болезни появляются боли в надчревной области, тошнота, повторная рвота, затем присоединяется понос. </a:t>
            </a:r>
            <a:r>
              <a:rPr lang="ru-RU" dirty="0" smtClean="0"/>
              <a:t>Потеря </a:t>
            </a:r>
            <a:r>
              <a:rPr lang="ru-RU" dirty="0" smtClean="0"/>
              <a:t>жидкости и электролитов приводит к появлению </a:t>
            </a:r>
            <a:r>
              <a:rPr lang="ru-RU" dirty="0" smtClean="0"/>
              <a:t>признаков </a:t>
            </a:r>
            <a:r>
              <a:rPr lang="ru-RU" dirty="0" smtClean="0"/>
              <a:t>дегидратации, которая иногда выступает на первый план. </a:t>
            </a:r>
            <a:r>
              <a:rPr lang="ru-RU" dirty="0" smtClean="0"/>
              <a:t>Среди инфекционных </a:t>
            </a:r>
            <a:r>
              <a:rPr lang="ru-RU" dirty="0" err="1" smtClean="0"/>
              <a:t>желтух</a:t>
            </a:r>
            <a:r>
              <a:rPr lang="ru-RU" dirty="0" smtClean="0"/>
              <a:t> такая симптоматика наблюдается лишь </a:t>
            </a:r>
            <a:r>
              <a:rPr lang="ru-RU" dirty="0" smtClean="0"/>
              <a:t>при сальмонеллезе</a:t>
            </a:r>
            <a:r>
              <a:rPr lang="ru-RU" dirty="0" smtClean="0"/>
              <a:t>, что и позволяет дифференцировать его от других </a:t>
            </a:r>
            <a:r>
              <a:rPr lang="ru-RU" dirty="0" smtClean="0"/>
              <a:t>болезней</a:t>
            </a:r>
            <a:r>
              <a:rPr lang="ru-RU" dirty="0" smtClean="0"/>
              <a:t>. </a:t>
            </a:r>
            <a:r>
              <a:rPr lang="ru-RU" dirty="0" err="1" smtClean="0"/>
              <a:t>Генерализованные</a:t>
            </a:r>
            <a:r>
              <a:rPr lang="ru-RU" dirty="0" smtClean="0"/>
              <a:t> формы </a:t>
            </a:r>
            <a:r>
              <a:rPr lang="ru-RU" dirty="0" smtClean="0"/>
              <a:t>сальмонеллеза </a:t>
            </a:r>
            <a:r>
              <a:rPr lang="ru-RU" dirty="0" smtClean="0"/>
              <a:t>также могут протекать с желтухой. В начальном </a:t>
            </a:r>
            <a:r>
              <a:rPr lang="ru-RU" dirty="0" smtClean="0"/>
              <a:t>периоде болезни </a:t>
            </a:r>
            <a:r>
              <a:rPr lang="ru-RU" dirty="0" smtClean="0"/>
              <a:t>также отмечаются признаки гастроэнтерита, что важно </a:t>
            </a:r>
            <a:r>
              <a:rPr lang="ru-RU" dirty="0" smtClean="0"/>
              <a:t>для дифференциальной </a:t>
            </a:r>
            <a:r>
              <a:rPr lang="ru-RU" dirty="0" smtClean="0"/>
              <a:t>диагностики. В последующие периоды </a:t>
            </a:r>
            <a:r>
              <a:rPr lang="ru-RU" dirty="0" smtClean="0"/>
              <a:t>болезни проявления </a:t>
            </a:r>
            <a:r>
              <a:rPr lang="ru-RU" dirty="0" smtClean="0"/>
              <a:t>гастроэнтерита исчезают, а болезнь протекает как </a:t>
            </a:r>
            <a:r>
              <a:rPr lang="ru-RU" dirty="0" smtClean="0"/>
              <a:t>брюшной </a:t>
            </a:r>
            <a:r>
              <a:rPr lang="ru-RU" dirty="0" smtClean="0"/>
              <a:t>тиф или как сепсис, сходный с сепсисом, вызванным </a:t>
            </a:r>
            <a:r>
              <a:rPr lang="ru-RU" dirty="0" smtClean="0"/>
              <a:t>другими воз </a:t>
            </a:r>
            <a:r>
              <a:rPr lang="ru-RU" dirty="0" err="1" smtClean="0"/>
              <a:t>будителями</a:t>
            </a:r>
            <a:r>
              <a:rPr lang="ru-RU" dirty="0" smtClean="0"/>
              <a:t>. Для </a:t>
            </a:r>
            <a:r>
              <a:rPr lang="ru-RU" dirty="0" smtClean="0"/>
              <a:t>специфического подтверждения диагноза сальмонеллеза </a:t>
            </a:r>
            <a:r>
              <a:rPr lang="ru-RU" dirty="0" smtClean="0"/>
              <a:t>используют </a:t>
            </a:r>
            <a:r>
              <a:rPr lang="ru-RU" dirty="0" smtClean="0"/>
              <a:t>выделение сальмонелл при локализованных формах из </a:t>
            </a:r>
            <a:r>
              <a:rPr lang="ru-RU" dirty="0" smtClean="0"/>
              <a:t>испражнений</a:t>
            </a:r>
            <a:r>
              <a:rPr lang="ru-RU" dirty="0" smtClean="0"/>
              <a:t>, содержимого желудка, пищевых продуктов, с </a:t>
            </a:r>
            <a:r>
              <a:rPr lang="ru-RU" dirty="0" smtClean="0"/>
              <a:t>которыми связывают </a:t>
            </a:r>
            <a:r>
              <a:rPr lang="ru-RU" dirty="0" smtClean="0"/>
              <a:t>инфицирование, а при </a:t>
            </a:r>
            <a:r>
              <a:rPr lang="ru-RU" dirty="0" err="1" smtClean="0"/>
              <a:t>генерализованных</a:t>
            </a:r>
            <a:r>
              <a:rPr lang="ru-RU" dirty="0" smtClean="0"/>
              <a:t> формах </a:t>
            </a:r>
            <a:r>
              <a:rPr lang="ru-RU" dirty="0" smtClean="0"/>
              <a:t>исследуют </a:t>
            </a:r>
            <a:r>
              <a:rPr lang="ru-RU" dirty="0" smtClean="0"/>
              <a:t>кровь и гной из септических очагов. Серологические </a:t>
            </a:r>
            <a:r>
              <a:rPr lang="ru-RU" dirty="0" smtClean="0"/>
              <a:t>исследования </a:t>
            </a:r>
            <a:r>
              <a:rPr lang="ru-RU" dirty="0" smtClean="0"/>
              <a:t>при сальмонеллезе </a:t>
            </a:r>
            <a:r>
              <a:rPr lang="ru-RU" dirty="0" err="1" smtClean="0"/>
              <a:t>малоинформативны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Дифференциальная диагностика малярии</a:t>
            </a:r>
            <a:endParaRPr lang="ru-RU" dirty="0"/>
          </a:p>
        </p:txBody>
      </p:sp>
      <p:pic>
        <p:nvPicPr>
          <p:cNvPr id="21506" name="Picture 2" descr="http://achit-adm.ru/wp-content/uploads/2014/06/Mala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76400"/>
            <a:ext cx="51054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457200"/>
            <a:ext cx="8534400" cy="61722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Листериоз</a:t>
            </a:r>
            <a:r>
              <a:rPr lang="ru-RU" b="1" dirty="0" smtClean="0"/>
              <a:t>. </a:t>
            </a:r>
            <a:r>
              <a:rPr lang="ru-RU" dirty="0" smtClean="0"/>
              <a:t>Среди различных клинических форм острого </a:t>
            </a:r>
            <a:r>
              <a:rPr lang="ru-RU" dirty="0" err="1" smtClean="0"/>
              <a:t>листериоза</a:t>
            </a:r>
            <a:r>
              <a:rPr lang="ru-RU" dirty="0" smtClean="0"/>
              <a:t> </a:t>
            </a:r>
            <a:r>
              <a:rPr lang="ru-RU" dirty="0" smtClean="0"/>
              <a:t>лишь при некоторых из них и не очень часто развивается </a:t>
            </a:r>
            <a:r>
              <a:rPr lang="ru-RU" dirty="0" smtClean="0"/>
              <a:t>желтуха</a:t>
            </a:r>
            <a:r>
              <a:rPr lang="ru-RU" dirty="0" smtClean="0"/>
              <a:t>. </a:t>
            </a:r>
            <a:r>
              <a:rPr lang="ru-RU" dirty="0" err="1" smtClean="0"/>
              <a:t>Листериозный</a:t>
            </a:r>
            <a:r>
              <a:rPr lang="ru-RU" dirty="0" smtClean="0"/>
              <a:t> гепатит может появиться при </a:t>
            </a:r>
            <a:r>
              <a:rPr lang="ru-RU" dirty="0" smtClean="0"/>
              <a:t>ангинозно-септической </a:t>
            </a:r>
            <a:r>
              <a:rPr lang="ru-RU" dirty="0" smtClean="0"/>
              <a:t>и </a:t>
            </a:r>
            <a:r>
              <a:rPr lang="ru-RU" dirty="0" err="1" smtClean="0"/>
              <a:t>тифоподобной</a:t>
            </a:r>
            <a:r>
              <a:rPr lang="ru-RU" dirty="0" smtClean="0"/>
              <a:t> формах </a:t>
            </a:r>
            <a:r>
              <a:rPr lang="ru-RU" dirty="0" err="1" smtClean="0"/>
              <a:t>листериоза</a:t>
            </a:r>
            <a:r>
              <a:rPr lang="ru-RU" dirty="0" smtClean="0"/>
              <a:t>. Клиническая </a:t>
            </a:r>
            <a:r>
              <a:rPr lang="ru-RU" dirty="0" smtClean="0"/>
              <a:t>дифференциальная </a:t>
            </a:r>
            <a:r>
              <a:rPr lang="ru-RU" dirty="0" smtClean="0"/>
              <a:t>диагностика такого гепатита иногда представляет </a:t>
            </a:r>
            <a:r>
              <a:rPr lang="ru-RU" dirty="0" smtClean="0"/>
              <a:t>трудности</a:t>
            </a:r>
            <a:r>
              <a:rPr lang="ru-RU" dirty="0" smtClean="0"/>
              <a:t>. Помимо высокой лихорадки и признаков общей </a:t>
            </a:r>
            <a:r>
              <a:rPr lang="ru-RU" dirty="0" smtClean="0"/>
              <a:t>интоксикации, на </a:t>
            </a:r>
            <a:r>
              <a:rPr lang="ru-RU" dirty="0" smtClean="0"/>
              <a:t>фоне которых появляется гепатит, о </a:t>
            </a:r>
            <a:r>
              <a:rPr lang="ru-RU" dirty="0" err="1" smtClean="0"/>
              <a:t>листериозе</a:t>
            </a:r>
            <a:r>
              <a:rPr lang="ru-RU" dirty="0" smtClean="0"/>
              <a:t> можно думать, </a:t>
            </a:r>
            <a:r>
              <a:rPr lang="ru-RU" dirty="0" smtClean="0"/>
              <a:t>если выявляются </a:t>
            </a:r>
            <a:r>
              <a:rPr lang="ru-RU" dirty="0" smtClean="0"/>
              <a:t>другие признаки данной </a:t>
            </a:r>
            <a:r>
              <a:rPr lang="ru-RU" dirty="0" smtClean="0"/>
              <a:t>инфекции. При </a:t>
            </a:r>
            <a:r>
              <a:rPr lang="ru-RU" dirty="0" smtClean="0"/>
              <a:t>ангинозно-септической форме это </a:t>
            </a:r>
            <a:r>
              <a:rPr lang="ru-RU" dirty="0" err="1" smtClean="0"/>
              <a:t>генерализованная</a:t>
            </a:r>
            <a:r>
              <a:rPr lang="ru-RU" dirty="0" smtClean="0"/>
              <a:t> </a:t>
            </a:r>
            <a:r>
              <a:rPr lang="ru-RU" dirty="0" err="1" smtClean="0"/>
              <a:t>лимфаденопатия</a:t>
            </a:r>
            <a:r>
              <a:rPr lang="ru-RU" dirty="0" smtClean="0"/>
              <a:t>, которая иногда сочетается с признаками </a:t>
            </a:r>
            <a:r>
              <a:rPr lang="ru-RU" dirty="0" smtClean="0"/>
              <a:t>специфического </a:t>
            </a:r>
            <a:r>
              <a:rPr lang="ru-RU" dirty="0" err="1" smtClean="0"/>
              <a:t>мезаденита</a:t>
            </a:r>
            <a:r>
              <a:rPr lang="ru-RU" dirty="0" smtClean="0"/>
              <a:t>. Характерно также поражение зева в виде разной </a:t>
            </a:r>
            <a:r>
              <a:rPr lang="ru-RU" dirty="0" smtClean="0"/>
              <a:t>выраженности </a:t>
            </a:r>
            <a:r>
              <a:rPr lang="ru-RU" dirty="0" smtClean="0"/>
              <a:t>острого тонзиллита, протекающего нередко с </a:t>
            </a:r>
            <a:r>
              <a:rPr lang="ru-RU" dirty="0" smtClean="0"/>
              <a:t>некротическими </a:t>
            </a:r>
            <a:r>
              <a:rPr lang="ru-RU" dirty="0" smtClean="0"/>
              <a:t>изменениями. В этих случаях бывает трудно </a:t>
            </a:r>
            <a:r>
              <a:rPr lang="ru-RU" dirty="0" smtClean="0"/>
              <a:t>дифференцировать </a:t>
            </a:r>
            <a:r>
              <a:rPr lang="ru-RU" dirty="0" err="1" smtClean="0"/>
              <a:t>листериоз</a:t>
            </a:r>
            <a:r>
              <a:rPr lang="ru-RU" dirty="0" smtClean="0"/>
              <a:t> </a:t>
            </a:r>
            <a:r>
              <a:rPr lang="ru-RU" dirty="0" smtClean="0"/>
              <a:t>от желтушных форм инфекционного мононуклеоза. У </a:t>
            </a:r>
            <a:r>
              <a:rPr lang="ru-RU" dirty="0" smtClean="0"/>
              <a:t>части </a:t>
            </a:r>
            <a:r>
              <a:rPr lang="ru-RU" dirty="0" smtClean="0"/>
              <a:t>больных появляется крупнопятнистая или </a:t>
            </a:r>
            <a:r>
              <a:rPr lang="ru-RU" dirty="0" err="1" smtClean="0"/>
              <a:t>эритематозная</a:t>
            </a:r>
            <a:r>
              <a:rPr lang="ru-RU" dirty="0" smtClean="0"/>
              <a:t> </a:t>
            </a:r>
            <a:r>
              <a:rPr lang="ru-RU" dirty="0" smtClean="0"/>
              <a:t>сыпь, которая </a:t>
            </a:r>
            <a:r>
              <a:rPr lang="ru-RU" dirty="0" smtClean="0"/>
              <a:t>на лице образует фигуру бабочки. В некоторых случаях </a:t>
            </a:r>
            <a:r>
              <a:rPr lang="ru-RU" dirty="0" smtClean="0"/>
              <a:t>желтушные </a:t>
            </a:r>
            <a:r>
              <a:rPr lang="ru-RU" dirty="0" smtClean="0"/>
              <a:t>формы </a:t>
            </a:r>
            <a:r>
              <a:rPr lang="ru-RU" dirty="0" err="1" smtClean="0"/>
              <a:t>листериоза</a:t>
            </a:r>
            <a:r>
              <a:rPr lang="ru-RU" dirty="0" smtClean="0"/>
              <a:t> сопровождаются признаками </a:t>
            </a:r>
            <a:r>
              <a:rPr lang="ru-RU" dirty="0" smtClean="0"/>
              <a:t>гнойного </a:t>
            </a:r>
            <a:r>
              <a:rPr lang="ru-RU" dirty="0" err="1" smtClean="0"/>
              <a:t>листериозного</a:t>
            </a:r>
            <a:r>
              <a:rPr lang="ru-RU" dirty="0" smtClean="0"/>
              <a:t> </a:t>
            </a:r>
            <a:r>
              <a:rPr lang="ru-RU" dirty="0" smtClean="0"/>
              <a:t>менингита. Клинические особенности </a:t>
            </a:r>
            <a:r>
              <a:rPr lang="ru-RU" dirty="0" err="1" smtClean="0"/>
              <a:t>листериозного</a:t>
            </a:r>
            <a:r>
              <a:rPr lang="ru-RU" dirty="0" smtClean="0"/>
              <a:t> гепатита</a:t>
            </a:r>
            <a:r>
              <a:rPr lang="ru-RU" dirty="0" smtClean="0"/>
              <a:t>, в частности </a:t>
            </a:r>
            <a:r>
              <a:rPr lang="ru-RU" dirty="0" err="1" smtClean="0"/>
              <a:t>генерализованная</a:t>
            </a:r>
            <a:r>
              <a:rPr lang="ru-RU" dirty="0" smtClean="0"/>
              <a:t> </a:t>
            </a:r>
            <a:r>
              <a:rPr lang="ru-RU" dirty="0" err="1" smtClean="0"/>
              <a:t>лимфаденопатия</a:t>
            </a:r>
            <a:r>
              <a:rPr lang="ru-RU" dirty="0" smtClean="0"/>
              <a:t>, </a:t>
            </a:r>
            <a:r>
              <a:rPr lang="ru-RU" dirty="0" err="1" smtClean="0"/>
              <a:t>мезаденит</a:t>
            </a:r>
            <a:r>
              <a:rPr lang="ru-RU" dirty="0" smtClean="0"/>
              <a:t>, поражение </a:t>
            </a:r>
            <a:r>
              <a:rPr lang="ru-RU" dirty="0" smtClean="0"/>
              <a:t>зева, гнойный менингит, позволяют дифференцировать </a:t>
            </a:r>
            <a:r>
              <a:rPr lang="ru-RU" dirty="0" smtClean="0"/>
              <a:t>его от </a:t>
            </a:r>
            <a:r>
              <a:rPr lang="ru-RU" dirty="0" smtClean="0"/>
              <a:t>вирусных гепатитов А и В и от большинства других </a:t>
            </a:r>
            <a:r>
              <a:rPr lang="ru-RU" dirty="0" smtClean="0"/>
              <a:t>печеночных </a:t>
            </a:r>
            <a:r>
              <a:rPr lang="ru-RU" dirty="0" err="1" smtClean="0"/>
              <a:t>желтух</a:t>
            </a:r>
            <a:r>
              <a:rPr lang="ru-RU" dirty="0" smtClean="0"/>
              <a:t> </a:t>
            </a:r>
            <a:r>
              <a:rPr lang="ru-RU" dirty="0" smtClean="0"/>
              <a:t>инфекционной </a:t>
            </a:r>
            <a:r>
              <a:rPr lang="ru-RU" dirty="0" smtClean="0"/>
              <a:t>природы. Для </a:t>
            </a:r>
            <a:r>
              <a:rPr lang="ru-RU" dirty="0" smtClean="0"/>
              <a:t>подтверждения диагноза используют выделение </a:t>
            </a:r>
            <a:r>
              <a:rPr lang="ru-RU" dirty="0" smtClean="0"/>
              <a:t>возбудителя (из </a:t>
            </a:r>
            <a:r>
              <a:rPr lang="ru-RU" dirty="0" smtClean="0"/>
              <a:t>крови, СМЖ, мазков из зева). Может быть использовано и </a:t>
            </a:r>
            <a:r>
              <a:rPr lang="ru-RU" dirty="0" err="1" smtClean="0"/>
              <a:t>опре</a:t>
            </a:r>
            <a:r>
              <a:rPr lang="ru-RU" dirty="0" smtClean="0"/>
              <a:t>-  деление </a:t>
            </a:r>
            <a:r>
              <a:rPr lang="ru-RU" dirty="0" smtClean="0"/>
              <a:t>нарастания титра специфических антител (с помощью </a:t>
            </a:r>
            <a:r>
              <a:rPr lang="ru-RU" dirty="0" smtClean="0"/>
              <a:t>реакции </a:t>
            </a:r>
            <a:r>
              <a:rPr lang="ru-RU" dirty="0" smtClean="0"/>
              <a:t>агглютинации и РСК с </a:t>
            </a:r>
            <a:r>
              <a:rPr lang="ru-RU" dirty="0" err="1" smtClean="0"/>
              <a:t>листериозным</a:t>
            </a:r>
            <a:r>
              <a:rPr lang="ru-RU" dirty="0" smtClean="0"/>
              <a:t> антигеном) в парных </a:t>
            </a:r>
            <a:r>
              <a:rPr lang="ru-RU" dirty="0" smtClean="0"/>
              <a:t>сыворотках</a:t>
            </a:r>
            <a:r>
              <a:rPr lang="ru-RU" dirty="0" smtClean="0"/>
              <a:t>, взятых с интервалом в 10—14 дней. Диагностическим </a:t>
            </a:r>
            <a:r>
              <a:rPr lang="ru-RU" dirty="0" smtClean="0"/>
              <a:t>является </a:t>
            </a:r>
            <a:r>
              <a:rPr lang="ru-RU" dirty="0" smtClean="0"/>
              <a:t>нарастание титра антител в 4 раза и более. </a:t>
            </a:r>
            <a:r>
              <a:rPr lang="ru-RU" dirty="0" smtClean="0"/>
              <a:t>Однократное выявление </a:t>
            </a:r>
            <a:r>
              <a:rPr lang="ru-RU" dirty="0" smtClean="0"/>
              <a:t>антител не является доказательным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4" name="Picture 2" descr="https://cf.ppt-online.org/files/slide/p/PQvWgGcrMw03dz7iXhBfTkCtH4sJ1RSm2FbLVe/slid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8915400" cy="43434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Сепсис. </a:t>
            </a:r>
            <a:r>
              <a:rPr lang="ru-RU" dirty="0" smtClean="0"/>
              <a:t>Это опасное </a:t>
            </a:r>
            <a:r>
              <a:rPr lang="ru-RU" dirty="0" smtClean="0"/>
              <a:t>для жизни заболевание с летальностью до 50—60%. В </a:t>
            </a:r>
            <a:r>
              <a:rPr lang="ru-RU" dirty="0" smtClean="0"/>
              <a:t>клинической </a:t>
            </a:r>
            <a:r>
              <a:rPr lang="ru-RU" dirty="0" smtClean="0"/>
              <a:t>картине сепсиса постоянными компонентами являются </a:t>
            </a:r>
            <a:r>
              <a:rPr lang="ru-RU" dirty="0" smtClean="0"/>
              <a:t>поражение </a:t>
            </a:r>
            <a:r>
              <a:rPr lang="ru-RU" dirty="0" smtClean="0"/>
              <a:t>печени, желтуха, </a:t>
            </a:r>
            <a:r>
              <a:rPr lang="ru-RU" dirty="0" err="1" smtClean="0"/>
              <a:t>анемизация</a:t>
            </a:r>
            <a:r>
              <a:rPr lang="ru-RU" dirty="0" smtClean="0"/>
              <a:t>. Для дифференциальной </a:t>
            </a:r>
            <a:r>
              <a:rPr lang="ru-RU" dirty="0" smtClean="0"/>
              <a:t>диагностики </a:t>
            </a:r>
            <a:r>
              <a:rPr lang="ru-RU" dirty="0" smtClean="0"/>
              <a:t>имеет значение то, что желтуха бывает выражена </a:t>
            </a:r>
            <a:r>
              <a:rPr lang="ru-RU" dirty="0" smtClean="0"/>
              <a:t>умеренно и </a:t>
            </a:r>
            <a:r>
              <a:rPr lang="ru-RU" dirty="0" smtClean="0"/>
              <a:t>не соответствует резко выраженной тяжести инфекционного </a:t>
            </a:r>
            <a:r>
              <a:rPr lang="ru-RU" dirty="0" smtClean="0"/>
              <a:t>процесса</a:t>
            </a:r>
            <a:r>
              <a:rPr lang="ru-RU" dirty="0" smtClean="0"/>
              <a:t>. Проявления сепсиса довольно </a:t>
            </a:r>
            <a:r>
              <a:rPr lang="ru-RU" dirty="0" smtClean="0"/>
              <a:t>своеобразны </a:t>
            </a:r>
            <a:r>
              <a:rPr lang="ru-RU" dirty="0" smtClean="0"/>
              <a:t>и дифференциальная диагностика </a:t>
            </a:r>
            <a:r>
              <a:rPr lang="ru-RU" dirty="0" err="1" smtClean="0"/>
              <a:t>желтух</a:t>
            </a:r>
            <a:r>
              <a:rPr lang="ru-RU" dirty="0" smtClean="0"/>
              <a:t>, обусловленных сепсисом, не вызывает значительных </a:t>
            </a:r>
            <a:r>
              <a:rPr lang="ru-RU" dirty="0" smtClean="0"/>
              <a:t>трудностей. Клиническая </a:t>
            </a:r>
            <a:r>
              <a:rPr lang="ru-RU" dirty="0" smtClean="0"/>
              <a:t>дифференциальная диагностика септических </a:t>
            </a:r>
            <a:r>
              <a:rPr lang="ru-RU" dirty="0" smtClean="0"/>
              <a:t>поражений </a:t>
            </a:r>
            <a:r>
              <a:rPr lang="ru-RU" dirty="0" smtClean="0"/>
              <a:t>печени от других инфекционных </a:t>
            </a:r>
            <a:r>
              <a:rPr lang="ru-RU" dirty="0" err="1" smtClean="0"/>
              <a:t>желтух</a:t>
            </a:r>
            <a:r>
              <a:rPr lang="ru-RU" dirty="0" smtClean="0"/>
              <a:t> может </a:t>
            </a:r>
            <a:r>
              <a:rPr lang="ru-RU" dirty="0" smtClean="0"/>
              <a:t>базироваться </a:t>
            </a:r>
            <a:r>
              <a:rPr lang="ru-RU" dirty="0" smtClean="0"/>
              <a:t>на следующих клинических особенностях: тяжесть течения, нередко развитием септического шока, наличие первичного и вторичных с очагов, геморрагического синдрома с признаками диссеминированного внутрисосудистого свертывания, </a:t>
            </a:r>
            <a:r>
              <a:rPr lang="ru-RU" dirty="0" err="1" smtClean="0"/>
              <a:t>гектическая</a:t>
            </a:r>
            <a:r>
              <a:rPr lang="ru-RU" dirty="0" smtClean="0"/>
              <a:t> или неправильная (септическая) лихорадка с большими суточными размахами, повторными ознобами и потами. </a:t>
            </a:r>
            <a:r>
              <a:rPr lang="ru-RU" dirty="0" err="1" smtClean="0"/>
              <a:t>Нейтрофильный</a:t>
            </a:r>
            <a:r>
              <a:rPr lang="ru-RU" dirty="0" smtClean="0"/>
              <a:t> лейкоцитоз, который затем нередко сменяется лейкопенией.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5842" name="Picture 2" descr="https://beaten.ru/uploads/a613af672dab3a7bc58676001ed366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191000"/>
            <a:ext cx="6000750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4800"/>
            <a:ext cx="4648200" cy="65532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Возвратный тиф вшивый. </a:t>
            </a:r>
            <a:r>
              <a:rPr lang="ru-RU" dirty="0" smtClean="0"/>
              <a:t>Для </a:t>
            </a:r>
            <a:r>
              <a:rPr lang="ru-RU" dirty="0" smtClean="0"/>
              <a:t>дифференциальной диагностики имеют значение </a:t>
            </a:r>
            <a:r>
              <a:rPr lang="ru-RU" dirty="0" smtClean="0"/>
              <a:t>следующие данные</a:t>
            </a:r>
            <a:r>
              <a:rPr lang="ru-RU" dirty="0" smtClean="0"/>
              <a:t>: эпидемиологические предпосылки (завшивленность, </a:t>
            </a:r>
            <a:r>
              <a:rPr lang="ru-RU" dirty="0" smtClean="0"/>
              <a:t>контакт с </a:t>
            </a:r>
            <a:r>
              <a:rPr lang="ru-RU" dirty="0" smtClean="0"/>
              <a:t>больным), приступообразная лихорадка, значительное </a:t>
            </a:r>
            <a:r>
              <a:rPr lang="ru-RU" dirty="0" smtClean="0"/>
              <a:t>увеличении печени </a:t>
            </a:r>
            <a:r>
              <a:rPr lang="ru-RU" dirty="0" smtClean="0"/>
              <a:t>и особенно селезенки. Специфическое подтверждение </a:t>
            </a:r>
            <a:r>
              <a:rPr lang="ru-RU" dirty="0" smtClean="0"/>
              <a:t>диагноза </a:t>
            </a:r>
            <a:r>
              <a:rPr lang="ru-RU" dirty="0" smtClean="0"/>
              <a:t>также не вызывает сложностей. При микроскопии толстой </a:t>
            </a:r>
            <a:r>
              <a:rPr lang="ru-RU" dirty="0" smtClean="0"/>
              <a:t>капли </a:t>
            </a:r>
            <a:r>
              <a:rPr lang="ru-RU" dirty="0" smtClean="0"/>
              <a:t>крови (как при малярии) обнаруживается возбудитель — </a:t>
            </a:r>
            <a:r>
              <a:rPr lang="ru-RU" dirty="0" smtClean="0"/>
              <a:t>спирохета </a:t>
            </a:r>
            <a:r>
              <a:rPr lang="ru-RU" dirty="0" err="1" smtClean="0"/>
              <a:t>Обермейера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3794" name="Picture 2" descr="https://mypresentation.ru/documents_6/1f833e1b392173f82122d153ae25abc7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914400"/>
            <a:ext cx="46482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39624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Амебиаз</a:t>
            </a:r>
            <a:r>
              <a:rPr lang="ru-RU" dirty="0" smtClean="0"/>
              <a:t>. Желтуха при амебиазе может быть следствием </a:t>
            </a:r>
            <a:r>
              <a:rPr lang="ru-RU" dirty="0" smtClean="0"/>
              <a:t>амебного </a:t>
            </a:r>
            <a:r>
              <a:rPr lang="ru-RU" dirty="0" smtClean="0"/>
              <a:t>гепатита (в остром периоде болезни) или проявлением </a:t>
            </a:r>
            <a:r>
              <a:rPr lang="ru-RU" dirty="0" smtClean="0"/>
              <a:t>амебного абсцесса </a:t>
            </a:r>
            <a:r>
              <a:rPr lang="ru-RU" dirty="0" smtClean="0"/>
              <a:t>печени (период поздних внекишечных осложнений). </a:t>
            </a:r>
            <a:r>
              <a:rPr lang="ru-RU" dirty="0" smtClean="0"/>
              <a:t>Амебный </a:t>
            </a:r>
            <a:r>
              <a:rPr lang="ru-RU" dirty="0" smtClean="0"/>
              <a:t>гепатит протекает на фоне кишечного амебиаза, клиническая </a:t>
            </a:r>
            <a:r>
              <a:rPr lang="ru-RU" dirty="0" smtClean="0"/>
              <a:t>симптоматика </a:t>
            </a:r>
            <a:r>
              <a:rPr lang="ru-RU" dirty="0" smtClean="0"/>
              <a:t>которого и определяет возможности дифференциального </a:t>
            </a:r>
            <a:r>
              <a:rPr lang="ru-RU" dirty="0" smtClean="0"/>
              <a:t>диагноза</a:t>
            </a:r>
            <a:r>
              <a:rPr lang="ru-RU" dirty="0" smtClean="0"/>
              <a:t>. Для острого периода амебиаза характерны выраженные </a:t>
            </a:r>
            <a:r>
              <a:rPr lang="ru-RU" dirty="0" smtClean="0"/>
              <a:t>дисфункции </a:t>
            </a:r>
            <a:r>
              <a:rPr lang="ru-RU" dirty="0" smtClean="0"/>
              <a:t>кишечника (стул с примесью слизи и крови, </a:t>
            </a:r>
            <a:r>
              <a:rPr lang="ru-RU" dirty="0" smtClean="0"/>
              <a:t>язвенные изменения </a:t>
            </a:r>
            <a:r>
              <a:rPr lang="ru-RU" dirty="0" smtClean="0"/>
              <a:t>толстой кишки, по данным </a:t>
            </a:r>
            <a:r>
              <a:rPr lang="ru-RU" dirty="0" err="1" smtClean="0"/>
              <a:t>ректороманоскопии</a:t>
            </a:r>
            <a:r>
              <a:rPr lang="ru-RU" dirty="0" smtClean="0"/>
              <a:t>) при </a:t>
            </a:r>
            <a:r>
              <a:rPr lang="ru-RU" dirty="0" smtClean="0"/>
              <a:t>нормальной </a:t>
            </a:r>
            <a:r>
              <a:rPr lang="ru-RU" dirty="0" smtClean="0"/>
              <a:t>или субфебрильной температуре тела и слабо </a:t>
            </a:r>
            <a:r>
              <a:rPr lang="ru-RU" dirty="0" smtClean="0"/>
              <a:t>выраженных признаках </a:t>
            </a:r>
            <a:r>
              <a:rPr lang="ru-RU" dirty="0" smtClean="0"/>
              <a:t>общей интоксикации. Отмечаются более длительное, </a:t>
            </a:r>
            <a:r>
              <a:rPr lang="ru-RU" dirty="0" smtClean="0"/>
              <a:t>чем при </a:t>
            </a:r>
            <a:r>
              <a:rPr lang="ru-RU" dirty="0" smtClean="0"/>
              <a:t>дизентерии, течение болезни, вовлечение в процесс всех </a:t>
            </a:r>
            <a:r>
              <a:rPr lang="ru-RU" dirty="0" smtClean="0"/>
              <a:t>отделов толстой </a:t>
            </a:r>
            <a:r>
              <a:rPr lang="ru-RU" dirty="0" smtClean="0"/>
              <a:t>кишки. Диагноз этой формы амебиаза подтверждается </a:t>
            </a:r>
            <a:r>
              <a:rPr lang="ru-RU" dirty="0" smtClean="0"/>
              <a:t>обнаружением </a:t>
            </a:r>
            <a:r>
              <a:rPr lang="ru-RU" dirty="0" smtClean="0"/>
              <a:t>в испражнениях (или в материале, взятом из кишечных </a:t>
            </a:r>
            <a:r>
              <a:rPr lang="ru-RU" dirty="0" smtClean="0"/>
              <a:t>язв при </a:t>
            </a:r>
            <a:r>
              <a:rPr lang="ru-RU" dirty="0" err="1" smtClean="0"/>
              <a:t>ректороманоскопии</a:t>
            </a:r>
            <a:r>
              <a:rPr lang="ru-RU" dirty="0" smtClean="0"/>
              <a:t>) тканевых форм дизентерийной амебы.</a:t>
            </a:r>
          </a:p>
          <a:p>
            <a:endParaRPr lang="ru-RU" dirty="0"/>
          </a:p>
        </p:txBody>
      </p:sp>
      <p:pic>
        <p:nvPicPr>
          <p:cNvPr id="31746" name="Picture 2" descr="https://aptekatamara.ru/wp-content/uploads/invazivnaya-for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657600"/>
            <a:ext cx="6391275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38100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Амебный абсцесс печени </a:t>
            </a:r>
            <a:r>
              <a:rPr lang="ru-RU" dirty="0" smtClean="0"/>
              <a:t>нередко сопровождается умеренно </a:t>
            </a:r>
            <a:r>
              <a:rPr lang="ru-RU" dirty="0" smtClean="0"/>
              <a:t>выраженной </a:t>
            </a:r>
            <a:r>
              <a:rPr lang="ru-RU" dirty="0" smtClean="0"/>
              <a:t>желтухой, что нужно учитывать при проведении </a:t>
            </a:r>
            <a:r>
              <a:rPr lang="ru-RU" dirty="0" smtClean="0"/>
              <a:t>дифференциального </a:t>
            </a:r>
            <a:r>
              <a:rPr lang="ru-RU" dirty="0" smtClean="0"/>
              <a:t>диагноза </a:t>
            </a:r>
            <a:r>
              <a:rPr lang="ru-RU" dirty="0" err="1" smtClean="0"/>
              <a:t>желтух</a:t>
            </a:r>
            <a:r>
              <a:rPr lang="ru-RU" dirty="0" smtClean="0"/>
              <a:t>. Амебный абсцесс печени может </a:t>
            </a:r>
            <a:r>
              <a:rPr lang="ru-RU" dirty="0" smtClean="0"/>
              <a:t>развиться относительно </a:t>
            </a:r>
            <a:r>
              <a:rPr lang="ru-RU" dirty="0" smtClean="0"/>
              <a:t>рано еще на фоне кишечных изменений (боли в </a:t>
            </a:r>
            <a:r>
              <a:rPr lang="ru-RU" dirty="0" smtClean="0"/>
              <a:t>животе</a:t>
            </a:r>
            <a:r>
              <a:rPr lang="ru-RU" dirty="0" smtClean="0"/>
              <a:t>, жидкий стул с примесью слизи и крови), но чаще он </a:t>
            </a:r>
            <a:r>
              <a:rPr lang="ru-RU" dirty="0" smtClean="0"/>
              <a:t>появляется в </a:t>
            </a:r>
            <a:r>
              <a:rPr lang="ru-RU" dirty="0" smtClean="0"/>
              <a:t>более поздние периоды болезни, когда кишечные изменения </a:t>
            </a:r>
            <a:r>
              <a:rPr lang="ru-RU" dirty="0" smtClean="0"/>
              <a:t>уже проходят</a:t>
            </a:r>
            <a:r>
              <a:rPr lang="ru-RU" dirty="0" smtClean="0"/>
              <a:t>. Дифференциальная диагностика в этих случаях </a:t>
            </a:r>
            <a:r>
              <a:rPr lang="ru-RU" dirty="0" smtClean="0"/>
              <a:t>сложнее. Диагностическое </a:t>
            </a:r>
            <a:r>
              <a:rPr lang="ru-RU" dirty="0" smtClean="0"/>
              <a:t>значение имеют следующие данные: наличие в </a:t>
            </a:r>
            <a:r>
              <a:rPr lang="ru-RU" dirty="0" smtClean="0"/>
              <a:t>течение </a:t>
            </a:r>
            <a:r>
              <a:rPr lang="ru-RU" dirty="0" smtClean="0"/>
              <a:t>последних месяцев затяжного кишечного заболевания, </a:t>
            </a:r>
            <a:r>
              <a:rPr lang="ru-RU" dirty="0" smtClean="0"/>
              <a:t>возможно</a:t>
            </a:r>
            <a:r>
              <a:rPr lang="ru-RU" dirty="0" smtClean="0"/>
              <a:t>, с примесью слизи и крови в испражнениях, боли в области </a:t>
            </a:r>
            <a:r>
              <a:rPr lang="ru-RU" dirty="0" smtClean="0"/>
              <a:t>печени </a:t>
            </a:r>
            <a:r>
              <a:rPr lang="ru-RU" dirty="0" smtClean="0"/>
              <a:t>постоянного характера, которые усиливаются при пальпации </a:t>
            </a:r>
            <a:r>
              <a:rPr lang="ru-RU" dirty="0" smtClean="0"/>
              <a:t>или при </a:t>
            </a:r>
            <a:r>
              <a:rPr lang="ru-RU" dirty="0" smtClean="0"/>
              <a:t>глубоком вдохе, неравномерность увеличения печени, </a:t>
            </a:r>
            <a:r>
              <a:rPr lang="ru-RU" dirty="0" smtClean="0"/>
              <a:t>изменение контуров </a:t>
            </a:r>
            <a:r>
              <a:rPr lang="ru-RU" dirty="0" smtClean="0"/>
              <a:t>печени, по данным рентгенологического </a:t>
            </a:r>
            <a:r>
              <a:rPr lang="ru-RU" dirty="0" smtClean="0"/>
              <a:t>обследования. В </a:t>
            </a:r>
            <a:r>
              <a:rPr lang="ru-RU" dirty="0" smtClean="0"/>
              <a:t>этот период дизентерийные амебы в испражнениях уже не </a:t>
            </a:r>
            <a:r>
              <a:rPr lang="ru-RU" dirty="0" smtClean="0"/>
              <a:t>обнаруживаются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22" name="Picture 2" descr="https://sevgb2.ru/wp-content/uploads/2020/03/c80033f9b80f7efabc84e4bbfd7944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733800"/>
            <a:ext cx="58674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51510" indent="-514350">
              <a:buAutoNum type="arabicPeriod"/>
            </a:pPr>
            <a:r>
              <a:rPr lang="ru-RU" sz="2400" dirty="0" smtClean="0"/>
              <a:t>Казанцев А.П., Зубик Т.М., Иванов К.С  Дифференциальная диагностика </a:t>
            </a:r>
            <a:r>
              <a:rPr lang="ru-RU" sz="2400" dirty="0" smtClean="0"/>
              <a:t>инфекционных болезней. </a:t>
            </a:r>
            <a:r>
              <a:rPr lang="ru-RU" sz="2400" dirty="0" smtClean="0"/>
              <a:t>— М</a:t>
            </a:r>
            <a:r>
              <a:rPr lang="ru-RU" sz="2400" dirty="0" smtClean="0"/>
              <a:t>.: ООО «Медицинское информационное агентство», 1999 </a:t>
            </a:r>
            <a:r>
              <a:rPr lang="ru-RU" sz="2400" dirty="0" smtClean="0"/>
              <a:t>— 482 с</a:t>
            </a:r>
          </a:p>
          <a:p>
            <a:pPr marL="651510" indent="-514350">
              <a:buAutoNum type="arabicPeriod"/>
            </a:pPr>
            <a:r>
              <a:rPr lang="ru-RU" sz="2400" dirty="0" smtClean="0"/>
              <a:t>Т</a:t>
            </a:r>
            <a:r>
              <a:rPr lang="ru-RU" sz="2400" dirty="0" smtClean="0"/>
              <a:t>. А. </a:t>
            </a:r>
            <a:r>
              <a:rPr lang="ru-RU" sz="2400" dirty="0" err="1" smtClean="0"/>
              <a:t>Артѐмчик, </a:t>
            </a:r>
            <a:r>
              <a:rPr lang="ru-RU" sz="2400" dirty="0" smtClean="0"/>
              <a:t>Е.Н</a:t>
            </a:r>
            <a:r>
              <a:rPr lang="ru-RU" sz="2400" dirty="0" smtClean="0"/>
              <a:t>. Сергиенко, </a:t>
            </a:r>
            <a:r>
              <a:rPr lang="ru-RU" sz="2400" dirty="0" smtClean="0"/>
              <a:t>О.Н</a:t>
            </a:r>
            <a:r>
              <a:rPr lang="ru-RU" sz="2400" dirty="0" smtClean="0"/>
              <a:t>. Романова, А. А. Астапов </a:t>
            </a:r>
            <a:r>
              <a:rPr lang="ru-RU" sz="2400" dirty="0" smtClean="0"/>
              <a:t>Дифференциальная </a:t>
            </a:r>
            <a:r>
              <a:rPr lang="ru-RU" sz="2400" dirty="0" smtClean="0"/>
              <a:t>диагностика синдрома желтухи у детей : </a:t>
            </a:r>
            <a:r>
              <a:rPr lang="ru-RU" sz="2400" dirty="0" err="1" smtClean="0"/>
              <a:t>учеб.-метод</a:t>
            </a:r>
            <a:r>
              <a:rPr lang="ru-RU" sz="2400" dirty="0" smtClean="0"/>
              <a:t>. </a:t>
            </a:r>
            <a:r>
              <a:rPr lang="ru-RU" sz="2400" dirty="0" smtClean="0"/>
              <a:t>пособие  </a:t>
            </a:r>
            <a:r>
              <a:rPr lang="ru-RU" sz="2400" dirty="0" smtClean="0"/>
              <a:t>– Минск : БГМУ, 2017 – 31 </a:t>
            </a:r>
            <a:r>
              <a:rPr lang="ru-RU" sz="2400" dirty="0" smtClean="0"/>
              <a:t>с.</a:t>
            </a:r>
          </a:p>
          <a:p>
            <a:pPr marL="651510" indent="-514350">
              <a:buAutoNum type="arabicPeriod"/>
            </a:pPr>
            <a:r>
              <a:rPr lang="ru-RU" sz="2400" dirty="0" smtClean="0"/>
              <a:t>Синдром </a:t>
            </a:r>
            <a:r>
              <a:rPr lang="ru-RU" sz="2400" dirty="0" smtClean="0"/>
              <a:t>желтухи в клинике инфекционных болезней: </a:t>
            </a:r>
            <a:r>
              <a:rPr lang="ru-RU" sz="2400" dirty="0" err="1" smtClean="0"/>
              <a:t>уч</a:t>
            </a:r>
            <a:r>
              <a:rPr lang="ru-RU" sz="2400" dirty="0" smtClean="0"/>
              <a:t>. </a:t>
            </a:r>
            <a:r>
              <a:rPr lang="ru-RU" sz="2400" dirty="0" smtClean="0"/>
              <a:t>пос. для </a:t>
            </a:r>
            <a:r>
              <a:rPr lang="ru-RU" sz="2400" dirty="0" smtClean="0"/>
              <a:t>студентов, обучающихся по специальности «Лечебное дело» / Сост</a:t>
            </a:r>
            <a:r>
              <a:rPr lang="ru-RU" sz="2400" dirty="0" smtClean="0"/>
              <a:t>.: Д</a:t>
            </a:r>
            <a:r>
              <a:rPr lang="ru-RU" sz="2400" dirty="0" smtClean="0"/>
              <a:t>. А. </a:t>
            </a:r>
            <a:r>
              <a:rPr lang="ru-RU" sz="2400" dirty="0" err="1" smtClean="0"/>
              <a:t>Валишин</a:t>
            </a:r>
            <a:r>
              <a:rPr lang="ru-RU" sz="2400" dirty="0" smtClean="0"/>
              <a:t>, О. И. </a:t>
            </a:r>
            <a:r>
              <a:rPr lang="ru-RU" sz="2400" dirty="0" err="1" smtClean="0"/>
              <a:t>Кутуев</a:t>
            </a:r>
            <a:r>
              <a:rPr lang="ru-RU" sz="2400" dirty="0" smtClean="0"/>
              <a:t>, Д. Х. </a:t>
            </a:r>
            <a:r>
              <a:rPr lang="ru-RU" sz="2400" dirty="0" err="1" smtClean="0"/>
              <a:t>Хунафина</a:t>
            </a:r>
            <a:r>
              <a:rPr lang="ru-RU" sz="2400" dirty="0" smtClean="0"/>
              <a:t>, А. Н. </a:t>
            </a:r>
            <a:r>
              <a:rPr lang="ru-RU" sz="2400" dirty="0" err="1" smtClean="0"/>
              <a:t>Бурганова</a:t>
            </a:r>
            <a:r>
              <a:rPr lang="ru-RU" sz="2400" dirty="0" smtClean="0"/>
              <a:t>, Т. А. </a:t>
            </a:r>
            <a:r>
              <a:rPr lang="ru-RU" sz="2400" dirty="0" err="1" smtClean="0"/>
              <a:t>Хабелова</a:t>
            </a:r>
            <a:r>
              <a:rPr lang="ru-RU" sz="2400" dirty="0" smtClean="0"/>
              <a:t>, Л. Р. </a:t>
            </a:r>
            <a:r>
              <a:rPr lang="ru-RU" sz="2400" dirty="0" err="1" smtClean="0"/>
              <a:t>Шайхуллина</a:t>
            </a:r>
            <a:r>
              <a:rPr lang="ru-RU" sz="2400" dirty="0" smtClean="0"/>
              <a:t>, А. Т. </a:t>
            </a:r>
            <a:r>
              <a:rPr lang="ru-RU" sz="2400" dirty="0" err="1" smtClean="0"/>
              <a:t>Галиева</a:t>
            </a:r>
            <a:r>
              <a:rPr lang="ru-RU" sz="2400" dirty="0" smtClean="0"/>
              <a:t>, Г. Р. </a:t>
            </a:r>
            <a:r>
              <a:rPr lang="ru-RU" sz="2400" dirty="0" err="1" smtClean="0"/>
              <a:t>Сыртланова</a:t>
            </a:r>
            <a:r>
              <a:rPr lang="ru-RU" sz="2400" dirty="0" smtClean="0"/>
              <a:t>, Р. С. </a:t>
            </a:r>
            <a:r>
              <a:rPr lang="ru-RU" sz="2400" dirty="0" smtClean="0"/>
              <a:t>Султанов</a:t>
            </a:r>
            <a:r>
              <a:rPr lang="ru-RU" sz="2400" dirty="0" smtClean="0"/>
              <a:t>. – Уфа: Изд-во ГБОУ ВПО БГМУ Минздрава России, 2014 - 42 с.</a:t>
            </a:r>
          </a:p>
          <a:p>
            <a:pPr marL="651510" indent="-514350">
              <a:buAutoNum type="arabicPeriod"/>
            </a:pPr>
            <a:endParaRPr lang="ru-RU" dirty="0" smtClean="0"/>
          </a:p>
          <a:p>
            <a:pPr marL="651510" indent="-514350">
              <a:buAutoNum type="arabicPeriod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 descr="https://fs00.infourok.ru/images/doc/165/189745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6324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Малярия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острая инфекция, передающаяся через кровь, характеризующаяся периодическими лихорадочными приступами, чередующимися с периодами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безлихорадочными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закономерность появления которых соответствует циклу развития возбудителя, с преимущественным поражением эритроцитов, анемией, увеличением печени и селезенки.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Малярию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необходимо дифференцировать, в зависимости от остроты проявления болезни и ее длительности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возвратный тиф,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висцерального лейшманиоза,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лептоспироза, сепсиса, вирусных гепатитов,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иерсиниозов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инфекционного мононуклеоза,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герпетического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гепатита,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цитомегаловирусного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гепатита,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ку-лихорадки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листериоз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амебиаз, описторхоз, желтая лихорадка.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Дифференциальная диагностика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simptomov.com/wp-content/uploads/2018/02/MyCollages-2-e1517993137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763000" cy="51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31242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Вирусный гепатит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диагностическое значение выявление контактов с больными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гепатитом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 сроки, укладывающиеся в инкубационный период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чаще15—30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дней). Длительность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преджелтушного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периода несколько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короче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(чаще 5—7 дней), чем при вирусном гепатите В (чаще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8—10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дней). В отличие от вирусного гепатита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этот период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редко беспокоят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суставные боли. Чаще наблюдается гриппоподобный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преджелтушного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периода, реже — диспепсический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астеновегетативный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этот период отмечаются повышение температуры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тела, слабость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головная боль, снижение аппетита. В конце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преджелтушного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периода моча становится темной, а кал обесцвечивается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9394" name="Picture 2" descr="https://s-voi.ru/wp-content/uploads/2019/09/yelbmb2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19400"/>
            <a:ext cx="756285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5394325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Желтушный период гепатита А начинается с появления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иктеричности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склер, слизистых оболочек ротоглотки, а затем и кожи.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Интенсивность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желтухи нарастает на протяжении недели. Температура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тела нормальная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Отмечаются слабость, сонливость, снижение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аппетита, ноющие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боли в правом подреберье, у некоторых больных кожный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зуд. Печень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увеличена, уплотнена и несколько болезненна, у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20—50% больных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наблюдается увеличение селезенки. В периферической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крови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лейкопения (иногда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нормоцитоз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нейтропения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относительный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лимфо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моноцитоз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СОЭ 2—4 мм/ч. В крови повышено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содержание общего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билирубина, преимущественно за счет прямого (связанного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), значительно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повышается активность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аминотрансфераз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особенно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АлАТ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увеличены показатели тимоловой пробы, снижен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протромбиновый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индекс. Желтушный период длится 7—15 дней. У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большинства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больных вирусным гепатитом А билирубинемия не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превышает 80—90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мкмоль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/л (5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мг%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2667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Вирусный гепатит В </a:t>
            </a:r>
            <a:r>
              <a:rPr lang="ru-RU" dirty="0" smtClean="0"/>
              <a:t>передается преимущественно </a:t>
            </a:r>
            <a:r>
              <a:rPr lang="ru-RU" dirty="0" smtClean="0"/>
              <a:t>парентеральным </a:t>
            </a:r>
            <a:r>
              <a:rPr lang="ru-RU" dirty="0" smtClean="0"/>
              <a:t>путем, поэтому для диагностики важно выяснить, не было ли </a:t>
            </a:r>
            <a:r>
              <a:rPr lang="ru-RU" dirty="0" smtClean="0"/>
              <a:t>в сроки </a:t>
            </a:r>
            <a:r>
              <a:rPr lang="ru-RU" dirty="0" smtClean="0"/>
              <a:t>инкубационного периода (чаще 60—120 дней) </a:t>
            </a:r>
            <a:r>
              <a:rPr lang="ru-RU" dirty="0" smtClean="0"/>
              <a:t>переливаний крови</a:t>
            </a:r>
            <a:r>
              <a:rPr lang="ru-RU" dirty="0" smtClean="0"/>
              <a:t>, плазмы, препаратов крови, </a:t>
            </a:r>
            <a:r>
              <a:rPr lang="ru-RU" dirty="0" smtClean="0"/>
              <a:t>оперативных вмешательств</a:t>
            </a:r>
            <a:r>
              <a:rPr lang="ru-RU" dirty="0" smtClean="0"/>
              <a:t>, </a:t>
            </a:r>
            <a:r>
              <a:rPr lang="ru-RU" dirty="0" smtClean="0"/>
              <a:t>многократных </a:t>
            </a:r>
            <a:r>
              <a:rPr lang="ru-RU" dirty="0" smtClean="0"/>
              <a:t>внутривенных, внутримышечных и других инъекций. </a:t>
            </a:r>
            <a:r>
              <a:rPr lang="ru-RU" dirty="0" err="1" smtClean="0"/>
              <a:t>Преджелтушный</a:t>
            </a:r>
            <a:r>
              <a:rPr lang="ru-RU" dirty="0" smtClean="0"/>
              <a:t> </a:t>
            </a:r>
            <a:r>
              <a:rPr lang="ru-RU" dirty="0" smtClean="0"/>
              <a:t>период более длительный, в это время больных </a:t>
            </a:r>
            <a:r>
              <a:rPr lang="ru-RU" dirty="0" smtClean="0"/>
              <a:t>часто беспокоят </a:t>
            </a:r>
            <a:r>
              <a:rPr lang="ru-RU" dirty="0" smtClean="0"/>
              <a:t>суставные боли.</a:t>
            </a:r>
          </a:p>
          <a:p>
            <a:endParaRPr lang="ru-RU" dirty="0"/>
          </a:p>
        </p:txBody>
      </p:sp>
      <p:pic>
        <p:nvPicPr>
          <p:cNvPr id="57346" name="Picture 2" descr="http://xn--90acsvapbctg.xn--p1acf/images/Diagnostika_gepatita_b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83058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554672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Желтушный период при гепатите </a:t>
            </a:r>
            <a:r>
              <a:rPr lang="ru-RU" dirty="0" smtClean="0"/>
              <a:t>В </a:t>
            </a:r>
            <a:r>
              <a:rPr lang="ru-RU" dirty="0" smtClean="0"/>
              <a:t>очень </a:t>
            </a:r>
            <a:r>
              <a:rPr lang="ru-RU" dirty="0" smtClean="0"/>
              <a:t>длителен, характеризуется </a:t>
            </a:r>
            <a:r>
              <a:rPr lang="ru-RU" dirty="0" smtClean="0"/>
              <a:t>выраженностью и стойкостью клинических </a:t>
            </a:r>
            <a:r>
              <a:rPr lang="ru-RU" dirty="0" smtClean="0"/>
              <a:t>проявлений</a:t>
            </a:r>
            <a:r>
              <a:rPr lang="ru-RU" dirty="0" smtClean="0"/>
              <a:t>, которые постепенно нарастают. Желтуха достигает </a:t>
            </a:r>
            <a:r>
              <a:rPr lang="ru-RU" dirty="0" smtClean="0"/>
              <a:t>максимума на </a:t>
            </a:r>
            <a:r>
              <a:rPr lang="ru-RU" dirty="0" smtClean="0"/>
              <a:t>2—3-й неделе (при гепатите А к этому времени уже исчезает). </a:t>
            </a:r>
            <a:r>
              <a:rPr lang="ru-RU" dirty="0" smtClean="0"/>
              <a:t>При тяжелых </a:t>
            </a:r>
            <a:r>
              <a:rPr lang="ru-RU" dirty="0" smtClean="0"/>
              <a:t>формах уже в первые дни желтухи на фоне </a:t>
            </a:r>
            <a:r>
              <a:rPr lang="ru-RU" dirty="0" smtClean="0"/>
              <a:t>прогрессирующего </a:t>
            </a:r>
            <a:r>
              <a:rPr lang="ru-RU" dirty="0" smtClean="0"/>
              <a:t>ухудшения состояния может развиться острая печеночная </a:t>
            </a:r>
            <a:r>
              <a:rPr lang="ru-RU" dirty="0" smtClean="0"/>
              <a:t>недостаточность </a:t>
            </a:r>
            <a:r>
              <a:rPr lang="ru-RU" dirty="0" smtClean="0"/>
              <a:t>(печеночная кома</a:t>
            </a:r>
            <a:r>
              <a:rPr lang="ru-RU" dirty="0" smtClean="0"/>
              <a:t>). Желтуха </a:t>
            </a:r>
            <a:r>
              <a:rPr lang="ru-RU" dirty="0" smtClean="0"/>
              <a:t>нарастает постепенно, различают стадию нарастания, </a:t>
            </a:r>
            <a:r>
              <a:rPr lang="ru-RU" dirty="0" smtClean="0"/>
              <a:t>максимального </a:t>
            </a:r>
            <a:r>
              <a:rPr lang="ru-RU" dirty="0" smtClean="0"/>
              <a:t>развития и снижения. Вначале желтуха выявляется лишь </a:t>
            </a:r>
            <a:r>
              <a:rPr lang="ru-RU" dirty="0" smtClean="0"/>
              <a:t>при тщательном осмотре лишь </a:t>
            </a:r>
            <a:r>
              <a:rPr lang="ru-RU" dirty="0" smtClean="0"/>
              <a:t>на склерах, мягком и твердом нёбе, </a:t>
            </a:r>
            <a:r>
              <a:rPr lang="ru-RU" dirty="0" smtClean="0"/>
              <a:t>затем </a:t>
            </a:r>
            <a:r>
              <a:rPr lang="ru-RU" dirty="0" smtClean="0"/>
              <a:t>становится желтушной кожа. </a:t>
            </a:r>
            <a:r>
              <a:rPr lang="ru-RU" dirty="0" smtClean="0"/>
              <a:t>Почти </a:t>
            </a:r>
            <a:r>
              <a:rPr lang="ru-RU" dirty="0" smtClean="0"/>
              <a:t>у всех больных увеличены размеры печени; при </a:t>
            </a:r>
            <a:r>
              <a:rPr lang="ru-RU" dirty="0" smtClean="0"/>
              <a:t>выздоровлении </a:t>
            </a:r>
            <a:r>
              <a:rPr lang="ru-RU" dirty="0" smtClean="0"/>
              <a:t>и уменьшении желтухи размеры печени обычно </a:t>
            </a:r>
            <a:r>
              <a:rPr lang="ru-RU" dirty="0" smtClean="0"/>
              <a:t>уменьшаются</a:t>
            </a:r>
            <a:r>
              <a:rPr lang="ru-RU" dirty="0" smtClean="0"/>
              <a:t>. Уменьшение размеров печени при нарастающей </a:t>
            </a:r>
            <a:r>
              <a:rPr lang="ru-RU" dirty="0" smtClean="0"/>
              <a:t>желтухе указывает </a:t>
            </a:r>
            <a:r>
              <a:rPr lang="ru-RU" dirty="0" smtClean="0"/>
              <a:t>на возможность развития острой печеночной </a:t>
            </a:r>
            <a:r>
              <a:rPr lang="ru-RU" dirty="0" smtClean="0"/>
              <a:t>недостаточности</a:t>
            </a:r>
            <a:r>
              <a:rPr lang="ru-RU" dirty="0" smtClean="0"/>
              <a:t>. Часто увеличена селезенка. Характерны брадикардия и </a:t>
            </a:r>
            <a:r>
              <a:rPr lang="ru-RU" dirty="0" smtClean="0"/>
              <a:t>гипотензия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258</TotalTime>
  <Words>3427</Words>
  <PresentationFormat>Экран (4:3)</PresentationFormat>
  <Paragraphs>45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Апекс</vt:lpstr>
      <vt:lpstr>Дифференциальная диагностика заболеваний, сопровождающихся желтухой</vt:lpstr>
      <vt:lpstr>Слайд 2</vt:lpstr>
      <vt:lpstr>Дифференциальная диагностика малярии</vt:lpstr>
      <vt:lpstr>Слайд 4</vt:lpstr>
      <vt:lpstr>Дифференциальная диагностика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Список использованной литературы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Дифференциальная диагностика заболеваний, сопровождающихся желтухой</dc:title>
  <dc:creator>SALTEREEVA KHAVA</dc:creator>
  <cp:lastModifiedBy>Салтереева Хава Р</cp:lastModifiedBy>
  <cp:revision>36</cp:revision>
  <dcterms:created xsi:type="dcterms:W3CDTF">2020-05-23T11:09:19Z</dcterms:created>
  <dcterms:modified xsi:type="dcterms:W3CDTF">2020-05-23T15:41:57Z</dcterms:modified>
</cp:coreProperties>
</file>