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70" r:id="rId14"/>
    <p:sldId id="271" r:id="rId15"/>
    <p:sldId id="272" r:id="rId16"/>
    <p:sldId id="277" r:id="rId17"/>
    <p:sldId id="278" r:id="rId18"/>
    <p:sldId id="279" r:id="rId19"/>
    <p:sldId id="273" r:id="rId20"/>
    <p:sldId id="274" r:id="rId21"/>
    <p:sldId id="275" r:id="rId22"/>
    <p:sldId id="276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3535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Дифференциальная диагностика легочного кровотечения (кровохарканья)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Клиническая картина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620688"/>
            <a:ext cx="9577064" cy="6237312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Наличие примеси крови в отделяемом из </a:t>
            </a:r>
            <a:r>
              <a:rPr lang="ru-RU" sz="1800" b="1" dirty="0" err="1" smtClean="0"/>
              <a:t>носо</a:t>
            </a:r>
            <a:r>
              <a:rPr lang="ru-RU" sz="1800" b="1" dirty="0" smtClean="0"/>
              <a:t> - или ротоглотки (в</a:t>
            </a:r>
            <a:r>
              <a:rPr lang="ru-RU" sz="1800" dirty="0" smtClean="0"/>
              <a:t> зависимости от степени кровотечения - от прожилок крови в мокроте до выделения обычной алой пенистой крови и/или ее сгустков через </a:t>
            </a:r>
            <a:r>
              <a:rPr lang="ru-RU" sz="1800" dirty="0" err="1" smtClean="0"/>
              <a:t>носо</a:t>
            </a:r>
            <a:r>
              <a:rPr lang="ru-RU" sz="1800" dirty="0" smtClean="0"/>
              <a:t> - и ротоглотку с кашлевыми толчками). </a:t>
            </a:r>
          </a:p>
          <a:p>
            <a:r>
              <a:rPr lang="ru-RU" sz="1800" dirty="0" smtClean="0"/>
              <a:t>Кашель приступообразный или длительно непрекращающийся часто предшествует отделению крови. </a:t>
            </a:r>
          </a:p>
          <a:p>
            <a:r>
              <a:rPr lang="ru-RU" sz="1800" dirty="0" smtClean="0"/>
              <a:t>Возможны жалобы на неприятное «жжение» или боли в грудной полости, ощущения дыхательного дискомфорта, «нехватки воздуха».</a:t>
            </a:r>
          </a:p>
          <a:p>
            <a:r>
              <a:rPr lang="ru-RU" sz="1800" dirty="0" smtClean="0"/>
              <a:t>Чувство тревоги и страха. </a:t>
            </a:r>
          </a:p>
          <a:p>
            <a:r>
              <a:rPr lang="ru-RU" sz="1800" dirty="0" smtClean="0"/>
              <a:t>Слабость, головокружение. </a:t>
            </a:r>
          </a:p>
          <a:p>
            <a:r>
              <a:rPr lang="ru-RU" sz="1800" dirty="0" smtClean="0"/>
              <a:t>Бледность кожных покровов</a:t>
            </a:r>
          </a:p>
          <a:p>
            <a:r>
              <a:rPr lang="ru-RU" sz="1800" dirty="0" smtClean="0"/>
              <a:t>В зависимости от объема кровопотери:</a:t>
            </a:r>
          </a:p>
          <a:p>
            <a:r>
              <a:rPr lang="ru-RU" sz="1800" dirty="0" smtClean="0"/>
              <a:t>Ортостатическая тахикардия (ЧСС при переходе из горизонтального положения в вертикальное увеличивается на 20 и более уд/мин) соответствует потере 15% ОЦК)</a:t>
            </a:r>
          </a:p>
          <a:p>
            <a:r>
              <a:rPr lang="ru-RU" sz="1800" dirty="0" smtClean="0"/>
              <a:t>Артериальная гипотензия или снижение АД при переходя из горизонтального положения в вертикальное на 15 и более мм </a:t>
            </a:r>
            <a:r>
              <a:rPr lang="ru-RU" sz="1800" dirty="0" err="1" smtClean="0"/>
              <a:t>рт.ст</a:t>
            </a:r>
            <a:r>
              <a:rPr lang="ru-RU" sz="1800" dirty="0" smtClean="0"/>
              <a:t>. Диурез сохранен. (соответствует потере от 20 до 25% ОЦК).</a:t>
            </a:r>
          </a:p>
          <a:p>
            <a:r>
              <a:rPr lang="ru-RU" sz="1800" dirty="0" smtClean="0"/>
              <a:t>Гипотензия лежа на спине, </a:t>
            </a:r>
            <a:r>
              <a:rPr lang="ru-RU" sz="1800" dirty="0" err="1" smtClean="0"/>
              <a:t>олигурия</a:t>
            </a:r>
            <a:r>
              <a:rPr lang="ru-RU" sz="1800" dirty="0" smtClean="0"/>
              <a:t> (мочи менее 400 мл/</a:t>
            </a:r>
            <a:r>
              <a:rPr lang="ru-RU" sz="1800" dirty="0" err="1" smtClean="0"/>
              <a:t>сут</a:t>
            </a:r>
            <a:r>
              <a:rPr lang="ru-RU" sz="1800" dirty="0" smtClean="0"/>
              <a:t>). Соответствует потере ОЦК от 30 до 40%.</a:t>
            </a:r>
          </a:p>
          <a:p>
            <a:r>
              <a:rPr lang="ru-RU" sz="1800" dirty="0" smtClean="0"/>
              <a:t>Коллапс (крайне низкое АД), нарушение сознания. Соответствует потере более 40% ОЦК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Особенности кровохарканья при различных причинах его возникновения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46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2"/>
                <a:gridCol w="6804248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</a:rPr>
                        <a:t>Причина</a:t>
                      </a:r>
                      <a:endParaRPr lang="ru-RU" sz="24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</a:rPr>
                        <a:t>Основные клинические симптомы и некоторые диагностические критерии </a:t>
                      </a:r>
                      <a:endParaRPr lang="ru-RU" sz="24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927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</a:rPr>
                        <a:t>Бронхит острый и хронический </a:t>
                      </a:r>
                      <a:endParaRPr lang="ru-RU" sz="24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</a:rPr>
                        <a:t>Кровохарканье минимальное (прожилки крови в слизистой, гнойной мокроте). Причина - разрыв сосудов слизистой оболочки трахеи при сильном кашле.</a:t>
                      </a:r>
                      <a:endParaRPr lang="ru-RU" sz="24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259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</a:rPr>
                        <a:t>Бронхоэктазы</a:t>
                      </a:r>
                      <a:endParaRPr lang="ru-RU" sz="24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</a:rPr>
                        <a:t>Хронический кашель с обильной гнойной мокротой. У 75% пациентов симптомы </a:t>
                      </a:r>
                      <a:r>
                        <a:rPr lang="ru-RU" sz="2400" dirty="0" err="1">
                          <a:latin typeface="Times New Roman"/>
                        </a:rPr>
                        <a:t>бронхоэктазов</a:t>
                      </a:r>
                      <a:r>
                        <a:rPr lang="ru-RU" sz="2400" dirty="0">
                          <a:latin typeface="Times New Roman"/>
                        </a:rPr>
                        <a:t> появляются в возрасте моложе 5 лет. Повторные эпизоды кровохарканья в течение месяцев или лет могут быть единственным симптомом «сухих </a:t>
                      </a:r>
                      <a:r>
                        <a:rPr lang="ru-RU" sz="2400" dirty="0" err="1">
                          <a:latin typeface="Times New Roman"/>
                        </a:rPr>
                        <a:t>бронхоэктазов</a:t>
                      </a:r>
                      <a:r>
                        <a:rPr lang="ru-RU" sz="2400" dirty="0">
                          <a:latin typeface="Times New Roman"/>
                        </a:rPr>
                        <a:t>». Диагностика: компьютерная томография, бронхография.</a:t>
                      </a:r>
                      <a:endParaRPr lang="ru-RU" sz="24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Особенности кровохарканья при различных причинах его возникновения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63427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7703840"/>
              </a:tblGrid>
              <a:tr h="659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Причина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Основные клинические симптомы и некоторые диагностические критерии 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6805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Туберкулез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Постоянное </a:t>
                      </a:r>
                      <a:r>
                        <a:rPr lang="ru-RU" sz="2000" dirty="0" err="1">
                          <a:latin typeface="Times New Roman"/>
                        </a:rPr>
                        <a:t>подкашливание</a:t>
                      </a:r>
                      <a:r>
                        <a:rPr lang="ru-RU" sz="2000" dirty="0">
                          <a:latin typeface="Times New Roman"/>
                        </a:rPr>
                        <a:t>, прожилки крови в гнойной мокроте, слабость, похудение, лихорадка, ночные поты. Чаще кровохарканье встречается при фибринозно-кавернозном туберкулезе. Диагностика: проба Манту, выявление микобактерий в мазке мокроты и при посеве, рентгенография и МСКТ грудной клетки.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27018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Пневмония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Мокрота «ржавой окраски» у 75% пациентов </a:t>
                      </a:r>
                      <a:r>
                        <a:rPr lang="ru-RU" sz="2000" smtClean="0">
                          <a:latin typeface="Times New Roman"/>
                        </a:rPr>
                        <a:t>с пневмококковой пневмонией. </a:t>
                      </a:r>
                      <a:r>
                        <a:rPr lang="ru-RU" sz="2000">
                          <a:latin typeface="Times New Roman"/>
                        </a:rPr>
                        <a:t>Кровохарканье часто сопровождает деструктивные пневмонии: стафилококковые, вызванные </a:t>
                      </a:r>
                      <a:r>
                        <a:rPr lang="en-US" sz="2000">
                          <a:latin typeface="Times New Roman"/>
                        </a:rPr>
                        <a:t>Klebsiella</a:t>
                      </a:r>
                      <a:r>
                        <a:rPr lang="ru-RU" sz="2000">
                          <a:latin typeface="Times New Roman"/>
                        </a:rPr>
                        <a:t> (мокрота типа «смородинового желе»), </a:t>
                      </a:r>
                      <a:r>
                        <a:rPr lang="en-US" sz="2000">
                          <a:latin typeface="Times New Roman"/>
                        </a:rPr>
                        <a:t>Legionella</a:t>
                      </a:r>
                      <a:r>
                        <a:rPr lang="ru-RU" sz="2000">
                          <a:latin typeface="Times New Roman"/>
                        </a:rPr>
                        <a:t> или </a:t>
                      </a:r>
                      <a:r>
                        <a:rPr lang="en-US" sz="2000">
                          <a:latin typeface="Times New Roman"/>
                        </a:rPr>
                        <a:t>Pseudomonas</a:t>
                      </a:r>
                      <a:r>
                        <a:rPr lang="ru-RU" sz="2000">
                          <a:latin typeface="Times New Roman"/>
                        </a:rPr>
                        <a:t>. Диагностика: наличие очагово-инфильтративных изменений при рентгенографии грудной клетки в сочетании с клинической картиной инфекции нижних дыхательных путей (лихорадка, выраженный интоксикационный синдром, характерные физикальные признаки) 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Особенности кровохарканья при различных причинах его возникновения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63427"/>
          <a:ext cx="9144000" cy="533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/>
                <a:gridCol w="6732240"/>
              </a:tblGrid>
              <a:tr h="659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Причина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Основные клинические симптомы и некоторые диагностические критерии 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6805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</a:rPr>
                        <a:t>Абсцесс легкого острый и хронический</a:t>
                      </a:r>
                      <a:endParaRPr lang="ru-RU" sz="22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</a:rPr>
                        <a:t>Гнойная мокрота (может быть темно-коричневого цвета) с прожилками крови, лихорадка, боль в грудной клетке плеврального характера. Кровохарканье встречается у 11% больных с абсцессом. Массивное кровотечение возникает у 5% больных. </a:t>
                      </a:r>
                      <a:endParaRPr lang="ru-RU" sz="22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27018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</a:rPr>
                        <a:t>Мицетома (аспергиллома)</a:t>
                      </a:r>
                      <a:endParaRPr lang="ru-RU" sz="22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</a:rPr>
                        <a:t>Любая грибковая инфекция легкого может вызвать кровохарканье. Наиболее частая причина – </a:t>
                      </a:r>
                      <a:r>
                        <a:rPr lang="ru-RU" sz="2200" dirty="0" err="1">
                          <a:latin typeface="Times New Roman"/>
                        </a:rPr>
                        <a:t>мицетома</a:t>
                      </a:r>
                      <a:r>
                        <a:rPr lang="ru-RU" sz="2200" dirty="0">
                          <a:latin typeface="Times New Roman"/>
                        </a:rPr>
                        <a:t>. В основе заболевания рост колоний </a:t>
                      </a:r>
                      <a:r>
                        <a:rPr lang="en-US" sz="2200" dirty="0" err="1">
                          <a:latin typeface="Times New Roman"/>
                        </a:rPr>
                        <a:t>Aspergillus</a:t>
                      </a:r>
                      <a:r>
                        <a:rPr lang="en-US" sz="2200" dirty="0">
                          <a:latin typeface="Times New Roman"/>
                        </a:rPr>
                        <a:t> </a:t>
                      </a:r>
                      <a:r>
                        <a:rPr lang="en-US" sz="2200" dirty="0" err="1">
                          <a:latin typeface="Times New Roman"/>
                        </a:rPr>
                        <a:t>fumigatus</a:t>
                      </a:r>
                      <a:r>
                        <a:rPr lang="ru-RU" sz="2200" dirty="0">
                          <a:latin typeface="Times New Roman"/>
                        </a:rPr>
                        <a:t> в старой туберкулезной каверне. Основной симптом – кровохарканье. Рентгенологически выявляется полость с шаровидным затемнением внутри и прослойкой воздуха в виде полумесяца.</a:t>
                      </a:r>
                      <a:endParaRPr lang="ru-RU" sz="22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Особенности кровохарканья при различных причинах его возникновения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63427"/>
          <a:ext cx="9144000" cy="6347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/>
                <a:gridCol w="6732240"/>
              </a:tblGrid>
              <a:tr h="659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Причина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Основные клинические симптомы и некоторые диагностические критерии 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6805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</a:rPr>
                        <a:t>Рак легкого (бронхогенный рак)</a:t>
                      </a:r>
                      <a:endParaRPr lang="ru-RU" sz="24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</a:rPr>
                        <a:t>Длительное выделение слизистой мокроты с прожилками крови, снижение массы тела. Кровохарканье чаще наблюдается при центральном раке, чем при периферическом. Диагностика: рентгенография и РКТ легких, цитологическое исследование мокроты, бронхоскопия.</a:t>
                      </a:r>
                      <a:endParaRPr lang="ru-RU" sz="24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27018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</a:rPr>
                        <a:t>Аденома бронха </a:t>
                      </a:r>
                      <a:endParaRPr lang="ru-RU" sz="24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</a:rPr>
                        <a:t>Кашель и рецидивирующее кровохарканье у практически здоровых людей (преимущественно женщин 35-45 лет).</a:t>
                      </a:r>
                      <a:endParaRPr lang="ru-RU" sz="24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Особенности кровохарканья при различных причинах его возникновения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63427"/>
          <a:ext cx="9144000" cy="4829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824"/>
                <a:gridCol w="6156176"/>
              </a:tblGrid>
              <a:tr h="467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Причина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Основные клинические симптомы и некоторые диагностические критерии 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1686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Легочная гипертензия: митральный стеноз, первичная легочная гипертензия, синдром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Эйзенменгера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Жалобы на одышку, кашель и кровохарканье после физической нагрузки. Причина кровохарканья – разрыв легочных вен или капилляров за счет повышенного давления в системе легочной артерии.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Инфаркт легкого при эмболии легочной артерии 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Сгустки крови не смешанные с мокротой, плевральные боли, одышка, повышение температуры; 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факторы риска – тромбоз глубоких вен нижних конечностей и малого таза. Инфаркт легкого при ТЭЛА наблюдается в 19% случаев. 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03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Отек легкого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Пенистая, окрашенная кровью мокрота, выраженная одышка, сопутствующая сердечная патология.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/>
              <a:t>При </a:t>
            </a:r>
            <a:r>
              <a:rPr lang="ru-RU" sz="2900" dirty="0" smtClean="0"/>
              <a:t>опросе необходимо уточнить</a:t>
            </a:r>
          </a:p>
          <a:p>
            <a:r>
              <a:rPr lang="ru-RU" sz="2900" dirty="0" smtClean="0"/>
              <a:t>Длительность кровохарканья, его кратность, объем отделяемого, характер мокроты (прожилки, сгустки, алая кровь).</a:t>
            </a:r>
          </a:p>
          <a:p>
            <a:r>
              <a:rPr lang="ru-RU" sz="2900" dirty="0" smtClean="0"/>
              <a:t>Условия возникновения кровохарканья (в покое, при физической нагрузке, во время кашля, после травмы грудной клетки и т.д.).</a:t>
            </a:r>
          </a:p>
          <a:p>
            <a:r>
              <a:rPr lang="ru-RU" sz="2900" dirty="0" smtClean="0"/>
              <a:t>Предшествовал ли кровохарканью кашель и сопровождается ли оно кашлем.</a:t>
            </a:r>
          </a:p>
          <a:p>
            <a:r>
              <a:rPr lang="ru-RU" sz="2900" dirty="0" smtClean="0"/>
              <a:t>Наличие болевых или иных ощущений в грудной клетке, их локализация и характер (по типу стенокардии за грудиной или усиливается при дыхании и кашле – плевральные боли)</a:t>
            </a:r>
          </a:p>
          <a:p>
            <a:r>
              <a:rPr lang="ru-RU" sz="2900" dirty="0" smtClean="0"/>
              <a:t>Наличие общих симптомов заболевания (лихорадка, потливость, тахикардия, слабость, одышка и др.)</a:t>
            </a:r>
          </a:p>
          <a:p>
            <a:r>
              <a:rPr lang="ru-RU" sz="2900" dirty="0" smtClean="0"/>
              <a:t>Были ли ранее эпизоды кровохарканья, как давно и как часто они возникали.</a:t>
            </a:r>
          </a:p>
          <a:p>
            <a:r>
              <a:rPr lang="ru-RU" sz="2900" dirty="0" smtClean="0"/>
              <a:t>Чем они были вызваны и чем их купировали.</a:t>
            </a:r>
          </a:p>
          <a:p>
            <a:r>
              <a:rPr lang="ru-RU" sz="2900" dirty="0" smtClean="0"/>
              <a:t>Наличие сопутствующих заболеваний (</a:t>
            </a:r>
            <a:r>
              <a:rPr lang="ru-RU" sz="2900" dirty="0" err="1" smtClean="0"/>
              <a:t>сердечно-сосудистых</a:t>
            </a:r>
            <a:r>
              <a:rPr lang="ru-RU" sz="2900" dirty="0" smtClean="0"/>
              <a:t>, болезней органов дыхания, туберкулеза, опухолей и др.)</a:t>
            </a:r>
          </a:p>
          <a:p>
            <a:r>
              <a:rPr lang="ru-RU" sz="2900" dirty="0" smtClean="0"/>
              <a:t>Не было ли недавно оперативных вмешательств на органах грудной клетки, в том числе диагностических.</a:t>
            </a:r>
          </a:p>
          <a:p>
            <a:r>
              <a:rPr lang="ru-RU" sz="2900" b="1" dirty="0" smtClean="0"/>
              <a:t>Курит ли больной, если да, то длительность и интенсивность курения.</a:t>
            </a:r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Физикальное </a:t>
            </a:r>
            <a:r>
              <a:rPr lang="ru-RU" b="1" dirty="0" smtClean="0"/>
              <a:t>обследование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Оценка </a:t>
            </a:r>
            <a:r>
              <a:rPr lang="ru-RU" dirty="0" smtClean="0"/>
              <a:t>общего состояния и жизненно-важных функций больного: сознания, дыхания и кровообращения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Визуальный осмотр кожных покровов и видимых слизистых, включая полость рта и носоглотку.</a:t>
            </a:r>
          </a:p>
          <a:p>
            <a:r>
              <a:rPr lang="ru-RU" dirty="0" smtClean="0"/>
              <a:t>Выполнение теста наполняемости капилляров или теста «белого пятна», для оценки капиллярной перфузии (нажатие на ноготь пальца, кожу лба, мочку уха). В норме наполняемость капилляров (цвет кожи) восстанавливается через 2 сек., при положительной пробе – через 3 и более секунд.</a:t>
            </a:r>
          </a:p>
          <a:p>
            <a:r>
              <a:rPr lang="ru-RU" dirty="0" smtClean="0"/>
              <a:t>Оценка характера мокроты.</a:t>
            </a:r>
          </a:p>
          <a:p>
            <a:r>
              <a:rPr lang="ru-RU" dirty="0" smtClean="0"/>
              <a:t>Исследование пульса, измерение ЧСС, измерение АД, </a:t>
            </a:r>
            <a:r>
              <a:rPr lang="en-US" dirty="0" err="1" smtClean="0"/>
              <a:t>SatO</a:t>
            </a:r>
            <a:r>
              <a:rPr lang="ru-RU" dirty="0" smtClean="0"/>
              <a:t>2 методом </a:t>
            </a:r>
            <a:r>
              <a:rPr lang="ru-RU" dirty="0" err="1" smtClean="0"/>
              <a:t>пульсоксиметрии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Аускультация сердца и легких.</a:t>
            </a:r>
          </a:p>
          <a:p>
            <a:r>
              <a:rPr lang="ru-RU" dirty="0" err="1" smtClean="0"/>
              <a:t>Физикальный</a:t>
            </a:r>
            <a:r>
              <a:rPr lang="ru-RU" dirty="0" smtClean="0"/>
              <a:t> осмотр выявляет возможную причину кровохарканья/легочного кровотечения, но может и не выявить существенных отклонений от нормы.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Оценка степени </a:t>
            </a:r>
            <a:r>
              <a:rPr lang="ru-RU" dirty="0" smtClean="0"/>
              <a:t>кровотечения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64703"/>
          <a:ext cx="9144000" cy="5931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712"/>
                <a:gridCol w="5256584"/>
                <a:gridCol w="1907704"/>
              </a:tblGrid>
              <a:tr h="664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Степень кровопотери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Клинические признаки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Объем кровопотери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34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Легкая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Легкая бледность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До 10% ОЦК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89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Средняя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Минимальная тахикардия, снижение АД, признаки периферической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вазоконстрикции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(бледные, холодные конечности)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11-20% ОЦК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64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Тяжелая 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Тахикардия до 120 в минуту, АД ниже 90 мм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рт.ст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., беспокойство, холодный пот, бледность, одышка,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олигурия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21-30% ОЦК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26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Массивная 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Тахикардия более 120 в минуту, АД – 60 мм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рт.ст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и ниже (часто не определяется), ступор, резкая бледность,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олигурия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Более 30% ОЦК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Дифференциальная диагностика легочного кровотечения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 </a:t>
            </a:r>
            <a:r>
              <a:rPr lang="ru-RU" sz="2800" dirty="0" smtClean="0"/>
              <a:t>с отделением крови из носа, полости рта, гортани (особенно при кровохарканье и легочном кровотечении малой формы). Необходим осмотр полости рта, в том числе десен под зубными протезами. Консультация </a:t>
            </a:r>
            <a:r>
              <a:rPr lang="ru-RU" sz="2800" dirty="0" err="1" smtClean="0"/>
              <a:t>врача-оториноларинголога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- с отделением крови из желудочно-кишечного тракта. При интенсивном легочном кровотечении кровь может быть проглочена, а затем выделиться при рвоте. В этих случаях отделяемое темное, почти черное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Легочное кровотечение – выделение с кашлем мокроты, окрашенной кровью или чистой крови, исходящей из дыхательных путей, расположенных ниже голосовых связок, то есть из трахеобронхиального дерева, вследствие нарушения целостности сосудов.</a:t>
            </a:r>
          </a:p>
          <a:p>
            <a:r>
              <a:rPr lang="ru-RU" dirty="0" smtClean="0"/>
              <a:t>Кровохарканьем считается выделение с кашлем крови в виде прожилок в объеме не превышающем 50 мл в сутки. Увеличение этого объема расценивается как легочное кровотечение. Кровохарканье в отличие от кровотечения не вызывает в организме больного изменений, характерных для любой значимой кровопотери (анемия, тахикардия, гипотония и др.) Летальность при массивных кровотечениях достигает от 40% до 80%, при этом 76% больных умирают в течение первого часа.</a:t>
            </a:r>
          </a:p>
          <a:p>
            <a:r>
              <a:rPr lang="ru-RU" dirty="0" smtClean="0"/>
              <a:t>Трудности лечения больных с легочным кровотечением обусловлены не кровопотерей, а аспирацией крови в </a:t>
            </a:r>
            <a:r>
              <a:rPr lang="ru-RU" dirty="0" err="1" smtClean="0"/>
              <a:t>интактные</a:t>
            </a:r>
            <a:r>
              <a:rPr lang="ru-RU" dirty="0" smtClean="0"/>
              <a:t> отделы легких. Наиболее частые причины смерти: асфиксия, двусторонняя аспирационная пневмония.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Дифференциальная диагностика легочного и желудочно-кишечного кровотечения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554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704"/>
                <a:gridCol w="2952328"/>
                <a:gridCol w="4283968"/>
              </a:tblGrid>
              <a:tr h="5683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Признак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Легочное кровотечение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Желудочно-кишечное кровотечение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95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Выделение крови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Кровь откашливается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Кровь выделяется во время рвоты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83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Цвет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Алая, ярко-красная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Темно-красная («кофейная гуща») за счет действия соляной кислоты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95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рН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выделений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Щелочная реакция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Кислая реакция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83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Консистенция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Пенистая, так как обычно смешивается с воздухом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Крайне редко носит пенистый характер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52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Мелена 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Даже при заглатывании части откашливаемой крови, мелены не бывает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Как правило мелена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2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Анамнез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Заболевания органов дыхания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Язвенная болезнь, заболевания печени, предшествующие желудочно-кишечные кровотечения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52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Длительность 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Кровохарканье обычно продолжается несколько часов/суток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Рвота обычно кратковременная и обильная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Отличия </a:t>
            </a:r>
            <a:r>
              <a:rPr lang="ru-RU" sz="3600" b="1" dirty="0" smtClean="0"/>
              <a:t>кровохарканья от кровавой рвоты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836711"/>
          <a:ext cx="9036496" cy="6015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572000"/>
              </a:tblGrid>
              <a:tr h="405977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Кровохарканье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Кровавая рвота </a:t>
                      </a:r>
                      <a:endParaRPr lang="ru-RU" sz="170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  <a:tr h="26248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Кровь выкашливается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Кровь выделяется во время рвоты </a:t>
                      </a:r>
                      <a:endParaRPr lang="ru-RU" sz="170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  <a:tr h="81249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Кровь алого цвета, имеет щелочную реакцию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Кровь часто темно-красного, </a:t>
                      </a:r>
                      <a:b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</a:b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иногда коричневого цвета, имеет кислую реакцию </a:t>
                      </a:r>
                      <a:endParaRPr lang="ru-RU" sz="170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  <a:tr h="269567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Часть выделенной крови пенистая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Пенистая кровь но выделяется </a:t>
                      </a:r>
                      <a:endParaRPr lang="ru-RU" sz="170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  <a:tr h="81249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После обильного кровохарканья в течение нескольких дней выделяются небольшие количества мокроты с примесью крови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После кровотечения мокрота не выделяется </a:t>
                      </a:r>
                      <a:endParaRPr lang="ru-RU" sz="170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  <a:tr h="1092422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Наличие в анамнезе болезней легких. Незадолго до начала кровохарканья в горле появляется ощущение щекотания или бульканья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Наличие в анамнезе болезней печени, желудка с диспепсическим болевым синдромами.</a:t>
                      </a:r>
                      <a:b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</a:b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Перед началом кровавой рвоты </a:t>
                      </a:r>
                      <a:b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</a:b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часто наблюдается обморок </a:t>
                      </a:r>
                      <a:endParaRPr lang="ru-RU" sz="170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  <a:tr h="53256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Мелена после кровохарканья появляется очень редко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Мелена после кровавой рвоты наблюдается очень часто </a:t>
                      </a:r>
                      <a:endParaRPr lang="ru-RU" sz="170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  <a:tr h="94118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Кровохарканье продолжается обычно несколько часов, иногда даже несколько дней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375"/>
                        </a:spcAft>
                      </a:pPr>
                      <a:r>
                        <a:rPr lang="ru-RU" sz="1700" dirty="0">
                          <a:solidFill>
                            <a:srgbClr val="000033"/>
                          </a:solidFill>
                          <a:latin typeface="Tahoma"/>
                          <a:ea typeface="Times New Roman"/>
                        </a:rPr>
                        <a:t>Кровавая рвота, как правило, бывает кратковременной и обильной </a:t>
                      </a:r>
                      <a:endParaRPr lang="ru-RU" sz="1700" dirty="0">
                        <a:latin typeface="Times New Roman"/>
                        <a:ea typeface="Batang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7200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ОКАЗАНИЕ М</a:t>
            </a:r>
            <a:r>
              <a:rPr lang="ru-RU" sz="2800" b="1" dirty="0" smtClean="0"/>
              <a:t>ЕДИЦИНСКОЙ </a:t>
            </a:r>
            <a:r>
              <a:rPr lang="ru-RU" sz="2800" b="1" dirty="0" smtClean="0"/>
              <a:t>ПОМОЩИ НА ДОГОСПИТАЛЬНОМ </a:t>
            </a:r>
            <a:r>
              <a:rPr lang="ru-RU" sz="2800" b="1" dirty="0" smtClean="0"/>
              <a:t>ЭТАПЕ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80526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Создайте </a:t>
            </a:r>
            <a:r>
              <a:rPr lang="ru-RU" dirty="0" smtClean="0"/>
              <a:t>условия для свободного дыхания больного (расстегните одежду, удалите зубные протезы).</a:t>
            </a:r>
          </a:p>
          <a:p>
            <a:r>
              <a:rPr lang="ru-RU" dirty="0" smtClean="0"/>
              <a:t>Уложите больного на спину, приподнимите головной конец.</a:t>
            </a:r>
          </a:p>
          <a:p>
            <a:r>
              <a:rPr lang="ru-RU" dirty="0" smtClean="0"/>
              <a:t>При массивном кровотечении или потере сознания – устойчивое положение на боку. </a:t>
            </a:r>
          </a:p>
          <a:p>
            <a:r>
              <a:rPr lang="ru-RU" dirty="0" smtClean="0"/>
              <a:t>Не разрешайте больному вставать.</a:t>
            </a:r>
          </a:p>
          <a:p>
            <a:r>
              <a:rPr lang="ru-RU" dirty="0" smtClean="0"/>
              <a:t>Постарайтесь успокоить больного.</a:t>
            </a:r>
          </a:p>
          <a:p>
            <a:r>
              <a:rPr lang="ru-RU" dirty="0" smtClean="0"/>
              <a:t>Не давайте больному есть и пить.</a:t>
            </a:r>
          </a:p>
          <a:p>
            <a:r>
              <a:rPr lang="ru-RU" dirty="0" smtClean="0"/>
              <a:t>Найдите лекарственные средства, которые больной принимает, и покажите их бригад скорой медицинской помощи.</a:t>
            </a:r>
          </a:p>
          <a:p>
            <a:pPr lvl="0"/>
            <a:r>
              <a:rPr lang="ru-RU" dirty="0" smtClean="0"/>
              <a:t>Не оставляйте больного без присмотра</a:t>
            </a:r>
            <a:r>
              <a:rPr lang="ru-RU" dirty="0" smtClean="0"/>
              <a:t>.</a:t>
            </a:r>
            <a:r>
              <a:rPr lang="ru-RU" dirty="0" smtClean="0"/>
              <a:t> При легком кровотечении проводят симптоматическую терапию.</a:t>
            </a:r>
          </a:p>
          <a:p>
            <a:pPr lvl="0"/>
            <a:r>
              <a:rPr lang="ru-RU" dirty="0" smtClean="0"/>
              <a:t>Контроль показателей гемодинамики и сатурации крови кислородом, поддержание витальных функций.</a:t>
            </a:r>
          </a:p>
          <a:p>
            <a:pPr lvl="0"/>
            <a:r>
              <a:rPr lang="ru-RU" dirty="0" smtClean="0"/>
              <a:t>При сохраненном сознании больному придают сидячее или </a:t>
            </a:r>
            <a:r>
              <a:rPr lang="ru-RU" dirty="0" err="1" smtClean="0"/>
              <a:t>полусидячее</a:t>
            </a:r>
            <a:r>
              <a:rPr lang="ru-RU" dirty="0" smtClean="0"/>
              <a:t> положение с наклоном в сторону легкого, из которого предполагается кровотечение. При потере сознания, остановке кровообращения и/или дыхания проводят сердечно-легочную реанимацию и транспортировку больного с опущенным головным концом.</a:t>
            </a:r>
          </a:p>
          <a:p>
            <a:pPr lvl="0"/>
            <a:r>
              <a:rPr lang="ru-RU" dirty="0" smtClean="0"/>
              <a:t>Обеспечить санацию дыхательных путей.</a:t>
            </a:r>
          </a:p>
          <a:p>
            <a:pPr lvl="0"/>
            <a:r>
              <a:rPr lang="ru-RU" dirty="0" smtClean="0"/>
              <a:t>Обеспечить подачу кислорода с большой скоростью (6-10 л/мин) через носовые канюли или лицевую маску.</a:t>
            </a:r>
          </a:p>
          <a:p>
            <a:pPr lvl="0"/>
            <a:r>
              <a:rPr lang="ru-RU" dirty="0" smtClean="0"/>
              <a:t>Установить катетер в периферическую или центральную вену (при массивной кровопотере) и переливание </a:t>
            </a:r>
            <a:r>
              <a:rPr lang="ru-RU" dirty="0" err="1" smtClean="0"/>
              <a:t>кристаллоидных</a:t>
            </a:r>
            <a:r>
              <a:rPr lang="ru-RU" dirty="0" smtClean="0"/>
              <a:t> и коллоидных растворов (1000 – 3000 мл в зависимости от объема кровопотери): 0,9% </a:t>
            </a:r>
            <a:r>
              <a:rPr lang="ru-RU" dirty="0" err="1" smtClean="0"/>
              <a:t>р-р</a:t>
            </a:r>
            <a:r>
              <a:rPr lang="ru-RU" dirty="0" smtClean="0"/>
              <a:t> натрия хлорида,  </a:t>
            </a:r>
            <a:r>
              <a:rPr lang="ru-RU" dirty="0" err="1" smtClean="0"/>
              <a:t>полиглюкин</a:t>
            </a:r>
            <a:r>
              <a:rPr lang="ru-RU" dirty="0" smtClean="0"/>
              <a:t> и пр. </a:t>
            </a:r>
          </a:p>
          <a:p>
            <a:pPr lvl="0"/>
            <a:r>
              <a:rPr lang="ru-RU" dirty="0" smtClean="0"/>
              <a:t>При эмоциональном возбуждении - </a:t>
            </a:r>
            <a:r>
              <a:rPr lang="ru-RU" dirty="0" err="1" smtClean="0"/>
              <a:t>бензодиазепины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Показания </a:t>
            </a:r>
            <a:r>
              <a:rPr lang="ru-RU" b="1" dirty="0" smtClean="0"/>
              <a:t>для госпитализации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/>
              <a:t>При </a:t>
            </a:r>
            <a:r>
              <a:rPr lang="ru-RU" sz="2800" dirty="0" smtClean="0"/>
              <a:t>любой степени легочного кровотечения пациентам показана доставка в стационар для установления причины, назначения лечения и определения дальнейшей тактики ведения. </a:t>
            </a:r>
          </a:p>
          <a:p>
            <a:pPr lvl="0"/>
            <a:r>
              <a:rPr lang="ru-RU" sz="2800" dirty="0" smtClean="0"/>
              <a:t>Больные с легочным кровотечением 1 и 2 степеней доставляются в стационар с отделением торакальной хирургии и отделением реанимации и интенсивной терапии. Легочное кровотечение 3 степени подлежит немедленной госпитализации в отделение реанимации с экстренной интубацией и переводом на ИВЛ. Транспортировка больного производится лежа на носилках с приподнятым ножным концом.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63093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Незамедлительная аспирация крови из верхних дыхательных путей через катетер аспиратора и перевод в отделение хирургической реанимации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Инфузионно-трансфузионная</a:t>
            </a:r>
            <a:r>
              <a:rPr lang="ru-RU" dirty="0" smtClean="0"/>
              <a:t> </a:t>
            </a:r>
            <a:r>
              <a:rPr lang="ru-RU" dirty="0" smtClean="0"/>
              <a:t>терапия в периферические или центральные вены. Темп восполнения определяется величиной кровопотери. Вначале быстро </a:t>
            </a:r>
            <a:r>
              <a:rPr lang="ru-RU" dirty="0" err="1" smtClean="0"/>
              <a:t>струйно</a:t>
            </a:r>
            <a:r>
              <a:rPr lang="ru-RU" dirty="0" smtClean="0"/>
              <a:t> (до 250 мл/мин). После стабилизации АД на безопасном уровне </a:t>
            </a:r>
            <a:r>
              <a:rPr lang="ru-RU" dirty="0" err="1" smtClean="0"/>
              <a:t>инфузию</a:t>
            </a:r>
            <a:r>
              <a:rPr lang="ru-RU" dirty="0" smtClean="0"/>
              <a:t> проводят </a:t>
            </a:r>
            <a:r>
              <a:rPr lang="ru-RU" dirty="0" err="1" smtClean="0"/>
              <a:t>капельно</a:t>
            </a:r>
            <a:r>
              <a:rPr lang="ru-RU" dirty="0" smtClean="0"/>
              <a:t>. Кристаллоиды </a:t>
            </a:r>
            <a:r>
              <a:rPr lang="ru-RU" dirty="0" smtClean="0"/>
              <a:t>– изотонический раствор хлорида натрия, раствор </a:t>
            </a:r>
            <a:r>
              <a:rPr lang="ru-RU" dirty="0" err="1" smtClean="0"/>
              <a:t>Рингера</a:t>
            </a:r>
            <a:r>
              <a:rPr lang="ru-RU" dirty="0" smtClean="0"/>
              <a:t>, «</a:t>
            </a:r>
            <a:r>
              <a:rPr lang="ru-RU" dirty="0" err="1" smtClean="0"/>
              <a:t>Нормосоль</a:t>
            </a:r>
            <a:r>
              <a:rPr lang="ru-RU" dirty="0" smtClean="0"/>
              <a:t>», «</a:t>
            </a:r>
            <a:r>
              <a:rPr lang="ru-RU" dirty="0" err="1" smtClean="0"/>
              <a:t>Дисоль</a:t>
            </a:r>
            <a:r>
              <a:rPr lang="ru-RU" dirty="0" smtClean="0"/>
              <a:t>» и др. Коллоидные растворы противошокового действия природные (альбумин, плазма) и искусственные (</a:t>
            </a:r>
            <a:r>
              <a:rPr lang="ru-RU" dirty="0" err="1" smtClean="0"/>
              <a:t>р-ры</a:t>
            </a:r>
            <a:r>
              <a:rPr lang="ru-RU" dirty="0" smtClean="0"/>
              <a:t> желатины, декстрана, </a:t>
            </a:r>
            <a:r>
              <a:rPr lang="ru-RU" dirty="0" err="1" smtClean="0"/>
              <a:t>гидроксиэтилкрахмала</a:t>
            </a:r>
            <a:r>
              <a:rPr lang="ru-RU" dirty="0" smtClean="0"/>
              <a:t> (ГЭК).</a:t>
            </a:r>
          </a:p>
          <a:p>
            <a:r>
              <a:rPr lang="ru-RU" dirty="0" smtClean="0"/>
              <a:t>При нарушениях в системе гемостаза - введение свежезамороженной плазмы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 smtClean="0"/>
              <a:t>Трансфузионная</a:t>
            </a:r>
            <a:r>
              <a:rPr lang="ru-RU" sz="4000" dirty="0" smtClean="0"/>
              <a:t> схема замещения кровопотери (по П.Г. Брюсову, 1998)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25538"/>
          <a:ext cx="9144000" cy="597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1296144"/>
                <a:gridCol w="2488276"/>
                <a:gridCol w="4171956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Уровни кровезамещения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Величина </a:t>
                      </a:r>
                      <a:r>
                        <a:rPr lang="ru-RU" sz="2000" dirty="0" err="1" smtClean="0">
                          <a:latin typeface="Times New Roman"/>
                        </a:rPr>
                        <a:t>кровопо-тери</a:t>
                      </a:r>
                      <a:r>
                        <a:rPr lang="ru-RU" sz="2000" dirty="0" smtClean="0">
                          <a:latin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</a:rPr>
                        <a:t>в % ОЦК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Общий объем трансфузий </a:t>
                      </a:r>
                      <a:endParaRPr lang="ru-RU" sz="2000">
                        <a:latin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(в % к величине кровопотери)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Компоненты кровезамещения и их соотношение в общем объеме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I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до 10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200-300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Кристаллоиды (монотерапия или в сочетании с коллоидами в соотношении 0,7+0,3)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II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до 20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200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Коллоиды и кристаллоиды (0,5+0,5)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III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21-40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</a:rPr>
                        <a:t>180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</a:rPr>
                        <a:t>Эритроцитарная</a:t>
                      </a:r>
                      <a:r>
                        <a:rPr lang="ru-RU" sz="2000" dirty="0">
                          <a:latin typeface="Times New Roman"/>
                        </a:rPr>
                        <a:t> масса, альбумин, коллоиды и кристаллоиды (0,3+0,1+0,3+0,3)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IV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41-70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170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</a:rPr>
                        <a:t>эритроцитарная</a:t>
                      </a:r>
                      <a:r>
                        <a:rPr lang="ru-RU" sz="2000" dirty="0">
                          <a:latin typeface="Times New Roman"/>
                        </a:rPr>
                        <a:t> масса, плазма, коллоиды и кристаллоиды (0,4+0,1+0,25+0,25)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V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71-100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</a:rPr>
                        <a:t>150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</a:rPr>
                        <a:t>эритроцитарная</a:t>
                      </a:r>
                      <a:r>
                        <a:rPr lang="ru-RU" sz="2000" dirty="0">
                          <a:latin typeface="Times New Roman"/>
                        </a:rPr>
                        <a:t> масса, альбумин (плазма), коллоиды и кристаллоиды (0,5+0,1+0,2+0,2)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648"/>
            <a:ext cx="9144000" cy="6597351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При кровотечениях легкой и средней тяжести возможно применение </a:t>
            </a:r>
            <a:r>
              <a:rPr lang="ru-RU" sz="2000" dirty="0" err="1" smtClean="0"/>
              <a:t>рекомбинантного</a:t>
            </a:r>
            <a:r>
              <a:rPr lang="ru-RU" sz="2000" dirty="0" smtClean="0"/>
              <a:t> активированного фактора </a:t>
            </a:r>
            <a:r>
              <a:rPr lang="en-US" sz="2000" dirty="0" smtClean="0"/>
              <a:t>VII</a:t>
            </a:r>
            <a:r>
              <a:rPr lang="ru-RU" sz="2000" dirty="0" smtClean="0"/>
              <a:t> (</a:t>
            </a:r>
            <a:r>
              <a:rPr lang="ru-RU" sz="2000" dirty="0" err="1" smtClean="0"/>
              <a:t>эптаког</a:t>
            </a:r>
            <a:r>
              <a:rPr lang="ru-RU" sz="2000" dirty="0" smtClean="0"/>
              <a:t> альфа (</a:t>
            </a:r>
            <a:r>
              <a:rPr lang="en-US" sz="2000" dirty="0" err="1" smtClean="0"/>
              <a:t>rFVIIa</a:t>
            </a:r>
            <a:r>
              <a:rPr lang="ru-RU" sz="2000" dirty="0" smtClean="0"/>
              <a:t>) - введение </a:t>
            </a:r>
            <a:r>
              <a:rPr lang="ru-RU" sz="2000" dirty="0" smtClean="0"/>
              <a:t>от 1 до 3 инъекций в дозе 90 мкг/кг массы тела через 3 часа, для поддержания эффекта может быть назначена еще 1 инъекция препарата в дозе 90 мкг/кг массы </a:t>
            </a:r>
            <a:r>
              <a:rPr lang="ru-RU" sz="2000" dirty="0" smtClean="0"/>
              <a:t>тела или однократная </a:t>
            </a:r>
            <a:r>
              <a:rPr lang="ru-RU" sz="2000" dirty="0" smtClean="0"/>
              <a:t>инъекция препарата из расчета 270 мкг/кг массы тела. </a:t>
            </a:r>
          </a:p>
          <a:p>
            <a:r>
              <a:rPr lang="ru-RU" sz="2000" dirty="0" smtClean="0"/>
              <a:t> </a:t>
            </a:r>
            <a:r>
              <a:rPr lang="ru-RU" sz="2000" dirty="0" smtClean="0"/>
              <a:t>Для </a:t>
            </a:r>
            <a:r>
              <a:rPr lang="ru-RU" sz="2000" dirty="0" smtClean="0"/>
              <a:t>коррекции повышенного </a:t>
            </a:r>
            <a:r>
              <a:rPr lang="ru-RU" sz="2000" dirty="0" err="1" smtClean="0"/>
              <a:t>фибринолиза</a:t>
            </a:r>
            <a:r>
              <a:rPr lang="ru-RU" sz="2000" dirty="0" smtClean="0"/>
              <a:t> используется внутривенное капельное введение 5% раствора </a:t>
            </a:r>
            <a:r>
              <a:rPr lang="ru-RU" sz="2000" dirty="0" err="1" smtClean="0"/>
              <a:t>эпсилонаминокапроновой</a:t>
            </a:r>
            <a:r>
              <a:rPr lang="ru-RU" sz="2000" dirty="0" smtClean="0"/>
              <a:t> кислоты в изотоническом растворе натрия хлорида – до 100мл. или </a:t>
            </a:r>
            <a:r>
              <a:rPr lang="ru-RU" sz="2000" dirty="0" err="1" smtClean="0"/>
              <a:t>транексамовой</a:t>
            </a:r>
            <a:r>
              <a:rPr lang="ru-RU" sz="2000" dirty="0" smtClean="0"/>
              <a:t> кислоты в дозе 15 мг/кг массы тела каждые 6-8 часов, скорость введения 1мл/мин. При </a:t>
            </a:r>
            <a:r>
              <a:rPr lang="ru-RU" sz="2000" dirty="0" err="1" smtClean="0"/>
              <a:t>фибринолитических</a:t>
            </a:r>
            <a:r>
              <a:rPr lang="ru-RU" sz="2000" dirty="0" smtClean="0"/>
              <a:t> кровотечениях и массивной кровопотере вводят </a:t>
            </a:r>
            <a:r>
              <a:rPr lang="ru-RU" sz="2000" dirty="0" err="1" smtClean="0"/>
              <a:t>апротинин</a:t>
            </a:r>
            <a:r>
              <a:rPr lang="ru-RU" sz="2000" dirty="0" smtClean="0"/>
              <a:t> (</a:t>
            </a:r>
            <a:r>
              <a:rPr lang="ru-RU" sz="2000" dirty="0" err="1" smtClean="0"/>
              <a:t>гордокс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трасилол</a:t>
            </a:r>
            <a:r>
              <a:rPr lang="ru-RU" sz="2000" dirty="0" smtClean="0"/>
              <a:t>, </a:t>
            </a:r>
            <a:r>
              <a:rPr lang="ru-RU" sz="2000" dirty="0" err="1" smtClean="0"/>
              <a:t>контрикал</a:t>
            </a:r>
            <a:r>
              <a:rPr lang="ru-RU" sz="2000" dirty="0" smtClean="0"/>
              <a:t> 100 000 – 200 000 МЕ)</a:t>
            </a:r>
          </a:p>
          <a:p>
            <a:r>
              <a:rPr lang="ru-RU" sz="2000" dirty="0" smtClean="0"/>
              <a:t>С целью стабилизации обменных процессов в клетке при значительном ухудшении </a:t>
            </a:r>
            <a:r>
              <a:rPr lang="ru-RU" sz="2000" dirty="0" err="1" smtClean="0"/>
              <a:t>гемодиамики</a:t>
            </a:r>
            <a:r>
              <a:rPr lang="ru-RU" sz="2000" dirty="0" smtClean="0"/>
              <a:t> вводят </a:t>
            </a:r>
            <a:r>
              <a:rPr lang="ru-RU" sz="2000" dirty="0" err="1" smtClean="0"/>
              <a:t>глюкокортикостероиды</a:t>
            </a:r>
            <a:r>
              <a:rPr lang="ru-RU" sz="2000" dirty="0" smtClean="0"/>
              <a:t> (</a:t>
            </a:r>
            <a:r>
              <a:rPr lang="ru-RU" sz="2000" dirty="0" err="1" smtClean="0"/>
              <a:t>преднизолон</a:t>
            </a:r>
            <a:r>
              <a:rPr lang="ru-RU" sz="2000" dirty="0" smtClean="0"/>
              <a:t> до 2-3 мг/кг или </a:t>
            </a:r>
            <a:r>
              <a:rPr lang="ru-RU" sz="2000" dirty="0" err="1" smtClean="0"/>
              <a:t>дексметазон</a:t>
            </a:r>
            <a:r>
              <a:rPr lang="ru-RU" sz="2000" dirty="0" smtClean="0"/>
              <a:t> 0,15-0, 3 мг/кг)</a:t>
            </a:r>
          </a:p>
          <a:p>
            <a:r>
              <a:rPr lang="ru-RU" sz="2000" dirty="0" smtClean="0"/>
              <a:t>В случае кровотечения из легочной артерии давление в ней снижают внутривенным введением </a:t>
            </a:r>
            <a:r>
              <a:rPr lang="ru-RU" sz="2000" dirty="0" err="1" smtClean="0"/>
              <a:t>эуфиллина</a:t>
            </a:r>
            <a:r>
              <a:rPr lang="ru-RU" sz="2000" dirty="0" smtClean="0"/>
              <a:t> (5-10 мл 2,4% раствора </a:t>
            </a:r>
            <a:r>
              <a:rPr lang="ru-RU" sz="2000" dirty="0" err="1" smtClean="0"/>
              <a:t>эуфиллина</a:t>
            </a:r>
            <a:r>
              <a:rPr lang="ru-RU" sz="2000" dirty="0" smtClean="0"/>
              <a:t> в 10-20 мл 40% глюкозы и вводят в вену в течение 4-6 мин).</a:t>
            </a:r>
          </a:p>
          <a:p>
            <a:r>
              <a:rPr lang="ru-RU" sz="2000" dirty="0" smtClean="0"/>
              <a:t>Фармакологические средства позволяют остановить кровотечение у 80-90% больных.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Санационная бронхоскопия и </a:t>
            </a:r>
            <a:r>
              <a:rPr lang="ru-RU" sz="2400" b="1" dirty="0" err="1" smtClean="0"/>
              <a:t>гемостатический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лаваж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smtClean="0"/>
              <a:t>Показания</a:t>
            </a:r>
            <a:r>
              <a:rPr lang="ru-RU" sz="3400" dirty="0" smtClean="0"/>
              <a:t>: </a:t>
            </a:r>
          </a:p>
          <a:p>
            <a:pPr lvl="0"/>
            <a:r>
              <a:rPr lang="ru-RU" sz="3400" dirty="0" smtClean="0"/>
              <a:t>продолжающееся кровотечение при отсутствии эффекта от консервативной терапии, </a:t>
            </a:r>
          </a:p>
          <a:p>
            <a:pPr lvl="0"/>
            <a:r>
              <a:rPr lang="ru-RU" sz="3400" dirty="0" smtClean="0"/>
              <a:t>рецидивирующее или осложненное легочное кровотечение (асфиксия, ателектаз) с нарастанием симптомов дыхательной недостаточности. </a:t>
            </a:r>
          </a:p>
          <a:p>
            <a:r>
              <a:rPr lang="ru-RU" sz="3400" dirty="0" smtClean="0"/>
              <a:t>При небольшом кровотечении процедура может быть выполнена через </a:t>
            </a:r>
            <a:r>
              <a:rPr lang="ru-RU" sz="3400" dirty="0" err="1" smtClean="0"/>
              <a:t>фибробронхоскоп</a:t>
            </a:r>
            <a:r>
              <a:rPr lang="ru-RU" sz="3400" dirty="0" smtClean="0"/>
              <a:t> (проводится под местной анестезией 10% раствором </a:t>
            </a:r>
            <a:r>
              <a:rPr lang="ru-RU" sz="3400" dirty="0" err="1" smtClean="0"/>
              <a:t>лидокаина</a:t>
            </a:r>
            <a:r>
              <a:rPr lang="ru-RU" sz="3400" dirty="0" smtClean="0"/>
              <a:t>), при массивном - жестким </a:t>
            </a:r>
            <a:r>
              <a:rPr lang="ru-RU" sz="3400" dirty="0" err="1" smtClean="0"/>
              <a:t>бронхоскопом</a:t>
            </a:r>
            <a:r>
              <a:rPr lang="ru-RU" sz="3400" dirty="0" smtClean="0"/>
              <a:t> (внутривенная анестезия с применением </a:t>
            </a:r>
            <a:r>
              <a:rPr lang="ru-RU" sz="3400" dirty="0" err="1" smtClean="0"/>
              <a:t>пропофола</a:t>
            </a:r>
            <a:r>
              <a:rPr lang="ru-RU" sz="3400" dirty="0" smtClean="0"/>
              <a:t>, барбитуратов, </a:t>
            </a:r>
            <a:r>
              <a:rPr lang="ru-RU" sz="3400" dirty="0" err="1" smtClean="0"/>
              <a:t>кетамина</a:t>
            </a:r>
            <a:r>
              <a:rPr lang="ru-RU" sz="3400" dirty="0" smtClean="0"/>
              <a:t>). </a:t>
            </a:r>
          </a:p>
          <a:p>
            <a:r>
              <a:rPr lang="ru-RU" sz="3400" dirty="0" smtClean="0"/>
              <a:t>Гемостаз достигается введением в бронх катетера </a:t>
            </a:r>
            <a:r>
              <a:rPr lang="ru-RU" sz="3400" dirty="0" err="1" smtClean="0"/>
              <a:t>Фогарти</a:t>
            </a:r>
            <a:r>
              <a:rPr lang="ru-RU" sz="3400" dirty="0" smtClean="0"/>
              <a:t> с раздувающим баллончиком на конце или тампонадой бронха поролоновой или </a:t>
            </a:r>
            <a:r>
              <a:rPr lang="ru-RU" sz="3400" dirty="0" err="1" smtClean="0"/>
              <a:t>гемостатической</a:t>
            </a:r>
            <a:r>
              <a:rPr lang="ru-RU" sz="3400" dirty="0" smtClean="0"/>
              <a:t> губкой. Обычно тампонирующий материал оставляют в бронхе на 24 часа. В дальнейшем удаляют под контролем </a:t>
            </a:r>
            <a:r>
              <a:rPr lang="ru-RU" sz="3400" dirty="0" err="1" smtClean="0"/>
              <a:t>фибробронхоскопа</a:t>
            </a:r>
            <a:r>
              <a:rPr lang="ru-RU" sz="3400" dirty="0" smtClean="0"/>
              <a:t>. </a:t>
            </a:r>
          </a:p>
          <a:p>
            <a:r>
              <a:rPr lang="ru-RU" sz="3400" dirty="0" smtClean="0"/>
              <a:t>Во время </a:t>
            </a:r>
            <a:r>
              <a:rPr lang="ru-RU" sz="3400" dirty="0" err="1" smtClean="0"/>
              <a:t>санационной</a:t>
            </a:r>
            <a:r>
              <a:rPr lang="ru-RU" sz="3400" dirty="0" smtClean="0"/>
              <a:t> бронхоскопии контролируется </a:t>
            </a:r>
            <a:r>
              <a:rPr lang="ru-RU" sz="3400" dirty="0" err="1" smtClean="0"/>
              <a:t>оксигенация</a:t>
            </a:r>
            <a:r>
              <a:rPr lang="ru-RU" sz="3400" dirty="0" smtClean="0"/>
              <a:t> крови и производится ее коррекция ингаляцией кислорода.</a:t>
            </a:r>
          </a:p>
          <a:p>
            <a:r>
              <a:rPr lang="ru-RU" sz="3400" dirty="0" smtClean="0"/>
              <a:t>В случае стабилизации состояния, остановки кровотечения – пациента направляют в профильное стационарное отделение для лечения основного заболевания, приведшего к возникновению легочного кровотечения.</a:t>
            </a:r>
          </a:p>
          <a:p>
            <a:r>
              <a:rPr lang="ru-RU" sz="3400" dirty="0" smtClean="0"/>
              <a:t>В случае нестабильности состояния пациента, продолжающегося легочного кровотечения или его рецидива больного госпитализируют в отделение реанимации или хирургическое торакальное отделение, где проводится весь комплекс диагностических и лечебных мероприятий: искусственная управляемая гипотония; коррекция факторов свертываемости крови и </a:t>
            </a:r>
            <a:r>
              <a:rPr lang="ru-RU" sz="3400" dirty="0" err="1" smtClean="0"/>
              <a:t>фибринолиза</a:t>
            </a:r>
            <a:r>
              <a:rPr lang="ru-RU" sz="3400" dirty="0" smtClean="0"/>
              <a:t>; эндобронхиальные и </a:t>
            </a:r>
            <a:r>
              <a:rPr lang="ru-RU" sz="3400" dirty="0" err="1" smtClean="0"/>
              <a:t>эндоваскулярные</a:t>
            </a:r>
            <a:r>
              <a:rPr lang="ru-RU" sz="3400" dirty="0" smtClean="0"/>
              <a:t> методы гемостаза; решается вопрос экстренного оперативного вмешательства. </a:t>
            </a:r>
          </a:p>
          <a:p>
            <a:r>
              <a:rPr lang="ru-RU" sz="3400" dirty="0" smtClean="0"/>
              <a:t> </a:t>
            </a:r>
            <a:r>
              <a:rPr lang="ru-RU" sz="3400" dirty="0" smtClean="0"/>
              <a:t>Тампонада </a:t>
            </a:r>
            <a:r>
              <a:rPr lang="ru-RU" sz="3400" dirty="0" smtClean="0"/>
              <a:t>бронха обеспечивает возможность успешной транспортировки больного. При массивном кровотечении, локализация которого диагностирована, транспортировку осуществляют после экстренной </a:t>
            </a:r>
            <a:r>
              <a:rPr lang="ru-RU" sz="3400" b="1" dirty="0" smtClean="0"/>
              <a:t>эндобронхиальной интубации</a:t>
            </a:r>
            <a:r>
              <a:rPr lang="ru-RU" sz="3400" dirty="0" smtClean="0"/>
              <a:t> двух – или </a:t>
            </a:r>
            <a:r>
              <a:rPr lang="ru-RU" sz="3400" dirty="0" err="1" smtClean="0"/>
              <a:t>однопросветной</a:t>
            </a:r>
            <a:r>
              <a:rPr lang="ru-RU" sz="3400" dirty="0" smtClean="0"/>
              <a:t> трубкой, вводимой в </a:t>
            </a:r>
            <a:r>
              <a:rPr lang="ru-RU" sz="3400" dirty="0" err="1" smtClean="0"/>
              <a:t>интактное</a:t>
            </a:r>
            <a:r>
              <a:rPr lang="ru-RU" sz="3400" dirty="0" smtClean="0"/>
              <a:t> легкое. При невозможности транспортировки на место вызывается бригада торакальных хирургов</a:t>
            </a:r>
            <a:r>
              <a:rPr lang="ru-RU" sz="3400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Часто встречающиеся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Применение </a:t>
            </a:r>
            <a:r>
              <a:rPr lang="ru-RU" dirty="0" smtClean="0"/>
              <a:t>кровоостанавливающих средств при легком кровохарканье.</a:t>
            </a:r>
          </a:p>
          <a:p>
            <a:pPr lvl="0"/>
            <a:r>
              <a:rPr lang="ru-RU" dirty="0" smtClean="0"/>
              <a:t>Трансфузия растворов в одну периферическую вену вместо двух или центральной (подключичной, яремной или </a:t>
            </a:r>
            <a:r>
              <a:rPr lang="ru-RU" dirty="0" err="1" smtClean="0"/>
              <a:t>беренной</a:t>
            </a:r>
            <a:r>
              <a:rPr lang="ru-RU" dirty="0" smtClean="0"/>
              <a:t>).</a:t>
            </a:r>
          </a:p>
          <a:p>
            <a:pPr lvl="0"/>
            <a:r>
              <a:rPr lang="ru-RU" dirty="0" smtClean="0"/>
              <a:t>Длительные попытки пунктировать периферическую или центральную вену.</a:t>
            </a:r>
          </a:p>
          <a:p>
            <a:pPr lvl="0"/>
            <a:r>
              <a:rPr lang="ru-RU" dirty="0" smtClean="0"/>
              <a:t>Недостаточный объем и скорость </a:t>
            </a:r>
            <a:r>
              <a:rPr lang="ru-RU" dirty="0" err="1" smtClean="0"/>
              <a:t>инфузии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Отсутствие контроля за изменением концентрационных показателей крови и ЦВД в процессе лечения.</a:t>
            </a:r>
          </a:p>
          <a:p>
            <a:pPr lvl="0"/>
            <a:r>
              <a:rPr lang="ru-RU" dirty="0" smtClean="0"/>
              <a:t>Ожидание результатов определения совместимости крови вместо восполнения дефицита ОЦК.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Основные причины поступления крови из дыхательных путей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712"/>
                <a:gridCol w="7164288"/>
              </a:tblGrid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Тип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Причина</a:t>
                      </a:r>
                    </a:p>
                  </a:txBody>
                  <a:tcPr marL="68580" marR="68580" marT="0" marB="0"/>
                </a:tc>
              </a:tr>
              <a:tr h="2160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Инфекционные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Туберкулез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Инфекционные деструкции легких (абсцесс, гангрена)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Пневмония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Грибковое поражение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Паразитарные инфекции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Бронхит (атрофический)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Нагноившаяся булла легкого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+mj-lt"/>
                          <a:ea typeface="Times New Roman"/>
                        </a:rPr>
                        <a:t>Бронхолитиаз</a:t>
                      </a:r>
                      <a:r>
                        <a:rPr lang="ru-RU" sz="2000" dirty="0">
                          <a:latin typeface="+mj-lt"/>
                          <a:ea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+mj-lt"/>
                          <a:ea typeface="Times New Roman"/>
                        </a:rPr>
                        <a:t>Бронхоэктазы</a:t>
                      </a:r>
                      <a:r>
                        <a:rPr lang="ru-RU" sz="2000" dirty="0">
                          <a:latin typeface="+mj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</a:tr>
              <a:tr h="14076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j-lt"/>
                          <a:ea typeface="Times New Roman"/>
                        </a:rPr>
                        <a:t>Ятрогенные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Бронхоскопия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+mj-lt"/>
                          <a:ea typeface="Times New Roman"/>
                        </a:rPr>
                        <a:t>Чрезбронхиальная</a:t>
                      </a:r>
                      <a:r>
                        <a:rPr lang="ru-RU" sz="2000" dirty="0">
                          <a:latin typeface="+mj-lt"/>
                          <a:ea typeface="Times New Roman"/>
                        </a:rPr>
                        <a:t> (</a:t>
                      </a:r>
                      <a:r>
                        <a:rPr lang="ru-RU" sz="2000" dirty="0" err="1">
                          <a:latin typeface="+mj-lt"/>
                          <a:ea typeface="Times New Roman"/>
                        </a:rPr>
                        <a:t>чрезтрахеальная</a:t>
                      </a:r>
                      <a:r>
                        <a:rPr lang="ru-RU" sz="2000" dirty="0">
                          <a:latin typeface="+mj-lt"/>
                          <a:ea typeface="Times New Roman"/>
                        </a:rPr>
                        <a:t>) бронхоскопия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Пункция (дренирование) плевральной полости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Катетеризация подключичной вены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Катетеризация легочной артерии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</a:rPr>
                        <a:t>Послеоперационный период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причины поступления крови из дыхательных путей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496" y="1124744"/>
          <a:ext cx="9108504" cy="5337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6516216"/>
              </a:tblGrid>
              <a:tr h="249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Тип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Причина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11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Травматические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Ранение легкого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Ушиб легкого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Разрыв бронха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Респираторно-артериальная (венозная) фистула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Аспирация инородного тела</a:t>
                      </a:r>
                    </a:p>
                  </a:txBody>
                  <a:tcPr marL="68580" marR="68580" marT="0" marB="0"/>
                </a:tc>
              </a:tr>
              <a:tr h="2097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Опухолевые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Злокачественные опухоли легкого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Доброкачественные опухоли бронхов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j-lt"/>
                          <a:ea typeface="Times New Roman"/>
                        </a:rPr>
                        <a:t>Метастазы в легкие</a:t>
                      </a:r>
                      <a:endParaRPr lang="ru-RU" sz="2800" dirty="0">
                        <a:latin typeface="+mj-lt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j-lt"/>
                          <a:ea typeface="Times New Roman"/>
                        </a:rPr>
                        <a:t>Саркома легкого</a:t>
                      </a:r>
                      <a:endParaRPr lang="ru-RU" sz="2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причины поступления крови из дыхательных путей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496" y="1124744"/>
          <a:ext cx="9108504" cy="7037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6804248"/>
              </a:tblGrid>
              <a:tr h="249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Тип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Причина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59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Сосудистые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Тромбоэмболия легочной артерии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Инфаркт легкого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Артериовенозная </a:t>
                      </a:r>
                      <a:r>
                        <a:rPr lang="ru-RU" sz="2800" dirty="0" err="1">
                          <a:latin typeface="+mj-lt"/>
                          <a:ea typeface="Times New Roman"/>
                        </a:rPr>
                        <a:t>мальформация</a:t>
                      </a:r>
                      <a:endParaRPr lang="ru-RU" sz="2800" dirty="0">
                        <a:latin typeface="+mj-lt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Левожелудочковая недостаточность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Аневризма легочной артерии (вены)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Аневризма аорты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Секвестрация легкого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Врожденная патология сосудов легкого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Первичная легочная гипертензия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j-lt"/>
                          <a:ea typeface="Times New Roman"/>
                        </a:rPr>
                        <a:t>Гипертоническая болезнь</a:t>
                      </a:r>
                    </a:p>
                  </a:txBody>
                  <a:tcPr marL="68580" marR="68580" marT="0" marB="0"/>
                </a:tc>
              </a:tr>
              <a:tr h="13134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Коагулопатии 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Болезнь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Виллебранда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Гемофилия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Тромбоцитопения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Дисфункция тромбоцитов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ДВС-синдром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52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Васкулиты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Гранулематоз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Вегенера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Болезнь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Бекета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Autofit/>
          </a:bodyPr>
          <a:lstStyle/>
          <a:p>
            <a:r>
              <a:rPr lang="ru-RU" sz="4000" dirty="0" smtClean="0"/>
              <a:t>Основные причины поступления крови из дыхательных путей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496" y="1124744"/>
          <a:ext cx="9108504" cy="592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6804248"/>
              </a:tblGrid>
              <a:tr h="249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Тип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Причина</a:t>
                      </a:r>
                    </a:p>
                  </a:txBody>
                  <a:tcPr marL="68580" marR="68580" marT="0" marB="0"/>
                </a:tc>
              </a:tr>
              <a:tr h="13134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Коагулопатии</a:t>
                      </a:r>
                      <a:r>
                        <a:rPr lang="ru-RU" sz="2600" dirty="0">
                          <a:latin typeface="+mj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Болезнь </a:t>
                      </a: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Виллебранда</a:t>
                      </a:r>
                      <a:endParaRPr lang="ru-RU" sz="2600" dirty="0">
                        <a:latin typeface="+mj-lt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Гемофилия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Тромбоцитопения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Дисфункция тромбоцитов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ДВС-синдром</a:t>
                      </a:r>
                      <a:endParaRPr lang="ru-RU" sz="26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52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latin typeface="+mj-lt"/>
                          <a:ea typeface="Times New Roman"/>
                        </a:rPr>
                        <a:t>Васкулиты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Гранулематоз</a:t>
                      </a:r>
                      <a:r>
                        <a:rPr lang="ru-RU" sz="26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Вегенера</a:t>
                      </a:r>
                      <a:endParaRPr lang="ru-RU" sz="2600" dirty="0">
                        <a:latin typeface="+mj-lt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Болезнь </a:t>
                      </a: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Бекета</a:t>
                      </a:r>
                      <a:endParaRPr lang="ru-RU" sz="26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52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latin typeface="+mj-lt"/>
                          <a:ea typeface="Times New Roman"/>
                        </a:rPr>
                        <a:t>Другие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Лимфоангиолейомиоматоз</a:t>
                      </a:r>
                      <a:endParaRPr lang="ru-RU" sz="2600" dirty="0">
                        <a:latin typeface="+mj-lt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Эндометриоз</a:t>
                      </a:r>
                      <a:endParaRPr lang="ru-RU" sz="2600" dirty="0">
                        <a:latin typeface="+mj-lt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+mj-lt"/>
                          <a:ea typeface="Times New Roman"/>
                        </a:rPr>
                        <a:t>Пневмокониоз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Бронхиолит</a:t>
                      </a:r>
                      <a:endParaRPr lang="ru-RU" sz="2600" dirty="0">
                        <a:latin typeface="+mj-lt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err="1">
                          <a:latin typeface="+mj-lt"/>
                          <a:ea typeface="Times New Roman"/>
                        </a:rPr>
                        <a:t>Идиопатическое</a:t>
                      </a:r>
                      <a:r>
                        <a:rPr lang="ru-RU" sz="2600" dirty="0">
                          <a:latin typeface="+mj-lt"/>
                          <a:ea typeface="Times New Roman"/>
                        </a:rPr>
                        <a:t> кровохарканье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Механизмы развития легочного кровотечения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922520"/>
          </a:xfrm>
        </p:spPr>
        <p:txBody>
          <a:bodyPr>
            <a:normAutofit/>
          </a:bodyPr>
          <a:lstStyle/>
          <a:p>
            <a:r>
              <a:rPr lang="ru-RU" dirty="0" smtClean="0"/>
              <a:t>Механическая травма или ранение сосудов (</a:t>
            </a:r>
            <a:r>
              <a:rPr lang="ru-RU" dirty="0" err="1" smtClean="0"/>
              <a:t>ятрогенный</a:t>
            </a:r>
            <a:r>
              <a:rPr lang="ru-RU" dirty="0" smtClean="0"/>
              <a:t>, травматический типы кровотечения);</a:t>
            </a:r>
          </a:p>
          <a:p>
            <a:r>
              <a:rPr lang="ru-RU" dirty="0" smtClean="0"/>
              <a:t>Патологический процесс с образованием дефекта сосудистой стенки (при опухолях, инфекционных деструкциях легких, </a:t>
            </a:r>
            <a:r>
              <a:rPr lang="ru-RU" dirty="0" err="1" smtClean="0"/>
              <a:t>бронхоэктазах</a:t>
            </a:r>
            <a:r>
              <a:rPr lang="ru-RU" dirty="0" smtClean="0"/>
              <a:t> и других патологических процессах);</a:t>
            </a:r>
          </a:p>
          <a:p>
            <a:r>
              <a:rPr lang="ru-RU" dirty="0" smtClean="0"/>
              <a:t>Нарушение проницаемости сосудистой стенки (при </a:t>
            </a:r>
            <a:r>
              <a:rPr lang="ru-RU" dirty="0" err="1" smtClean="0"/>
              <a:t>васкулитах</a:t>
            </a:r>
            <a:r>
              <a:rPr lang="ru-RU" dirty="0" smtClean="0"/>
              <a:t>, </a:t>
            </a:r>
            <a:r>
              <a:rPr lang="ru-RU" dirty="0" err="1" smtClean="0"/>
              <a:t>коагулопатиях</a:t>
            </a:r>
            <a:r>
              <a:rPr lang="ru-RU" dirty="0" smtClean="0"/>
              <a:t>, острых инфекционных заболеваниях).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9512" y="836712"/>
            <a:ext cx="8964488" cy="58326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больных молодого возраста причиной кровохарканья чаще выступают инфекции. У больных пожилого возраста – бронхит, опухоли, туберкулез, застойная сердечная недостаточность.</a:t>
            </a:r>
          </a:p>
          <a:p>
            <a:r>
              <a:rPr lang="ru-RU" dirty="0" smtClean="0"/>
              <a:t>Частота возникновения легочных кровотечений, обусловленных туберкулезом легких, составляет 40% случаев, нагноительными заболеваниями легких - 30-33%, раком легкого - 15%. Примерно у 20% больных с нормальной рентгенограммой этиология остается неизвестной.</a:t>
            </a:r>
          </a:p>
          <a:p>
            <a:r>
              <a:rPr lang="ru-RU" dirty="0" smtClean="0"/>
              <a:t>Источником легочного кровотечения в 80-90% всех случаев является система большого круга кровообращения (бронхиальные артерии, расширенные и истонченные в зоне патологического процесса).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Классификация легочных кровотечений, учитывающая реакцию организма на нее (В.И. </a:t>
            </a:r>
            <a:r>
              <a:rPr lang="ru-RU" sz="2800" b="1" dirty="0" err="1" smtClean="0"/>
              <a:t>Стручкова</a:t>
            </a:r>
            <a:r>
              <a:rPr lang="ru-RU" sz="2800" b="1" dirty="0" smtClean="0"/>
              <a:t>, Л.М. </a:t>
            </a:r>
            <a:r>
              <a:rPr lang="ru-RU" sz="2800" b="1" dirty="0" err="1" smtClean="0"/>
              <a:t>Недведцкая</a:t>
            </a:r>
            <a:r>
              <a:rPr lang="ru-RU" sz="2800" b="1" dirty="0" smtClean="0"/>
              <a:t>, О.А. Долина, Ю.Б. Бирюкова, 1985).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124744"/>
            <a:ext cx="9324528" cy="573325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I степень кровотечения </a:t>
            </a:r>
            <a:r>
              <a:rPr lang="ru-RU" sz="1800" dirty="0" smtClean="0"/>
              <a:t>– кровопотеря до 300 мл/</a:t>
            </a:r>
            <a:r>
              <a:rPr lang="ru-RU" sz="1800" dirty="0" err="1" smtClean="0"/>
              <a:t>сут</a:t>
            </a:r>
            <a:r>
              <a:rPr lang="ru-RU" sz="1800" dirty="0" smtClean="0"/>
              <a:t> (крови с кашлем в сутки):</a:t>
            </a:r>
          </a:p>
          <a:p>
            <a:pPr lvl="0"/>
            <a:r>
              <a:rPr lang="ru-RU" sz="1800" dirty="0" smtClean="0"/>
              <a:t>1) </a:t>
            </a:r>
            <a:r>
              <a:rPr lang="ru-RU" sz="1800" i="1" dirty="0" smtClean="0"/>
              <a:t>однократное</a:t>
            </a:r>
            <a:r>
              <a:rPr lang="ru-RU" sz="1800" dirty="0" smtClean="0"/>
              <a:t> (скрытое, явное)</a:t>
            </a:r>
          </a:p>
          <a:p>
            <a:r>
              <a:rPr lang="ru-RU" sz="1800" dirty="0" smtClean="0"/>
              <a:t>2) </a:t>
            </a:r>
            <a:r>
              <a:rPr lang="ru-RU" sz="1800" i="1" dirty="0" smtClean="0"/>
              <a:t>многократное</a:t>
            </a:r>
            <a:r>
              <a:rPr lang="ru-RU" sz="1800" dirty="0" smtClean="0"/>
              <a:t> (скрытое, явное)</a:t>
            </a:r>
          </a:p>
          <a:p>
            <a:r>
              <a:rPr lang="ru-RU" sz="1800" b="1" dirty="0" smtClean="0"/>
              <a:t>II степень кровотечения </a:t>
            </a:r>
            <a:r>
              <a:rPr lang="ru-RU" sz="1800" dirty="0" smtClean="0"/>
              <a:t>- кровопотеря до 700 мл/</a:t>
            </a:r>
            <a:r>
              <a:rPr lang="ru-RU" sz="1800" dirty="0" err="1" smtClean="0"/>
              <a:t>сут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1) </a:t>
            </a:r>
            <a:r>
              <a:rPr lang="ru-RU" sz="1800" i="1" dirty="0" smtClean="0"/>
              <a:t>однократное кровотечение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а) с падением АД на 20-30 мм </a:t>
            </a:r>
            <a:r>
              <a:rPr lang="ru-RU" sz="1800" dirty="0" err="1" smtClean="0"/>
              <a:t>рт.ст</a:t>
            </a:r>
            <a:r>
              <a:rPr lang="ru-RU" sz="1800" dirty="0" smtClean="0"/>
              <a:t>. от исходного и снижением гемоглобина на 40 – 45 г/л;</a:t>
            </a:r>
          </a:p>
          <a:p>
            <a:r>
              <a:rPr lang="ru-RU" sz="1800" dirty="0" smtClean="0"/>
              <a:t>б) без падения АД и снижения гемоглобина.</a:t>
            </a:r>
          </a:p>
          <a:p>
            <a:r>
              <a:rPr lang="ru-RU" sz="1800" dirty="0" smtClean="0"/>
              <a:t>2) </a:t>
            </a:r>
            <a:r>
              <a:rPr lang="ru-RU" sz="1800" i="1" dirty="0" smtClean="0"/>
              <a:t>многократное кровотечение</a:t>
            </a:r>
            <a:r>
              <a:rPr lang="ru-RU" sz="1800" dirty="0" smtClean="0"/>
              <a:t>: </a:t>
            </a:r>
          </a:p>
          <a:p>
            <a:r>
              <a:rPr lang="ru-RU" sz="1800" dirty="0" smtClean="0"/>
              <a:t>а) с падением АД на 20-30 мм </a:t>
            </a:r>
            <a:r>
              <a:rPr lang="ru-RU" sz="1800" dirty="0" err="1" smtClean="0"/>
              <a:t>рт.ст</a:t>
            </a:r>
            <a:r>
              <a:rPr lang="ru-RU" sz="1800" dirty="0" smtClean="0"/>
              <a:t>. от исходного и снижением гемоглобина на 40-45 г/л;</a:t>
            </a:r>
          </a:p>
          <a:p>
            <a:r>
              <a:rPr lang="ru-RU" sz="1800" dirty="0" smtClean="0"/>
              <a:t>б) без падения АД и снижения гемоглобина.</a:t>
            </a:r>
          </a:p>
          <a:p>
            <a:r>
              <a:rPr lang="ru-RU" sz="1800" b="1" dirty="0" smtClean="0"/>
              <a:t>III степень кровотечения </a:t>
            </a:r>
            <a:r>
              <a:rPr lang="ru-RU" sz="1800" dirty="0" smtClean="0"/>
              <a:t>- кровопотеря свыше 700 мл/</a:t>
            </a:r>
            <a:r>
              <a:rPr lang="ru-RU" sz="1800" dirty="0" err="1" smtClean="0"/>
              <a:t>сут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а) </a:t>
            </a:r>
            <a:r>
              <a:rPr lang="ru-RU" sz="1800" i="1" dirty="0" smtClean="0"/>
              <a:t>массивное легочное кровотечение </a:t>
            </a:r>
            <a:r>
              <a:rPr lang="ru-RU" sz="1800" dirty="0" smtClean="0"/>
              <a:t>– учитывается однократность и многократность повторения эпизодов выделения крови, изменение артериального давления, лейкоцитарной формулы крови.</a:t>
            </a:r>
          </a:p>
          <a:p>
            <a:r>
              <a:rPr lang="ru-RU" sz="1800" dirty="0" smtClean="0"/>
              <a:t>б) </a:t>
            </a:r>
            <a:r>
              <a:rPr lang="ru-RU" sz="1800" i="1" dirty="0" smtClean="0"/>
              <a:t>молниеносное легочное кровотечение </a:t>
            </a:r>
            <a:r>
              <a:rPr lang="ru-RU" sz="1800" dirty="0" smtClean="0"/>
              <a:t>с летальным исходом – обильное (более 500 мл), возникающее </a:t>
            </a:r>
            <a:r>
              <a:rPr lang="ru-RU" sz="1800" dirty="0" err="1" smtClean="0"/>
              <a:t>одномоментно</a:t>
            </a:r>
            <a:r>
              <a:rPr lang="ru-RU" sz="1800" dirty="0" smtClean="0"/>
              <a:t> или в течение короткого промежутка времени.</a:t>
            </a: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2719</Words>
  <Application>Microsoft Office PowerPoint</Application>
  <PresentationFormat>Экран (4:3)</PresentationFormat>
  <Paragraphs>303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Поток</vt:lpstr>
      <vt:lpstr>Дифференциальная диагностика легочного кровотечения (кровохарканья)</vt:lpstr>
      <vt:lpstr>Определение</vt:lpstr>
      <vt:lpstr>Основные причины поступления крови из дыхательных путей</vt:lpstr>
      <vt:lpstr>Основные причины поступления крови из дыхательных путей</vt:lpstr>
      <vt:lpstr>Основные причины поступления крови из дыхательных путей</vt:lpstr>
      <vt:lpstr>Основные причины поступления крови из дыхательных путей</vt:lpstr>
      <vt:lpstr>Механизмы развития легочного кровотечения</vt:lpstr>
      <vt:lpstr>Слайд 8</vt:lpstr>
      <vt:lpstr>Классификация легочных кровотечений, учитывающая реакцию организма на нее (В.И. Стручкова, Л.М. Недведцкая, О.А. Долина, Ю.Б. Бирюкова, 1985).</vt:lpstr>
      <vt:lpstr>Клиническая картина</vt:lpstr>
      <vt:lpstr>Особенности кровохарканья при различных причинах его возникновения</vt:lpstr>
      <vt:lpstr>Особенности кровохарканья при различных причинах его возникновения</vt:lpstr>
      <vt:lpstr>Особенности кровохарканья при различных причинах его возникновения</vt:lpstr>
      <vt:lpstr>Особенности кровохарканья при различных причинах его возникновения</vt:lpstr>
      <vt:lpstr>Особенности кровохарканья при различных причинах его возникновения</vt:lpstr>
      <vt:lpstr>Диагностика</vt:lpstr>
      <vt:lpstr>Физикальное обследование</vt:lpstr>
      <vt:lpstr>Оценка степени кровотечения</vt:lpstr>
      <vt:lpstr>Дифференциальная диагностика легочного кровотечения</vt:lpstr>
      <vt:lpstr>Дифференциальная диагностика легочного и желудочно-кишечного кровотечения </vt:lpstr>
      <vt:lpstr>Отличия кровохарканья от кровавой рвоты</vt:lpstr>
      <vt:lpstr>ОКАЗАНИЕ МЕДИЦИНСКОЙ ПОМОЩИ НА ДОГОСПИТАЛЬНОМ ЭТАПЕ</vt:lpstr>
      <vt:lpstr>Показания для госпитализации</vt:lpstr>
      <vt:lpstr>Лечение</vt:lpstr>
      <vt:lpstr>Трансфузионная схема замещения кровопотери (по П.Г. Брюсову, 1998) </vt:lpstr>
      <vt:lpstr>Слайд 26</vt:lpstr>
      <vt:lpstr>Санационная бронхоскопия и гемостатический лаваж</vt:lpstr>
      <vt:lpstr>Часто встречающиеся ошибки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Дифференциальная диагностика легочного кровотечения (кровохарканья)</dc:title>
  <dc:creator>Асия</dc:creator>
  <cp:lastModifiedBy>Асия</cp:lastModifiedBy>
  <cp:revision>23</cp:revision>
  <dcterms:created xsi:type="dcterms:W3CDTF">2017-02-09T14:11:09Z</dcterms:created>
  <dcterms:modified xsi:type="dcterms:W3CDTF">2017-02-09T19:34:38Z</dcterms:modified>
</cp:coreProperties>
</file>