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403649" y="360362"/>
            <a:ext cx="7740352" cy="4364781"/>
          </a:xfrm>
        </p:spPr>
        <p:txBody>
          <a:bodyPr>
            <a:noAutofit/>
          </a:bodyPr>
          <a:lstStyle/>
          <a:p>
            <a:r>
              <a:rPr lang="ru-RU" sz="6600" dirty="0" smtClean="0"/>
              <a:t>Дифференциальная диагностика  очаговых заболеваний легких</a:t>
            </a:r>
            <a:endParaRPr lang="ru-RU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Микоплазменные</a:t>
            </a:r>
            <a:r>
              <a:rPr lang="ru-RU" dirty="0" smtClean="0"/>
              <a:t> пневмонии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>
            <a:normAutofit/>
          </a:bodyPr>
          <a:lstStyle/>
          <a:p>
            <a:r>
              <a:rPr lang="ru-RU" dirty="0" smtClean="0"/>
              <a:t>наличие </a:t>
            </a:r>
            <a:r>
              <a:rPr lang="ru-RU" dirty="0" smtClean="0"/>
              <a:t>катаральных явлений со стороны верхних дыхательных путей (фарингит, бронхит и т.д.), </a:t>
            </a:r>
            <a:endParaRPr lang="ru-RU" dirty="0" smtClean="0"/>
          </a:p>
          <a:p>
            <a:r>
              <a:rPr lang="ru-RU" dirty="0" smtClean="0"/>
              <a:t>боль </a:t>
            </a:r>
            <a:r>
              <a:rPr lang="ru-RU" dirty="0" smtClean="0"/>
              <a:t>в животе, </a:t>
            </a:r>
            <a:endParaRPr lang="ru-RU" dirty="0" smtClean="0"/>
          </a:p>
          <a:p>
            <a:r>
              <a:rPr lang="ru-RU" dirty="0" smtClean="0"/>
              <a:t>конъюнктивит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err="1" smtClean="0"/>
              <a:t>менингизм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наличие </a:t>
            </a:r>
            <a:r>
              <a:rPr lang="ru-RU" dirty="0" smtClean="0"/>
              <a:t>кожных высыпаний (красные, фиолетовые пятна, сыпь), интоксикация, </a:t>
            </a:r>
            <a:endParaRPr lang="ru-RU" dirty="0" smtClean="0"/>
          </a:p>
          <a:p>
            <a:r>
              <a:rPr lang="ru-RU" dirty="0" err="1" smtClean="0"/>
              <a:t>герпетическая</a:t>
            </a:r>
            <a:r>
              <a:rPr lang="ru-RU" dirty="0" smtClean="0"/>
              <a:t> </a:t>
            </a:r>
            <a:r>
              <a:rPr lang="ru-RU" dirty="0" smtClean="0"/>
              <a:t>сыпь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ru-RU" dirty="0" smtClean="0"/>
              <a:t>В</a:t>
            </a:r>
            <a:r>
              <a:rPr lang="ru-RU" dirty="0" smtClean="0"/>
              <a:t>ирусные</a:t>
            </a:r>
            <a:r>
              <a:rPr lang="ru-RU" i="1" dirty="0" smtClean="0"/>
              <a:t> </a:t>
            </a:r>
            <a:r>
              <a:rPr lang="ru-RU" dirty="0" smtClean="0"/>
              <a:t>пневмонии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935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эпидемиологический </a:t>
            </a:r>
            <a:r>
              <a:rPr lang="ru-RU" dirty="0" smtClean="0"/>
              <a:t>анамнез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симптомы респираторно-вирусной инфекции, </a:t>
            </a:r>
            <a:endParaRPr lang="ru-RU" dirty="0" smtClean="0"/>
          </a:p>
          <a:p>
            <a:r>
              <a:rPr lang="ru-RU" dirty="0" smtClean="0"/>
              <a:t>постепенное </a:t>
            </a:r>
            <a:r>
              <a:rPr lang="ru-RU" dirty="0" smtClean="0"/>
              <a:t>начало, </a:t>
            </a:r>
            <a:endParaRPr lang="ru-RU" dirty="0" smtClean="0"/>
          </a:p>
          <a:p>
            <a:r>
              <a:rPr lang="ru-RU" dirty="0" smtClean="0"/>
              <a:t>сухой </a:t>
            </a:r>
            <a:r>
              <a:rPr lang="ru-RU" dirty="0" smtClean="0"/>
              <a:t>непродуктивный кашель, </a:t>
            </a:r>
            <a:endParaRPr lang="ru-RU" dirty="0" smtClean="0"/>
          </a:p>
          <a:p>
            <a:r>
              <a:rPr lang="ru-RU" dirty="0" smtClean="0"/>
              <a:t>скудные </a:t>
            </a:r>
            <a:r>
              <a:rPr lang="ru-RU" dirty="0" err="1" smtClean="0"/>
              <a:t>физикальные</a:t>
            </a:r>
            <a:r>
              <a:rPr lang="ru-RU" dirty="0" smtClean="0"/>
              <a:t> данные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усиление легочного рисунка на рентгенограммах, </a:t>
            </a:r>
            <a:endParaRPr lang="ru-RU" dirty="0" smtClean="0"/>
          </a:p>
          <a:p>
            <a:r>
              <a:rPr lang="ru-RU" dirty="0" smtClean="0"/>
              <a:t>серологическая </a:t>
            </a:r>
            <a:r>
              <a:rPr lang="ru-RU" dirty="0" smtClean="0"/>
              <a:t>диагностика, </a:t>
            </a:r>
            <a:endParaRPr lang="ru-RU" dirty="0" smtClean="0"/>
          </a:p>
          <a:p>
            <a:r>
              <a:rPr lang="ru-RU" dirty="0" smtClean="0"/>
              <a:t>бактериальная </a:t>
            </a:r>
            <a:r>
              <a:rPr lang="ru-RU" dirty="0" smtClean="0"/>
              <a:t>суперинфекция.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Кандидозные пневмонии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47260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вторичные</a:t>
            </a:r>
            <a:r>
              <a:rPr lang="ru-RU" sz="3600" dirty="0" smtClean="0"/>
              <a:t>, </a:t>
            </a:r>
            <a:endParaRPr lang="ru-RU" sz="3600" dirty="0" smtClean="0"/>
          </a:p>
          <a:p>
            <a:r>
              <a:rPr lang="ru-RU" sz="3600" dirty="0" smtClean="0"/>
              <a:t>с </a:t>
            </a:r>
            <a:r>
              <a:rPr lang="ru-RU" sz="3600" dirty="0" smtClean="0"/>
              <a:t>частыми рецидивами, </a:t>
            </a:r>
            <a:endParaRPr lang="ru-RU" sz="3600" dirty="0" smtClean="0"/>
          </a:p>
          <a:p>
            <a:r>
              <a:rPr lang="ru-RU" sz="3600" dirty="0" smtClean="0"/>
              <a:t>миграцией </a:t>
            </a:r>
            <a:r>
              <a:rPr lang="ru-RU" sz="3600" dirty="0" smtClean="0"/>
              <a:t>пневмонических фокусов, </a:t>
            </a:r>
            <a:endParaRPr lang="ru-RU" sz="3600" dirty="0" smtClean="0"/>
          </a:p>
          <a:p>
            <a:r>
              <a:rPr lang="ru-RU" sz="3600" dirty="0" smtClean="0"/>
              <a:t>плевритом</a:t>
            </a:r>
            <a:r>
              <a:rPr lang="ru-RU" sz="3600" dirty="0" smtClean="0"/>
              <a:t>, </a:t>
            </a:r>
            <a:r>
              <a:rPr lang="ru-RU" sz="3600" dirty="0" smtClean="0"/>
              <a:t>часто </a:t>
            </a:r>
            <a:r>
              <a:rPr lang="ru-RU" sz="3600" dirty="0" smtClean="0"/>
              <a:t>геморрагическим, </a:t>
            </a:r>
            <a:endParaRPr lang="ru-RU" sz="3600" dirty="0" smtClean="0"/>
          </a:p>
          <a:p>
            <a:r>
              <a:rPr lang="ru-RU" sz="3600" dirty="0" smtClean="0"/>
              <a:t>деструкцией </a:t>
            </a:r>
            <a:r>
              <a:rPr lang="ru-RU" sz="3600" dirty="0" smtClean="0"/>
              <a:t>с образованием крупных тонкостенных полостей, </a:t>
            </a:r>
            <a:endParaRPr lang="ru-RU" sz="3600" dirty="0" smtClean="0"/>
          </a:p>
          <a:p>
            <a:r>
              <a:rPr lang="ru-RU" sz="3600" dirty="0" smtClean="0"/>
              <a:t>астматическим </a:t>
            </a:r>
            <a:r>
              <a:rPr lang="ru-RU" sz="3600" dirty="0" smtClean="0"/>
              <a:t>синдромом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Ку-риккетсиозные</a:t>
            </a:r>
            <a:r>
              <a:rPr lang="ru-RU" dirty="0" smtClean="0"/>
              <a:t> пневмонии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наличие </a:t>
            </a:r>
            <a:r>
              <a:rPr lang="ru-RU" dirty="0" smtClean="0"/>
              <a:t>контакта с животными, приемом молока, </a:t>
            </a:r>
            <a:endParaRPr lang="ru-RU" dirty="0" smtClean="0"/>
          </a:p>
          <a:p>
            <a:r>
              <a:rPr lang="ru-RU" dirty="0" smtClean="0"/>
              <a:t>постепенное начало, </a:t>
            </a:r>
          </a:p>
          <a:p>
            <a:r>
              <a:rPr lang="ru-RU" dirty="0" smtClean="0"/>
              <a:t>сухой непродуктивный кашель,</a:t>
            </a:r>
          </a:p>
          <a:p>
            <a:r>
              <a:rPr lang="ru-RU" dirty="0" smtClean="0"/>
              <a:t> усиление </a:t>
            </a:r>
            <a:r>
              <a:rPr lang="ru-RU" dirty="0" smtClean="0"/>
              <a:t>легочного рисунка на рентгенограммах, </a:t>
            </a:r>
            <a:endParaRPr lang="ru-RU" dirty="0" smtClean="0"/>
          </a:p>
          <a:p>
            <a:r>
              <a:rPr lang="ru-RU" dirty="0" smtClean="0"/>
              <a:t>скудные </a:t>
            </a:r>
            <a:r>
              <a:rPr lang="ru-RU" dirty="0" err="1" smtClean="0"/>
              <a:t>физикальные</a:t>
            </a:r>
            <a:r>
              <a:rPr lang="ru-RU" dirty="0" smtClean="0"/>
              <a:t> данные, </a:t>
            </a:r>
          </a:p>
          <a:p>
            <a:r>
              <a:rPr lang="ru-RU" dirty="0" err="1" smtClean="0"/>
              <a:t>гепатомегалия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серологическая </a:t>
            </a:r>
            <a:r>
              <a:rPr lang="ru-RU" dirty="0" smtClean="0"/>
              <a:t>диагностика.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Стрептококковая пневмония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53285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ремитирующая </a:t>
            </a:r>
            <a:r>
              <a:rPr lang="ru-RU" dirty="0" smtClean="0"/>
              <a:t>лихорадка, </a:t>
            </a:r>
            <a:endParaRPr lang="ru-RU" dirty="0" smtClean="0"/>
          </a:p>
          <a:p>
            <a:r>
              <a:rPr lang="ru-RU" dirty="0" smtClean="0"/>
              <a:t>боль </a:t>
            </a:r>
            <a:r>
              <a:rPr lang="ru-RU" dirty="0" smtClean="0"/>
              <a:t>в грудной клетке, </a:t>
            </a:r>
            <a:endParaRPr lang="ru-RU" dirty="0" smtClean="0"/>
          </a:p>
          <a:p>
            <a:r>
              <a:rPr lang="ru-RU" dirty="0" smtClean="0"/>
              <a:t>одышка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скудная </a:t>
            </a:r>
            <a:r>
              <a:rPr lang="ru-RU" dirty="0" err="1" smtClean="0"/>
              <a:t>перкуторная</a:t>
            </a:r>
            <a:r>
              <a:rPr lang="ru-RU" dirty="0" smtClean="0"/>
              <a:t> и </a:t>
            </a:r>
            <a:r>
              <a:rPr lang="ru-RU" dirty="0" err="1" smtClean="0"/>
              <a:t>аускультатическая</a:t>
            </a:r>
            <a:r>
              <a:rPr lang="ru-RU" dirty="0" smtClean="0"/>
              <a:t> </a:t>
            </a:r>
            <a:r>
              <a:rPr lang="ru-RU" dirty="0" smtClean="0"/>
              <a:t>симптоматика</a:t>
            </a:r>
          </a:p>
          <a:p>
            <a:r>
              <a:rPr lang="ru-RU" dirty="0" smtClean="0"/>
              <a:t>рентгенологически </a:t>
            </a:r>
            <a:r>
              <a:rPr lang="ru-RU" dirty="0" smtClean="0"/>
              <a:t>выявляются пневмонические очаги, чаще в нижних и средних легочных полях, нередко с поражением многих долек, </a:t>
            </a:r>
            <a:endParaRPr lang="ru-RU" dirty="0" smtClean="0"/>
          </a:p>
          <a:p>
            <a:r>
              <a:rPr lang="ru-RU" dirty="0" smtClean="0"/>
              <a:t>быстрое </a:t>
            </a:r>
            <a:r>
              <a:rPr lang="ru-RU" dirty="0" smtClean="0"/>
              <a:t>развитие экссудативного плеврита.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Легионелезная</a:t>
            </a:r>
            <a:r>
              <a:rPr lang="ru-RU" dirty="0" smtClean="0"/>
              <a:t> пневмония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продром </a:t>
            </a:r>
            <a:r>
              <a:rPr lang="ru-RU" dirty="0" smtClean="0"/>
              <a:t>«вирусного» заболевания, </a:t>
            </a:r>
            <a:endParaRPr lang="ru-RU" dirty="0" smtClean="0"/>
          </a:p>
          <a:p>
            <a:r>
              <a:rPr lang="ru-RU" dirty="0" smtClean="0"/>
              <a:t>сухой </a:t>
            </a:r>
            <a:r>
              <a:rPr lang="ru-RU" dirty="0" smtClean="0"/>
              <a:t>кашель, </a:t>
            </a:r>
            <a:endParaRPr lang="ru-RU" dirty="0" smtClean="0"/>
          </a:p>
          <a:p>
            <a:r>
              <a:rPr lang="ru-RU" dirty="0" err="1" smtClean="0"/>
              <a:t>оглушенность</a:t>
            </a:r>
            <a:r>
              <a:rPr lang="ru-RU" dirty="0" smtClean="0"/>
              <a:t> </a:t>
            </a:r>
            <a:r>
              <a:rPr lang="ru-RU" dirty="0" smtClean="0"/>
              <a:t>или диарея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лимфоцитопения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err="1" smtClean="0"/>
              <a:t>гипонатриемия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поражение </a:t>
            </a:r>
            <a:r>
              <a:rPr lang="ru-RU" dirty="0" smtClean="0"/>
              <a:t>почек с нарушением азотовыделительной функции, </a:t>
            </a:r>
            <a:endParaRPr lang="ru-RU" dirty="0" smtClean="0"/>
          </a:p>
          <a:p>
            <a:r>
              <a:rPr lang="ru-RU" dirty="0" smtClean="0"/>
              <a:t>обнаружение </a:t>
            </a:r>
            <a:r>
              <a:rPr lang="ru-RU" dirty="0" smtClean="0"/>
              <a:t>возбудителя.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63688" y="476672"/>
            <a:ext cx="7170000" cy="576064"/>
          </a:xfrm>
        </p:spPr>
        <p:txBody>
          <a:bodyPr>
            <a:normAutofit fontScale="90000"/>
          </a:bodyPr>
          <a:lstStyle/>
          <a:p>
            <a:pPr lvl="0"/>
            <a:r>
              <a:rPr lang="ru-RU" sz="22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Этапы деятельности студента при проведении дифференциальной диагностики у больных с очаговыми заболеваниями легких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71600" y="1052736"/>
            <a:ext cx="7962088" cy="5544616"/>
          </a:xfrm>
        </p:spPr>
        <p:txBody>
          <a:bodyPr>
            <a:normAutofit fontScale="40000" lnSpcReduction="20000"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300" u="sng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 этап.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На основании анамнеза необходимо выявит сведения о наличии причин или заболеваний, приведших к развитию очаговых заболеваний легких, провести целенаправленное обследование для уточнения наличия заболеваний, вызвавших ЛИ.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300" u="sng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 этап</a:t>
            </a: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При распознавании заболевания приведшего к ЛИ следует провести дополнительное исследование: общий анализ крови, общий анализ мокроты, анализ мокроты на ВК, атипические клетки, флору и чувствительность к антибиотикам, рентгеноскопию, томографию легких, бронхоскопию с прицельной биопсией, компьютерную томографию, серологические исследования, </a:t>
            </a:r>
            <a:r>
              <a:rPr lang="ru-RU" sz="43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трансторакальную</a:t>
            </a: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биопсию, исследование крови на фибриноген, </a:t>
            </a:r>
            <a:r>
              <a:rPr lang="ru-RU" sz="43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сиаловые</a:t>
            </a: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кислоты, общий белок и белковые фракции, СРБ, </a:t>
            </a:r>
            <a:r>
              <a:rPr lang="ru-RU" sz="43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коагулограмму</a:t>
            </a: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 ЭКГ в динамике, радиоизотопное сканирование, ультразвуковое исследование, селективная </a:t>
            </a:r>
            <a:r>
              <a:rPr lang="ru-RU" sz="43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ангиопульмонография</a:t>
            </a: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300" u="sng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 этап</a:t>
            </a: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Правильность заключения о наличии конкретного заболевания следует проверить на основании критериев, приведенных в методических рекомендациях.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300" u="sng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 этап.</a:t>
            </a:r>
            <a:endParaRPr lang="ru-RU" sz="4300" u="sng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3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Осуществить выбор тактики лечения больных с конкретным заболеванием, приведшим к ЛИ.</a:t>
            </a:r>
            <a:endParaRPr lang="ru-RU" sz="43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Проявления центрального рака легкого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07754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Анамнестические данные (кашель, боль в груди, кровохарканье, лихорадка)</a:t>
            </a:r>
          </a:p>
          <a:p>
            <a:pPr lvl="0"/>
            <a:r>
              <a:rPr lang="ru-RU" dirty="0" smtClean="0"/>
              <a:t>Пожилой возраст</a:t>
            </a:r>
          </a:p>
          <a:p>
            <a:pPr lvl="0"/>
            <a:r>
              <a:rPr lang="ru-RU" dirty="0" smtClean="0"/>
              <a:t>Злостный курильщик</a:t>
            </a:r>
          </a:p>
          <a:p>
            <a:pPr lvl="0"/>
            <a:r>
              <a:rPr lang="ru-RU" dirty="0" smtClean="0"/>
              <a:t>Клинико-рентгенологические признаки ателектаза (выраженное притупление, ослабление голосового дрожания, дыхания, уменьшение объема доли, смещение средостения в сторону поражения, повышение купола диафрагмы, уменьшение межреберных промежутков на стороне поражения)</a:t>
            </a:r>
          </a:p>
          <a:p>
            <a:pPr lvl="0"/>
            <a:r>
              <a:rPr lang="ru-RU" dirty="0" smtClean="0"/>
              <a:t>Отсутствие эффекта от антибактериального лечения.</a:t>
            </a:r>
          </a:p>
          <a:p>
            <a:r>
              <a:rPr lang="ru-RU" dirty="0" smtClean="0"/>
              <a:t>Эти признаки должны стать причиной более подробного обследования больного, которое складывается из цитологического изучения мокроты, томографии, бронхографии, компьютерной томографии, </a:t>
            </a:r>
            <a:r>
              <a:rPr lang="ru-RU" dirty="0" err="1" smtClean="0"/>
              <a:t>бронхоскопи</a:t>
            </a:r>
            <a:r>
              <a:rPr lang="ru-RU" dirty="0" smtClean="0"/>
              <a:t> с прицельной биопсией.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</a:t>
            </a:r>
            <a:br>
              <a:rPr lang="ru-RU" dirty="0" smtClean="0"/>
            </a:br>
            <a:r>
              <a:rPr lang="ru-RU" dirty="0" smtClean="0"/>
              <a:t>туберкулезного инфильтрата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628800"/>
            <a:ext cx="7818072" cy="48006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Анамнез (наличие туберкулеза)</a:t>
            </a:r>
          </a:p>
          <a:p>
            <a:pPr lvl="0"/>
            <a:r>
              <a:rPr lang="ru-RU" dirty="0" smtClean="0"/>
              <a:t>Не могут назвать день заболевания</a:t>
            </a:r>
          </a:p>
          <a:p>
            <a:pPr lvl="0"/>
            <a:r>
              <a:rPr lang="ru-RU" dirty="0" smtClean="0"/>
              <a:t>Не считают себя больными</a:t>
            </a:r>
          </a:p>
          <a:p>
            <a:pPr lvl="0"/>
            <a:r>
              <a:rPr lang="ru-RU" dirty="0" smtClean="0"/>
              <a:t>Предъявляют мало жалоб</a:t>
            </a:r>
          </a:p>
          <a:p>
            <a:pPr lvl="0"/>
            <a:r>
              <a:rPr lang="ru-RU" dirty="0" smtClean="0"/>
              <a:t>При рентгеноскопии туберкулезный инфильтрат (округлая или овальная тень с четкими контурами, симптомом «дорожки»)</a:t>
            </a:r>
          </a:p>
          <a:p>
            <a:pPr lvl="0"/>
            <a:r>
              <a:rPr lang="ru-RU" dirty="0" smtClean="0"/>
              <a:t>Отсутствие значительного эффекта от проводимой антибактериальной терапии</a:t>
            </a:r>
          </a:p>
          <a:p>
            <a:pPr lvl="0"/>
            <a:r>
              <a:rPr lang="ru-RU" dirty="0" smtClean="0"/>
              <a:t>Пышная туберкулиновая реакция указывает на туберкулезное поражение легких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эозинофильного инфильтрата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lvl="0"/>
            <a:r>
              <a:rPr lang="ru-RU" sz="3600" dirty="0" err="1" smtClean="0"/>
              <a:t>Эозинофилия</a:t>
            </a:r>
            <a:r>
              <a:rPr lang="ru-RU" sz="3600" dirty="0" smtClean="0"/>
              <a:t> крови и мокроты</a:t>
            </a:r>
          </a:p>
          <a:p>
            <a:pPr lvl="0"/>
            <a:r>
              <a:rPr lang="ru-RU" sz="3600" dirty="0" smtClean="0"/>
              <a:t>Обострение аллергических заболеваний</a:t>
            </a:r>
          </a:p>
          <a:p>
            <a:pPr lvl="0"/>
            <a:r>
              <a:rPr lang="ru-RU" sz="3600" dirty="0" err="1" smtClean="0"/>
              <a:t>Бронхообструктивный</a:t>
            </a:r>
            <a:r>
              <a:rPr lang="ru-RU" sz="3600" dirty="0" smtClean="0"/>
              <a:t> синдром</a:t>
            </a:r>
          </a:p>
          <a:p>
            <a:pPr lvl="0"/>
            <a:r>
              <a:rPr lang="ru-RU" sz="3600" dirty="0" smtClean="0"/>
              <a:t>Наличие мокроты канареечного цвета</a:t>
            </a:r>
          </a:p>
          <a:p>
            <a:pPr lvl="0"/>
            <a:r>
              <a:rPr lang="ru-RU" sz="3600" dirty="0" smtClean="0"/>
              <a:t>Образование «летучих» инфильтратов легких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Тромбоэмболия легочной артерии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внезапное начало (одышка, тахикардия, боли в груди, кровохарканье), </a:t>
            </a:r>
          </a:p>
          <a:p>
            <a:r>
              <a:rPr lang="ru-RU" dirty="0" smtClean="0"/>
              <a:t>наличие тромбофлебита, </a:t>
            </a:r>
          </a:p>
          <a:p>
            <a:r>
              <a:rPr lang="ru-RU" dirty="0" smtClean="0"/>
              <a:t>на рентгенограммах треугольная тень, обращенная вершиной к корню легкого. </a:t>
            </a:r>
          </a:p>
          <a:p>
            <a:r>
              <a:rPr lang="ru-RU" dirty="0" smtClean="0"/>
              <a:t>На ЭКГ:</a:t>
            </a:r>
          </a:p>
          <a:p>
            <a:pPr>
              <a:buNone/>
            </a:pPr>
            <a:r>
              <a:rPr lang="ru-RU" dirty="0" smtClean="0"/>
              <a:t>   - отклонение </a:t>
            </a:r>
            <a:r>
              <a:rPr lang="ru-RU" dirty="0" err="1" smtClean="0"/>
              <a:t>эл</a:t>
            </a:r>
            <a:r>
              <a:rPr lang="ru-RU" dirty="0" smtClean="0"/>
              <a:t>. оси вправо, </a:t>
            </a:r>
          </a:p>
          <a:p>
            <a:pPr>
              <a:buNone/>
            </a:pPr>
            <a:r>
              <a:rPr lang="ru-RU" dirty="0" smtClean="0"/>
              <a:t>   - </a:t>
            </a:r>
            <a:r>
              <a:rPr lang="ru-RU" dirty="0" err="1" smtClean="0"/>
              <a:t>Р-пульмонале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-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 Q</a:t>
            </a:r>
            <a:r>
              <a:rPr lang="en-US" baseline="-25000" dirty="0" smtClean="0"/>
              <a:t>III</a:t>
            </a:r>
            <a:r>
              <a:rPr lang="ru-RU" baseline="-25000" dirty="0" smtClean="0"/>
              <a:t>,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- </a:t>
            </a:r>
            <a:r>
              <a:rPr lang="en-US" dirty="0" err="1" smtClean="0"/>
              <a:t>элевация</a:t>
            </a:r>
            <a:r>
              <a:rPr lang="en-US" dirty="0" smtClean="0"/>
              <a:t> </a:t>
            </a:r>
            <a:r>
              <a:rPr lang="en-US" dirty="0" err="1" smtClean="0"/>
              <a:t>сегмента</a:t>
            </a:r>
            <a:r>
              <a:rPr lang="en-US" dirty="0" smtClean="0"/>
              <a:t> ST</a:t>
            </a:r>
            <a:r>
              <a:rPr lang="en-US" baseline="-25000" dirty="0" smtClean="0"/>
              <a:t>III</a:t>
            </a:r>
            <a:r>
              <a:rPr lang="en-US" dirty="0" smtClean="0"/>
              <a:t>, </a:t>
            </a:r>
            <a:r>
              <a:rPr lang="en-US" dirty="0" err="1" smtClean="0"/>
              <a:t>отр</a:t>
            </a:r>
            <a:r>
              <a:rPr lang="en-US" dirty="0" smtClean="0"/>
              <a:t> T</a:t>
            </a:r>
            <a:r>
              <a:rPr lang="en-US" baseline="-25000" dirty="0" smtClean="0"/>
              <a:t>III</a:t>
            </a:r>
            <a:r>
              <a:rPr lang="ru-RU" dirty="0" smtClean="0"/>
              <a:t> , </a:t>
            </a:r>
          </a:p>
          <a:p>
            <a:pPr>
              <a:buNone/>
            </a:pPr>
            <a:r>
              <a:rPr lang="ru-RU" dirty="0" smtClean="0"/>
              <a:t>   - кратковременность изменений ЭКГ.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Очаговая пневмония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08720"/>
            <a:ext cx="7890080" cy="53396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острое начало, преобладание симптомов острого и хронического бронхита, стертая картина. </a:t>
            </a:r>
          </a:p>
          <a:p>
            <a:r>
              <a:rPr lang="ru-RU" dirty="0" smtClean="0"/>
              <a:t>повышение температуры тела, слабость, головная боль, боль в грудной клетке, кашель сухой или с мокротой слизисто-гнойного характера, ознобы или </a:t>
            </a:r>
            <a:r>
              <a:rPr lang="ru-RU" dirty="0" err="1" smtClean="0"/>
              <a:t>познабливания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Физикальные</a:t>
            </a:r>
            <a:r>
              <a:rPr lang="ru-RU" dirty="0" smtClean="0"/>
              <a:t> данные: укорочение </a:t>
            </a:r>
            <a:r>
              <a:rPr lang="ru-RU" dirty="0" err="1" smtClean="0"/>
              <a:t>перкуторного</a:t>
            </a:r>
            <a:r>
              <a:rPr lang="ru-RU" dirty="0" smtClean="0"/>
              <a:t> звука у корня на стороне поражения или  мозаичный </a:t>
            </a:r>
            <a:r>
              <a:rPr lang="ru-RU" dirty="0" err="1" smtClean="0"/>
              <a:t>перкуторный</a:t>
            </a:r>
            <a:r>
              <a:rPr lang="ru-RU" dirty="0" smtClean="0"/>
              <a:t> звук, жесткое дыхание, бронхиальное дыхание, крепитация, сухие хрипы. </a:t>
            </a:r>
          </a:p>
          <a:p>
            <a:r>
              <a:rPr lang="ru-RU" dirty="0" smtClean="0"/>
              <a:t>На рентгенограммах округлая тень, нечеткие границы которой постепенно теряются в легочной ткани. </a:t>
            </a:r>
          </a:p>
          <a:p>
            <a:r>
              <a:rPr lang="ru-RU" dirty="0" smtClean="0"/>
              <a:t>В общем анализе крови лейкоцитоз, </a:t>
            </a:r>
            <a:r>
              <a:rPr lang="ru-RU" dirty="0" err="1" smtClean="0"/>
              <a:t>нейтрофилез</a:t>
            </a:r>
            <a:r>
              <a:rPr lang="ru-RU" dirty="0" smtClean="0"/>
              <a:t> со сдвигом влево, </a:t>
            </a:r>
            <a:r>
              <a:rPr lang="ru-RU" dirty="0" err="1" smtClean="0"/>
              <a:t>эозинофилия</a:t>
            </a:r>
            <a:r>
              <a:rPr lang="ru-RU" dirty="0" smtClean="0"/>
              <a:t>, увеличение СОЭ. </a:t>
            </a:r>
          </a:p>
          <a:p>
            <a:r>
              <a:rPr lang="ru-RU" dirty="0" smtClean="0"/>
              <a:t>Из биохимических показателей:  увеличение фибриногена, СРБ, </a:t>
            </a:r>
            <a:r>
              <a:rPr lang="ru-RU" dirty="0" err="1" smtClean="0"/>
              <a:t>сиаловых</a:t>
            </a:r>
            <a:r>
              <a:rPr lang="ru-RU" dirty="0" smtClean="0"/>
              <a:t> кислот, альфа-2 и </a:t>
            </a:r>
            <a:r>
              <a:rPr lang="ru-RU" dirty="0" err="1" smtClean="0"/>
              <a:t>гаммаглобулина</a:t>
            </a:r>
            <a:r>
              <a:rPr lang="ru-RU" dirty="0" smtClean="0"/>
              <a:t> в </a:t>
            </a:r>
            <a:r>
              <a:rPr lang="ru-RU" dirty="0" err="1" smtClean="0"/>
              <a:t>протеинограмме</a:t>
            </a:r>
            <a:r>
              <a:rPr lang="ru-RU" dirty="0" smtClean="0"/>
              <a:t>. </a:t>
            </a:r>
            <a:endParaRPr lang="ru-RU" smtClean="0"/>
          </a:p>
          <a:p>
            <a:r>
              <a:rPr lang="ru-RU" smtClean="0"/>
              <a:t>Положительная </a:t>
            </a:r>
            <a:r>
              <a:rPr lang="ru-RU" dirty="0" smtClean="0"/>
              <a:t>динамика антибактериальной терапии.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Стафилококковая </a:t>
            </a:r>
            <a:r>
              <a:rPr lang="ru-RU" dirty="0" smtClean="0"/>
              <a:t>пневмония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бурное </a:t>
            </a:r>
            <a:r>
              <a:rPr lang="ru-RU" dirty="0" smtClean="0"/>
              <a:t>начало, </a:t>
            </a:r>
            <a:endParaRPr lang="ru-RU" dirty="0" smtClean="0"/>
          </a:p>
          <a:p>
            <a:r>
              <a:rPr lang="ru-RU" dirty="0" smtClean="0"/>
              <a:t>инфильтрация </a:t>
            </a:r>
            <a:r>
              <a:rPr lang="ru-RU" dirty="0" smtClean="0"/>
              <a:t>в верхних сегментах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разбросанные округлые или различные инфильтративные изменения, </a:t>
            </a:r>
            <a:endParaRPr lang="ru-RU" dirty="0" smtClean="0"/>
          </a:p>
          <a:p>
            <a:r>
              <a:rPr lang="ru-RU" dirty="0" smtClean="0"/>
              <a:t>инфильтрация </a:t>
            </a:r>
            <a:r>
              <a:rPr lang="ru-RU" dirty="0" smtClean="0"/>
              <a:t>язычковых сегментов, </a:t>
            </a:r>
            <a:endParaRPr lang="ru-RU" dirty="0" smtClean="0"/>
          </a:p>
          <a:p>
            <a:r>
              <a:rPr lang="ru-RU" dirty="0" smtClean="0"/>
              <a:t>единичные </a:t>
            </a:r>
            <a:r>
              <a:rPr lang="ru-RU" dirty="0" smtClean="0"/>
              <a:t>и множественные абсцессы, </a:t>
            </a:r>
            <a:endParaRPr lang="ru-RU" dirty="0" smtClean="0"/>
          </a:p>
          <a:p>
            <a:r>
              <a:rPr lang="ru-RU" dirty="0" smtClean="0"/>
              <a:t>округлые </a:t>
            </a:r>
            <a:r>
              <a:rPr lang="ru-RU" dirty="0" smtClean="0"/>
              <a:t>просветления с тонкими контурами, </a:t>
            </a:r>
            <a:endParaRPr lang="ru-RU" dirty="0" smtClean="0"/>
          </a:p>
          <a:p>
            <a:r>
              <a:rPr lang="ru-RU" dirty="0" smtClean="0"/>
              <a:t>кольцевидные </a:t>
            </a:r>
            <a:r>
              <a:rPr lang="ru-RU" dirty="0" smtClean="0"/>
              <a:t>воздушные полости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Пневмония, вызванная </a:t>
            </a:r>
            <a:r>
              <a:rPr lang="ru-RU" b="1" i="1" dirty="0" err="1" smtClean="0"/>
              <a:t>клебсиеллами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800" dirty="0" smtClean="0"/>
              <a:t>отделение </a:t>
            </a:r>
            <a:r>
              <a:rPr lang="ru-RU" sz="4800" dirty="0" smtClean="0"/>
              <a:t>мокроты шоколадного цвета с запахом пригорелого мяса</a:t>
            </a:r>
            <a:r>
              <a:rPr lang="ru-RU" sz="4800" dirty="0" smtClean="0"/>
              <a:t>,</a:t>
            </a:r>
          </a:p>
          <a:p>
            <a:r>
              <a:rPr lang="ru-RU" sz="4800" dirty="0" smtClean="0"/>
              <a:t> </a:t>
            </a:r>
            <a:r>
              <a:rPr lang="ru-RU" sz="4800" dirty="0" smtClean="0"/>
              <a:t>быстрое (24-48 часов) развитие легочной деструкции.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</TotalTime>
  <Words>786</Words>
  <Application>Microsoft Office PowerPoint</Application>
  <PresentationFormat>Экран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Дифференциальная диагностика  очаговых заболеваний легких</vt:lpstr>
      <vt:lpstr>Этапы деятельности студента при проведении дифференциальной диагностики у больных с очаговыми заболеваниями легких </vt:lpstr>
      <vt:lpstr>Проявления центрального рака легкого</vt:lpstr>
      <vt:lpstr>Признаки  туберкулезного инфильтрата</vt:lpstr>
      <vt:lpstr>Признаки эозинофильного инфильтрата</vt:lpstr>
      <vt:lpstr>Тромбоэмболия легочной артерии</vt:lpstr>
      <vt:lpstr>Очаговая пневмония</vt:lpstr>
      <vt:lpstr>Стафилококковая пневмония</vt:lpstr>
      <vt:lpstr>Пневмония, вызванная клебсиеллами</vt:lpstr>
      <vt:lpstr>Микоплазменные пневмонии</vt:lpstr>
      <vt:lpstr>Вирусные пневмонии</vt:lpstr>
      <vt:lpstr>Кандидозные пневмонии</vt:lpstr>
      <vt:lpstr>Ку-риккетсиозные пневмонии</vt:lpstr>
      <vt:lpstr>Стрептококковая пневмония</vt:lpstr>
      <vt:lpstr>Легионелезная пневмония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Дифференциальная диагностика  очаговых заболеваний легких</dc:title>
  <dc:creator>Асия</dc:creator>
  <cp:lastModifiedBy>Асия</cp:lastModifiedBy>
  <cp:revision>16</cp:revision>
  <dcterms:created xsi:type="dcterms:W3CDTF">2012-05-01T07:28:21Z</dcterms:created>
  <dcterms:modified xsi:type="dcterms:W3CDTF">2012-05-01T08:04:08Z</dcterms:modified>
</cp:coreProperties>
</file>