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30"/>
  </p:notesMasterIdLst>
  <p:sldIdLst>
    <p:sldId id="285" r:id="rId2"/>
    <p:sldId id="257" r:id="rId3"/>
    <p:sldId id="258" r:id="rId4"/>
    <p:sldId id="260" r:id="rId5"/>
    <p:sldId id="265" r:id="rId6"/>
    <p:sldId id="261" r:id="rId7"/>
    <p:sldId id="259" r:id="rId8"/>
    <p:sldId id="264" r:id="rId9"/>
    <p:sldId id="262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6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9A129-3689-40FF-8A82-03E05DD3482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AA85D-DD98-4754-AEF3-4233E9F8BA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7508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A85D-DD98-4754-AEF3-4233E9F8BA0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9764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1080-BBF5-429B-80D9-AF4D966C2909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38D39-F451-4E3B-9E23-9A10B8A510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1080-BBF5-429B-80D9-AF4D966C2909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8D39-F451-4E3B-9E23-9A10B8A51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1080-BBF5-429B-80D9-AF4D966C2909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8D39-F451-4E3B-9E23-9A10B8A51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E41080-BBF5-429B-80D9-AF4D966C2909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E938D39-F451-4E3B-9E23-9A10B8A510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1080-BBF5-429B-80D9-AF4D966C2909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8D39-F451-4E3B-9E23-9A10B8A510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1080-BBF5-429B-80D9-AF4D966C2909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8D39-F451-4E3B-9E23-9A10B8A510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8D39-F451-4E3B-9E23-9A10B8A510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1080-BBF5-429B-80D9-AF4D966C2909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1080-BBF5-429B-80D9-AF4D966C2909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8D39-F451-4E3B-9E23-9A10B8A510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1080-BBF5-429B-80D9-AF4D966C2909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8D39-F451-4E3B-9E23-9A10B8A51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E41080-BBF5-429B-80D9-AF4D966C2909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938D39-F451-4E3B-9E23-9A10B8A510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1080-BBF5-429B-80D9-AF4D966C2909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38D39-F451-4E3B-9E23-9A10B8A510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3E41080-BBF5-429B-80D9-AF4D966C2909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E938D39-F451-4E3B-9E23-9A10B8A510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217920" y="1524000"/>
            <a:ext cx="5364479" cy="45720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dirty="0" smtClean="0"/>
              <a:t> </a:t>
            </a:r>
            <a:r>
              <a:rPr lang="ru-RU" dirty="0" smtClean="0"/>
              <a:t>                                                         Выполнил: </a:t>
            </a:r>
            <a:r>
              <a:rPr lang="ru-RU" dirty="0" err="1" smtClean="0"/>
              <a:t>Джентамиров</a:t>
            </a:r>
            <a:r>
              <a:rPr lang="ru-RU" dirty="0" smtClean="0"/>
              <a:t> У. Ш.</a:t>
            </a:r>
          </a:p>
          <a:p>
            <a:pPr algn="r">
              <a:buNone/>
            </a:pPr>
            <a:r>
              <a:rPr lang="ru-RU" dirty="0" smtClean="0"/>
              <a:t>614 гр. л</a:t>
            </a:r>
            <a:r>
              <a:rPr lang="en-US" dirty="0" smtClean="0"/>
              <a:t>/</a:t>
            </a:r>
            <a:r>
              <a:rPr lang="ru-RU" dirty="0" err="1" smtClean="0"/>
              <a:t>ф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8592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Дифференциальный диагноз нарушений проводимости сердца</a:t>
            </a:r>
            <a:br>
              <a:rPr lang="ru-RU" sz="4400" b="1" dirty="0" smtClean="0"/>
            </a:br>
            <a:endParaRPr lang="ru-RU" dirty="0"/>
          </a:p>
        </p:txBody>
      </p:sp>
      <p:pic>
        <p:nvPicPr>
          <p:cNvPr id="1027" name="Picture 3" descr="C:\Users\Салтереева Хава Р\Downloads\LNS_06-10-2012_FEATURE_01_LIS061012health04_fct1024x630x91_ct1880x9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317" y="2602523"/>
            <a:ext cx="5669280" cy="3826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 нарушение проведения электрического импульса по проводящей системе предсердий.</a:t>
            </a:r>
          </a:p>
          <a:p>
            <a:r>
              <a:rPr lang="ru-RU" dirty="0" smtClean="0"/>
              <a:t>Механизм: замедление\прекращение проведения по пучку </a:t>
            </a:r>
            <a:r>
              <a:rPr lang="ru-RU" dirty="0" err="1" smtClean="0"/>
              <a:t>Бахмана</a:t>
            </a:r>
            <a:r>
              <a:rPr lang="ru-RU" dirty="0" smtClean="0"/>
              <a:t> (СА – ЛП)</a:t>
            </a:r>
          </a:p>
          <a:p>
            <a:r>
              <a:rPr lang="ru-RU" dirty="0" smtClean="0"/>
              <a:t>1 степень – замедление проведения; 2 степень – периодически возникающее блокирование проведения импульса к ЛП; 3 степень – полное прекращение проведения и разобщение активации обоих предсердий (предсердная диссоциация)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Межпредсердная</a:t>
            </a:r>
            <a:r>
              <a:rPr lang="ru-RU" b="1" dirty="0" smtClean="0"/>
              <a:t> блокада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79923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ИБС (острая и хроническая)</a:t>
            </a:r>
          </a:p>
          <a:p>
            <a:r>
              <a:rPr lang="ru-RU" dirty="0" smtClean="0"/>
              <a:t>Миокардитами</a:t>
            </a:r>
          </a:p>
          <a:p>
            <a:r>
              <a:rPr lang="ru-RU" dirty="0" err="1" smtClean="0"/>
              <a:t>Кардиомиопатиями</a:t>
            </a:r>
            <a:endParaRPr lang="ru-RU" dirty="0" smtClean="0"/>
          </a:p>
          <a:p>
            <a:r>
              <a:rPr lang="ru-RU" dirty="0" smtClean="0"/>
              <a:t>При интоксикациях гликозидами, </a:t>
            </a:r>
            <a:r>
              <a:rPr lang="ru-RU" dirty="0" err="1" smtClean="0"/>
              <a:t>хинидином</a:t>
            </a:r>
            <a:endParaRPr lang="ru-RU" dirty="0" smtClean="0"/>
          </a:p>
          <a:p>
            <a:r>
              <a:rPr lang="ru-RU" dirty="0" err="1" smtClean="0"/>
              <a:t>Гипокалиемии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Причины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51683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67" y="1411458"/>
            <a:ext cx="5598226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Проявление на ЭКГ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964702" y="1310860"/>
            <a:ext cx="57914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А- первая степень. Постоянное увеличение длительности зубца Р в отведениях от конечностей более 0,11с.</a:t>
            </a:r>
          </a:p>
          <a:p>
            <a:r>
              <a:rPr lang="ru-RU" dirty="0" smtClean="0"/>
              <a:t>Расщепление или зазубренность зубцов Р. Бывает не всегда.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Б – вторая степень. Постепенное нарастание продолжительности и расщепления зубца Р в отведениях от конечностей.</a:t>
            </a:r>
          </a:p>
          <a:p>
            <a:r>
              <a:rPr lang="ru-RU" dirty="0" smtClean="0"/>
              <a:t>Периодическое исчезновение </a:t>
            </a:r>
            <a:r>
              <a:rPr lang="ru-RU" dirty="0" err="1" smtClean="0"/>
              <a:t>левопредсердной</a:t>
            </a:r>
            <a:r>
              <a:rPr lang="ru-RU" dirty="0" smtClean="0"/>
              <a:t> фазы Р в </a:t>
            </a:r>
            <a:r>
              <a:rPr lang="en-US" dirty="0" smtClean="0"/>
              <a:t>V1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Третья степень встречается редко.</a:t>
            </a:r>
          </a:p>
        </p:txBody>
      </p:sp>
    </p:spTree>
    <p:extLst>
      <p:ext uri="{BB962C8B-B14F-4D97-AF65-F5344CB8AC3E}">
        <p14:creationId xmlns="" xmlns:p14="http://schemas.microsoft.com/office/powerpoint/2010/main" val="295113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Нарушение проведения электрического импульса от предсердий к желудочкам.</a:t>
            </a:r>
          </a:p>
          <a:p>
            <a:r>
              <a:rPr lang="ru-RU" b="1" dirty="0" smtClean="0"/>
              <a:t>Причины</a:t>
            </a:r>
            <a:r>
              <a:rPr lang="ru-RU" dirty="0" smtClean="0"/>
              <a:t>: </a:t>
            </a:r>
          </a:p>
          <a:p>
            <a:r>
              <a:rPr lang="ru-RU" dirty="0" smtClean="0"/>
              <a:t>идиопатическое прогрессирующее поражение специализированной проводящей системы сердца, связанное с возрастом. (Болезнь </a:t>
            </a:r>
            <a:r>
              <a:rPr lang="ru-RU" dirty="0" err="1" smtClean="0"/>
              <a:t>Ленегра</a:t>
            </a:r>
            <a:r>
              <a:rPr lang="ru-RU" dirty="0" smtClean="0"/>
              <a:t>, Лева)</a:t>
            </a:r>
          </a:p>
          <a:p>
            <a:r>
              <a:rPr lang="ru-RU" dirty="0" smtClean="0"/>
              <a:t>ИБС (острая и хроническая). При хронической еще способствуют АГ,СД и пожилой возраст.</a:t>
            </a:r>
          </a:p>
          <a:p>
            <a:r>
              <a:rPr lang="ru-RU" dirty="0" smtClean="0"/>
              <a:t>При х\о при пороках аортального и митрального клапана. Фиброз и </a:t>
            </a:r>
            <a:r>
              <a:rPr lang="ru-RU" dirty="0" err="1" smtClean="0"/>
              <a:t>кальцификация</a:t>
            </a:r>
            <a:r>
              <a:rPr lang="ru-RU" dirty="0"/>
              <a:t> </a:t>
            </a:r>
            <a:r>
              <a:rPr lang="ru-RU" dirty="0" smtClean="0"/>
              <a:t>могут распространятся на ПСС. Соответственно операционная травма может привести к блокадам.</a:t>
            </a:r>
          </a:p>
          <a:p>
            <a:r>
              <a:rPr lang="ru-RU" dirty="0" smtClean="0"/>
              <a:t>Результат прямого воздействия на ПСС при контроле мерцательной аритмии.</a:t>
            </a:r>
          </a:p>
          <a:p>
            <a:r>
              <a:rPr lang="ru-RU" dirty="0" smtClean="0"/>
              <a:t>Также болезнь Лайма, токсоплазмоз, дифтерия, болезнь </a:t>
            </a:r>
            <a:r>
              <a:rPr lang="ru-RU" dirty="0" err="1" smtClean="0"/>
              <a:t>Чагаса</a:t>
            </a:r>
            <a:r>
              <a:rPr lang="ru-RU" dirty="0" smtClean="0"/>
              <a:t>, сифилис, амилоидоз, </a:t>
            </a:r>
            <a:r>
              <a:rPr lang="ru-RU" dirty="0" err="1" smtClean="0"/>
              <a:t>саркоиздоз</a:t>
            </a:r>
            <a:r>
              <a:rPr lang="ru-RU" dirty="0" smtClean="0"/>
              <a:t>, лимфогранулематоз и другие.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Атриовентрикулярная блокада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8034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Также от действия ЛС ( </a:t>
            </a:r>
            <a:r>
              <a:rPr lang="ru-RU" dirty="0" err="1" smtClean="0"/>
              <a:t>бетаадреноблокаторы</a:t>
            </a:r>
            <a:r>
              <a:rPr lang="ru-RU" dirty="0" smtClean="0"/>
              <a:t>, </a:t>
            </a:r>
            <a:r>
              <a:rPr lang="ru-RU" dirty="0" err="1" smtClean="0"/>
              <a:t>верапамил</a:t>
            </a:r>
            <a:r>
              <a:rPr lang="ru-RU" dirty="0" smtClean="0"/>
              <a:t>, </a:t>
            </a:r>
            <a:r>
              <a:rPr lang="ru-RU" dirty="0" err="1" smtClean="0"/>
              <a:t>дилтиазем</a:t>
            </a:r>
            <a:r>
              <a:rPr lang="ru-RU" dirty="0" smtClean="0"/>
              <a:t>, </a:t>
            </a:r>
            <a:r>
              <a:rPr lang="ru-RU" dirty="0" err="1" smtClean="0"/>
              <a:t>дигоксин</a:t>
            </a:r>
            <a:r>
              <a:rPr lang="ru-RU" dirty="0" smtClean="0"/>
              <a:t>, антиаритмические ЛС 1 и 3 классов, </a:t>
            </a:r>
            <a:r>
              <a:rPr lang="ru-RU" dirty="0" err="1" smtClean="0"/>
              <a:t>клонидин</a:t>
            </a:r>
            <a:r>
              <a:rPr lang="ru-RU" dirty="0" smtClean="0"/>
              <a:t>, </a:t>
            </a:r>
            <a:r>
              <a:rPr lang="ru-RU" dirty="0" err="1" smtClean="0"/>
              <a:t>пр</a:t>
            </a:r>
            <a:r>
              <a:rPr lang="ru-RU" dirty="0" smtClean="0"/>
              <a:t>-ты </a:t>
            </a:r>
            <a:r>
              <a:rPr lang="en-US" dirty="0" smtClean="0"/>
              <a:t>Li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Врожденные могут возникать при воздействии антител матери на клетки АВ узла. Также другие пороки сердца.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Ещё причины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65486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98080" y="1406769"/>
            <a:ext cx="4084320" cy="4689231"/>
          </a:xfrm>
        </p:spPr>
        <p:txBody>
          <a:bodyPr/>
          <a:lstStyle/>
          <a:p>
            <a:r>
              <a:rPr lang="ru-RU" dirty="0" smtClean="0"/>
              <a:t>Разделяют по степеням и уровню нарушения.</a:t>
            </a:r>
            <a:br>
              <a:rPr lang="ru-RU" dirty="0" smtClean="0"/>
            </a:br>
            <a:r>
              <a:rPr lang="ru-RU" dirty="0" smtClean="0"/>
              <a:t>Выделяют 1, 2 и 3 степень.</a:t>
            </a:r>
            <a:br>
              <a:rPr lang="ru-RU" dirty="0" smtClean="0"/>
            </a:br>
            <a:r>
              <a:rPr lang="ru-RU" dirty="0" smtClean="0"/>
              <a:t>По Уровню нарушения: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Классификация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2" y="1519311"/>
            <a:ext cx="6597746" cy="49429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657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8645" y="1336431"/>
            <a:ext cx="4322178" cy="552156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При всех формах блокады 1 степени сохраняется правильный синусовый ритм, увеличивается </a:t>
            </a:r>
            <a:r>
              <a:rPr lang="en-US" dirty="0" smtClean="0"/>
              <a:t>PQ</a:t>
            </a:r>
            <a:r>
              <a:rPr lang="ru-RU" dirty="0" smtClean="0"/>
              <a:t> более 0,2</a:t>
            </a:r>
          </a:p>
          <a:p>
            <a:r>
              <a:rPr lang="ru-RU" dirty="0" smtClean="0"/>
              <a:t>Узловая проксимальная форма: </a:t>
            </a:r>
            <a:r>
              <a:rPr lang="en-US" dirty="0" smtClean="0"/>
              <a:t>PQ(R) </a:t>
            </a:r>
            <a:r>
              <a:rPr lang="ru-RU" dirty="0" smtClean="0"/>
              <a:t>увеличена за счет сегмента </a:t>
            </a:r>
            <a:r>
              <a:rPr lang="en-US" dirty="0" smtClean="0"/>
              <a:t>PQ(R). </a:t>
            </a:r>
            <a:r>
              <a:rPr lang="ru-RU" dirty="0" smtClean="0"/>
              <a:t>Продолжительность </a:t>
            </a:r>
            <a:r>
              <a:rPr lang="en-US" dirty="0" smtClean="0"/>
              <a:t>P </a:t>
            </a:r>
            <a:r>
              <a:rPr lang="ru-RU" dirty="0" smtClean="0"/>
              <a:t>и </a:t>
            </a:r>
            <a:r>
              <a:rPr lang="en-US" dirty="0" smtClean="0"/>
              <a:t>QRS </a:t>
            </a:r>
            <a:r>
              <a:rPr lang="ru-RU" dirty="0" smtClean="0"/>
              <a:t>нормальная.</a:t>
            </a:r>
          </a:p>
          <a:p>
            <a:r>
              <a:rPr lang="ru-RU" dirty="0" smtClean="0"/>
              <a:t>Предсердная проксимальная форма: </a:t>
            </a:r>
            <a:r>
              <a:rPr lang="en-US" dirty="0" smtClean="0"/>
              <a:t>PQ(R) </a:t>
            </a:r>
            <a:r>
              <a:rPr lang="ru-RU" dirty="0" smtClean="0"/>
              <a:t>увеличен за счет длительности </a:t>
            </a:r>
            <a:r>
              <a:rPr lang="en-US" dirty="0" smtClean="0"/>
              <a:t>P (</a:t>
            </a:r>
            <a:r>
              <a:rPr lang="ru-RU" dirty="0" smtClean="0"/>
              <a:t>более 0,11). </a:t>
            </a:r>
            <a:r>
              <a:rPr lang="en-US" dirty="0" smtClean="0"/>
              <a:t>P</a:t>
            </a:r>
            <a:r>
              <a:rPr lang="ru-RU" dirty="0" smtClean="0"/>
              <a:t> нередко расщеплен. Длительность сегмента </a:t>
            </a:r>
            <a:r>
              <a:rPr lang="en-US" dirty="0" smtClean="0"/>
              <a:t>PQ(R) </a:t>
            </a:r>
            <a:r>
              <a:rPr lang="ru-RU" dirty="0" smtClean="0"/>
              <a:t>не больше 0,1</a:t>
            </a:r>
            <a:r>
              <a:rPr lang="en-US" dirty="0" smtClean="0"/>
              <a:t>. QRS </a:t>
            </a:r>
            <a:r>
              <a:rPr lang="ru-RU" dirty="0" smtClean="0"/>
              <a:t>в норме.</a:t>
            </a:r>
          </a:p>
          <a:p>
            <a:r>
              <a:rPr lang="ru-RU" dirty="0" smtClean="0"/>
              <a:t>Дистальная форма: </a:t>
            </a:r>
            <a:r>
              <a:rPr lang="en-US" dirty="0" smtClean="0"/>
              <a:t>PQ(R) </a:t>
            </a:r>
            <a:r>
              <a:rPr lang="ru-RU" dirty="0" smtClean="0"/>
              <a:t>увеличен, </a:t>
            </a:r>
            <a:r>
              <a:rPr lang="en-US" dirty="0" smtClean="0"/>
              <a:t>P </a:t>
            </a:r>
            <a:r>
              <a:rPr lang="ru-RU" dirty="0" smtClean="0"/>
              <a:t>не более 0,11. </a:t>
            </a:r>
            <a:r>
              <a:rPr lang="en-US" dirty="0" smtClean="0"/>
              <a:t>QRS </a:t>
            </a:r>
            <a:r>
              <a:rPr lang="ru-RU" dirty="0" err="1" smtClean="0"/>
              <a:t>ушиерны</a:t>
            </a:r>
            <a:r>
              <a:rPr lang="ru-RU" dirty="0" smtClean="0"/>
              <a:t> более 0,12. Деформация по типу </a:t>
            </a:r>
            <a:r>
              <a:rPr lang="ru-RU" dirty="0" err="1" smtClean="0"/>
              <a:t>двухпучковой</a:t>
            </a:r>
            <a:r>
              <a:rPr lang="ru-RU" dirty="0" smtClean="0"/>
              <a:t> блокады Гиса.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1 степень</a:t>
            </a:r>
            <a:endParaRPr lang="ru-RU" b="1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35" y="1420837"/>
            <a:ext cx="6165251" cy="47970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450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всех формах сохраняется синусовый, но в большинстве случаев неправильный ритм. Периодически блокируется проведение отдельных импульсов от предсердий к желудочкам. (После Р нет </a:t>
            </a:r>
            <a:r>
              <a:rPr lang="en-US" dirty="0" smtClean="0"/>
              <a:t>QRST)</a:t>
            </a:r>
          </a:p>
          <a:p>
            <a:r>
              <a:rPr lang="ru-RU" dirty="0" smtClean="0"/>
              <a:t> Есть 2 типа:</a:t>
            </a:r>
          </a:p>
          <a:p>
            <a:r>
              <a:rPr lang="en-US" dirty="0" smtClean="0"/>
              <a:t>1 </a:t>
            </a:r>
            <a:r>
              <a:rPr lang="ru-RU" dirty="0" smtClean="0"/>
              <a:t>тип или </a:t>
            </a:r>
            <a:r>
              <a:rPr lang="ru-RU" dirty="0" err="1" smtClean="0"/>
              <a:t>Мобитц</a:t>
            </a:r>
            <a:r>
              <a:rPr lang="ru-RU" dirty="0" smtClean="0"/>
              <a:t> 1. Чаще при узловой форме.</a:t>
            </a:r>
          </a:p>
          <a:p>
            <a:r>
              <a:rPr lang="ru-RU" dirty="0" smtClean="0"/>
              <a:t>2 тип или </a:t>
            </a:r>
            <a:r>
              <a:rPr lang="ru-RU" dirty="0" err="1" smtClean="0"/>
              <a:t>Мобитц</a:t>
            </a:r>
            <a:r>
              <a:rPr lang="ru-RU" dirty="0" smtClean="0"/>
              <a:t> 2. Чаще при дистальной форме.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Классификация второй степени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88231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3151163"/>
            <a:ext cx="11057206" cy="2912012"/>
          </a:xfrm>
        </p:spPr>
      </p:pic>
      <p:sp>
        <p:nvSpPr>
          <p:cNvPr id="5" name="TextBox 4"/>
          <p:cNvSpPr txBox="1"/>
          <p:nvPr/>
        </p:nvSpPr>
        <p:spPr>
          <a:xfrm>
            <a:off x="365760" y="534571"/>
            <a:ext cx="115233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 Тип.</a:t>
            </a:r>
          </a:p>
          <a:p>
            <a:endParaRPr lang="ru-RU" b="1" dirty="0" smtClean="0"/>
          </a:p>
          <a:p>
            <a:r>
              <a:rPr lang="ru-RU" dirty="0" smtClean="0"/>
              <a:t>Постепенное, от 1 комплекса к другому, увеличение интервала </a:t>
            </a:r>
            <a:r>
              <a:rPr lang="en-US" dirty="0" smtClean="0"/>
              <a:t>PQ(R)</a:t>
            </a:r>
            <a:r>
              <a:rPr lang="ru-RU" dirty="0" smtClean="0"/>
              <a:t>, которое прерывается выпадением </a:t>
            </a:r>
            <a:r>
              <a:rPr lang="en-US" dirty="0" smtClean="0"/>
              <a:t>QRST</a:t>
            </a:r>
            <a:r>
              <a:rPr lang="ru-RU" dirty="0" smtClean="0"/>
              <a:t>, при сохранении зубца Р.</a:t>
            </a:r>
          </a:p>
          <a:p>
            <a:endParaRPr lang="ru-RU" dirty="0" smtClean="0"/>
          </a:p>
          <a:p>
            <a:r>
              <a:rPr lang="ru-RU" dirty="0" smtClean="0"/>
              <a:t>После выпадения комплекса </a:t>
            </a:r>
            <a:r>
              <a:rPr lang="en-US" dirty="0" smtClean="0"/>
              <a:t>QRST</a:t>
            </a:r>
            <a:r>
              <a:rPr lang="ru-RU" dirty="0" smtClean="0"/>
              <a:t> вновь регистрируется нормальный или слегка увеличенный интервал </a:t>
            </a:r>
            <a:r>
              <a:rPr lang="en-US" dirty="0" smtClean="0"/>
              <a:t>PQ(R)</a:t>
            </a:r>
            <a:r>
              <a:rPr lang="ru-RU" dirty="0" smtClean="0"/>
              <a:t>. Далее все повторяется (периодика Самойлова-</a:t>
            </a:r>
            <a:r>
              <a:rPr lang="ru-RU" dirty="0" err="1" smtClean="0"/>
              <a:t>Венкебаха</a:t>
            </a:r>
            <a:r>
              <a:rPr lang="ru-RU" dirty="0" smtClean="0"/>
              <a:t>).</a:t>
            </a:r>
          </a:p>
          <a:p>
            <a:endParaRPr lang="ru-RU" dirty="0" smtClean="0"/>
          </a:p>
          <a:p>
            <a:r>
              <a:rPr lang="ru-RU" dirty="0" smtClean="0"/>
              <a:t>Соотношение </a:t>
            </a:r>
            <a:r>
              <a:rPr lang="en-US" dirty="0" smtClean="0"/>
              <a:t>P </a:t>
            </a:r>
            <a:r>
              <a:rPr lang="ru-RU" dirty="0" smtClean="0"/>
              <a:t>и </a:t>
            </a:r>
            <a:r>
              <a:rPr lang="en-US" dirty="0" smtClean="0"/>
              <a:t>QRS </a:t>
            </a:r>
            <a:r>
              <a:rPr lang="ru-RU" dirty="0" smtClean="0"/>
              <a:t>3:2, 4:3.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942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42" y="1531918"/>
            <a:ext cx="10269383" cy="1971950"/>
          </a:xfrm>
        </p:spPr>
      </p:pic>
      <p:sp>
        <p:nvSpPr>
          <p:cNvPr id="5" name="TextBox 4"/>
          <p:cNvSpPr txBox="1"/>
          <p:nvPr/>
        </p:nvSpPr>
        <p:spPr>
          <a:xfrm>
            <a:off x="409074" y="192505"/>
            <a:ext cx="115623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 тип. </a:t>
            </a:r>
          </a:p>
          <a:p>
            <a:r>
              <a:rPr lang="ru-RU" dirty="0" smtClean="0"/>
              <a:t>Регулярное выпадение </a:t>
            </a:r>
            <a:r>
              <a:rPr lang="en-US" dirty="0" smtClean="0"/>
              <a:t>QRST</a:t>
            </a:r>
            <a:r>
              <a:rPr lang="ru-RU" dirty="0" smtClean="0"/>
              <a:t> </a:t>
            </a:r>
            <a:r>
              <a:rPr lang="en-US" dirty="0" smtClean="0"/>
              <a:t>(3</a:t>
            </a:r>
            <a:r>
              <a:rPr lang="ru-RU" dirty="0" smtClean="0"/>
              <a:t>:2, 4:3 и т.п.) при сохранении зубца Р.</a:t>
            </a:r>
          </a:p>
          <a:p>
            <a:r>
              <a:rPr lang="ru-RU" dirty="0" smtClean="0"/>
              <a:t>Наличие постоянного интервала </a:t>
            </a:r>
            <a:r>
              <a:rPr lang="en-US" dirty="0" smtClean="0"/>
              <a:t>PQ(R) </a:t>
            </a:r>
            <a:r>
              <a:rPr lang="ru-RU" dirty="0" smtClean="0"/>
              <a:t>без прогрессирующего удлинения.</a:t>
            </a:r>
          </a:p>
          <a:p>
            <a:r>
              <a:rPr lang="ru-RU" dirty="0" smtClean="0"/>
              <a:t>Иногда расширение и деформация компл</a:t>
            </a:r>
            <a:r>
              <a:rPr lang="ru-RU" dirty="0"/>
              <a:t>е</a:t>
            </a:r>
            <a:r>
              <a:rPr lang="ru-RU" dirty="0" smtClean="0"/>
              <a:t>кса </a:t>
            </a:r>
            <a:r>
              <a:rPr lang="en-US" dirty="0" smtClean="0"/>
              <a:t>QRS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9074" y="3465095"/>
            <a:ext cx="11442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 типу 2:1</a:t>
            </a:r>
            <a:r>
              <a:rPr lang="ru-RU" dirty="0" smtClean="0"/>
              <a:t>: Выпадение каждого второго комплекса </a:t>
            </a:r>
            <a:r>
              <a:rPr lang="en-US" dirty="0" smtClean="0"/>
              <a:t>QRST</a:t>
            </a:r>
            <a:r>
              <a:rPr lang="ru-RU" dirty="0" smtClean="0"/>
              <a:t>, при сохранении синусового ритма. </a:t>
            </a:r>
            <a:r>
              <a:rPr lang="en-US" dirty="0" smtClean="0"/>
              <a:t>PQ(R) </a:t>
            </a:r>
            <a:r>
              <a:rPr lang="ru-RU" dirty="0" smtClean="0"/>
              <a:t>нормальный, или удлиненный. При дистальной форме возможно расширение и деформация </a:t>
            </a:r>
            <a:r>
              <a:rPr lang="en-US" dirty="0" smtClean="0"/>
              <a:t>QRS/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83" y="4378712"/>
            <a:ext cx="10058400" cy="16993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627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Это нарушение проведения импульса из основного водителя ритма.</a:t>
            </a:r>
          </a:p>
          <a:p>
            <a:pPr algn="just"/>
            <a:r>
              <a:rPr lang="ru-RU" dirty="0" smtClean="0"/>
              <a:t>Характеризуются замедлением или выпадением проведения импульса из </a:t>
            </a:r>
            <a:r>
              <a:rPr lang="ru-RU" dirty="0" err="1" smtClean="0"/>
              <a:t>синоатриального</a:t>
            </a:r>
            <a:r>
              <a:rPr lang="ru-RU" dirty="0" smtClean="0"/>
              <a:t> узла к предсердиям. </a:t>
            </a:r>
          </a:p>
          <a:p>
            <a:pPr algn="just"/>
            <a:r>
              <a:rPr lang="ru-RU" dirty="0" smtClean="0"/>
              <a:t>Может быть обусловлено различными нарушениями электрофизиологических свойств водителя ритма, </a:t>
            </a:r>
            <a:r>
              <a:rPr lang="ru-RU" dirty="0" err="1" smtClean="0"/>
              <a:t>внутрипредсердной</a:t>
            </a:r>
            <a:r>
              <a:rPr lang="ru-RU" dirty="0" smtClean="0"/>
              <a:t> проводящей системы и миокарда предсердий. </a:t>
            </a:r>
          </a:p>
          <a:p>
            <a:pPr algn="just"/>
            <a:r>
              <a:rPr lang="ru-RU" dirty="0" smtClean="0"/>
              <a:t>В основе могут лежать прекращение генерации импульса или уменьшение его величины до </a:t>
            </a:r>
            <a:r>
              <a:rPr lang="ru-RU" dirty="0" err="1" smtClean="0"/>
              <a:t>субпороговой</a:t>
            </a:r>
            <a:r>
              <a:rPr lang="ru-RU" dirty="0" smtClean="0"/>
              <a:t>, возникновение блокады его проведения или нарушение возбудимости миокарда предсердий.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Синоатриальные</a:t>
            </a:r>
            <a:r>
              <a:rPr lang="ru-RU" b="1" dirty="0" smtClean="0"/>
              <a:t> блокады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41386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682" y="1199982"/>
            <a:ext cx="9677400" cy="238542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Выпадение 2 и более подряд </a:t>
            </a:r>
            <a:r>
              <a:rPr lang="en-US" dirty="0" smtClean="0"/>
              <a:t>QRST </a:t>
            </a:r>
            <a:r>
              <a:rPr lang="ru-RU" dirty="0" smtClean="0"/>
              <a:t>при сохранении на месте выпадения </a:t>
            </a:r>
            <a:r>
              <a:rPr lang="en-US" dirty="0" smtClean="0"/>
              <a:t>P</a:t>
            </a:r>
            <a:r>
              <a:rPr lang="ru-RU" dirty="0" smtClean="0"/>
              <a:t>. Выпадения могут быть регулярными или беспорядочными.</a:t>
            </a:r>
          </a:p>
          <a:p>
            <a:r>
              <a:rPr lang="ru-RU" dirty="0" smtClean="0"/>
              <a:t>Наличие постоянного интервала </a:t>
            </a:r>
            <a:r>
              <a:rPr lang="en-US" dirty="0" smtClean="0"/>
              <a:t>PQ(R)</a:t>
            </a:r>
            <a:r>
              <a:rPr lang="ru-RU" dirty="0" smtClean="0"/>
              <a:t>. (В тех комплексах, где он не блокирован.)</a:t>
            </a:r>
          </a:p>
          <a:p>
            <a:r>
              <a:rPr lang="ru-RU" dirty="0" smtClean="0"/>
              <a:t>Расширение и деформация </a:t>
            </a:r>
            <a:r>
              <a:rPr lang="en-US" dirty="0" smtClean="0"/>
              <a:t>QRS </a:t>
            </a:r>
            <a:r>
              <a:rPr lang="ru-RU" dirty="0" smtClean="0"/>
              <a:t>(непостоянно)</a:t>
            </a:r>
          </a:p>
          <a:p>
            <a:r>
              <a:rPr lang="ru-RU" dirty="0" smtClean="0"/>
              <a:t>При наличии выраженной брадикардии возможно появление замещающих (выскальзывающих) сокращений и ритмов (непостоянно)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54" y="47625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Прогрессирующая АВ блокада 2 степени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8" y="3585410"/>
            <a:ext cx="9270879" cy="15847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8759" y="5262709"/>
            <a:ext cx="9270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большинстве случаев АВ блокада 2 типа 2:1 и прогрессирующая АВ-блокада обусловлены тяжелым органическим заболеванием сердца. За исключением выраженной тахикардии, когда такую блокаду можно рассматривать как функциональную.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5802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проксимальной форме, эктопический водитель ритма расположен в АВ-узле ниже места блокады.</a:t>
            </a:r>
          </a:p>
          <a:p>
            <a:r>
              <a:rPr lang="ru-RU" dirty="0" smtClean="0"/>
              <a:t>Признаки на ЭКГ: Полное разобщение предсердного и </a:t>
            </a:r>
            <a:r>
              <a:rPr lang="ru-RU" dirty="0" err="1" smtClean="0"/>
              <a:t>желудочкого</a:t>
            </a:r>
            <a:r>
              <a:rPr lang="ru-RU" dirty="0" smtClean="0"/>
              <a:t> ритма. Интервалы Р-Р и </a:t>
            </a:r>
            <a:r>
              <a:rPr lang="en-US" dirty="0" smtClean="0"/>
              <a:t>R-R </a:t>
            </a:r>
            <a:r>
              <a:rPr lang="ru-RU" dirty="0" smtClean="0"/>
              <a:t>постоянны, но </a:t>
            </a:r>
            <a:r>
              <a:rPr lang="en-US" dirty="0" smtClean="0"/>
              <a:t>R-R </a:t>
            </a:r>
            <a:r>
              <a:rPr lang="ru-RU" dirty="0" smtClean="0"/>
              <a:t>больше, чем </a:t>
            </a:r>
            <a:r>
              <a:rPr lang="en-US" dirty="0" smtClean="0"/>
              <a:t>P-P. </a:t>
            </a:r>
            <a:r>
              <a:rPr lang="ru-RU" dirty="0" smtClean="0"/>
              <a:t>Снижение числа желудочковых сокращений до 40-60. </a:t>
            </a:r>
            <a:r>
              <a:rPr lang="en-US" dirty="0" smtClean="0"/>
              <a:t>QRS </a:t>
            </a:r>
            <a:r>
              <a:rPr lang="ru-RU" dirty="0" smtClean="0"/>
              <a:t>не изменены.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АВ-блокада 3 степени. (Полная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0" y="4033510"/>
            <a:ext cx="9988061" cy="20968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901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481" y="778484"/>
            <a:ext cx="11200365" cy="3880773"/>
          </a:xfrm>
        </p:spPr>
        <p:txBody>
          <a:bodyPr/>
          <a:lstStyle/>
          <a:p>
            <a:r>
              <a:rPr lang="ru-RU" dirty="0" smtClean="0"/>
              <a:t>При дистальной форме, источник эктопического ритма расположен в одной из веток ножек пучка Гиса.</a:t>
            </a:r>
          </a:p>
          <a:p>
            <a:r>
              <a:rPr lang="ru-RU" dirty="0" smtClean="0"/>
              <a:t>Признаки: Полное разобщение предсердного и </a:t>
            </a:r>
            <a:r>
              <a:rPr lang="ru-RU" dirty="0" err="1" smtClean="0"/>
              <a:t>желудочкого</a:t>
            </a:r>
            <a:r>
              <a:rPr lang="ru-RU" dirty="0" smtClean="0"/>
              <a:t> ритма. Интервалы Р-Р и </a:t>
            </a:r>
            <a:r>
              <a:rPr lang="en-US" dirty="0" smtClean="0"/>
              <a:t>R-R </a:t>
            </a:r>
            <a:r>
              <a:rPr lang="ru-RU" dirty="0" smtClean="0"/>
              <a:t>постоянны, но </a:t>
            </a:r>
            <a:r>
              <a:rPr lang="en-US" dirty="0" smtClean="0"/>
              <a:t>R-R </a:t>
            </a:r>
            <a:r>
              <a:rPr lang="ru-RU" dirty="0" smtClean="0"/>
              <a:t>больше, чем </a:t>
            </a:r>
            <a:r>
              <a:rPr lang="en-US" dirty="0" smtClean="0"/>
              <a:t>P-P. </a:t>
            </a:r>
            <a:r>
              <a:rPr lang="ru-RU" dirty="0" smtClean="0"/>
              <a:t>Снижение числа желудочковых сокращений до 40 и меньше. </a:t>
            </a:r>
            <a:r>
              <a:rPr lang="en-US" dirty="0" smtClean="0"/>
              <a:t>QRS </a:t>
            </a:r>
            <a:r>
              <a:rPr lang="ru-RU" dirty="0" smtClean="0"/>
              <a:t>уширены и деформированы.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56" y="3755155"/>
            <a:ext cx="10766503" cy="25054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463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Обморок</a:t>
            </a:r>
            <a:r>
              <a:rPr lang="ru-RU" dirty="0"/>
              <a:t>, вызванный резким снижением сердечного выброса и ишемией мозга вследствие остро возникшего нарушения сердечного ритма (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синоатриальна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блокада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smtClean="0"/>
              <a:t>2 </a:t>
            </a:r>
            <a:r>
              <a:rPr lang="ru-RU" b="1" dirty="0"/>
              <a:t>степени или полная атриовентрикулярная блокада, пароксизмальная тахикардия, фибрилляция желудочков, синдром слабости и тупости синусно-предсердного узла и др.).</a:t>
            </a:r>
            <a:r>
              <a:rPr lang="ru-RU" dirty="0"/>
              <a:t> 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Синдром </a:t>
            </a:r>
            <a:r>
              <a:rPr lang="ru-RU" b="1" dirty="0" err="1"/>
              <a:t>Морганьи</a:t>
            </a:r>
            <a:r>
              <a:rPr lang="ru-RU" b="1" dirty="0"/>
              <a:t> — Адамса — Стокса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3469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Синдром </a:t>
            </a:r>
            <a:r>
              <a:rPr lang="ru-RU" dirty="0" err="1"/>
              <a:t>Морганьи</a:t>
            </a:r>
            <a:r>
              <a:rPr lang="ru-RU" dirty="0"/>
              <a:t> — Адамса — Стокса возникает вследствие ишемии головного мозга при внезапном уменьшении сердечного выброса, обусловленном нарушениями ритма сердца или снижением ЧСС. Причиной их могут быть желудочковая тахикардия, фибрилляция желудочков, полная АВ-блокада и преходящая асистолия.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Этиология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19595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Приступы обычно наступают внезапно, редко продолжаются более 1—2 минуты, и, как правило, не влекут за собой неврологических осложнений. Острый инфаркт миокарда или нарушения мозгового кровообращения могут быть как причиной, так и следствием синдрома </a:t>
            </a:r>
            <a:r>
              <a:rPr lang="ru-RU" dirty="0" err="1"/>
              <a:t>Морганьи</a:t>
            </a:r>
            <a:r>
              <a:rPr lang="ru-RU" dirty="0"/>
              <a:t> — Адамса — Стокса.</a:t>
            </a:r>
          </a:p>
          <a:p>
            <a:r>
              <a:rPr lang="ru-RU" dirty="0"/>
              <a:t>В начале приступа больной внезапно бледнеет и теряет сознание; после восстановления сознания часто появляется выраженная гиперемия кожи. Определить причину приступов нередко позволяет амбулаторный мониторинг.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Клиника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56588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сочетание полной АВ-блокады и </a:t>
            </a:r>
            <a:r>
              <a:rPr lang="ru-RU" dirty="0" err="1" smtClean="0"/>
              <a:t>фибриляции</a:t>
            </a:r>
            <a:r>
              <a:rPr lang="ru-RU" dirty="0" smtClean="0"/>
              <a:t>\трепетания предсердий.</a:t>
            </a:r>
          </a:p>
          <a:p>
            <a:pPr marL="0" indent="0">
              <a:buNone/>
            </a:pPr>
            <a:r>
              <a:rPr lang="ru-RU" dirty="0" smtClean="0"/>
              <a:t>Механизм: Полностью прекращается проведение импульсов от предсердий к желудочкам. Последние возбуждаются водителем ритма, расположенным в АВ узле или в проводящей системе желудочков. Также имеется частое и беспорядочное, хаотичное возбуждение и сокращение отдельных групп мышечных волокон предсердий.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Синдром Фредерика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408050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53" y="1270001"/>
            <a:ext cx="11507022" cy="2739292"/>
          </a:xfrm>
        </p:spPr>
        <p:txBody>
          <a:bodyPr>
            <a:normAutofit/>
          </a:bodyPr>
          <a:lstStyle/>
          <a:p>
            <a:r>
              <a:rPr lang="ru-RU" dirty="0" smtClean="0"/>
              <a:t>Тяжелые органические заболевания сердца, сопровождающиеся склеротическими, воспалительными или дегенеративными процессами в миокарде. (</a:t>
            </a:r>
            <a:r>
              <a:rPr lang="ru-RU" dirty="0" err="1" smtClean="0"/>
              <a:t>хИБС</a:t>
            </a:r>
            <a:r>
              <a:rPr lang="ru-RU" dirty="0" smtClean="0"/>
              <a:t>, </a:t>
            </a:r>
            <a:r>
              <a:rPr lang="ru-RU" dirty="0" err="1" smtClean="0"/>
              <a:t>оИМ</a:t>
            </a:r>
            <a:r>
              <a:rPr lang="ru-RU" dirty="0" smtClean="0"/>
              <a:t>, </a:t>
            </a:r>
            <a:r>
              <a:rPr lang="ru-RU" dirty="0" err="1" smtClean="0"/>
              <a:t>кардиомиопатии</a:t>
            </a:r>
            <a:r>
              <a:rPr lang="ru-RU" dirty="0" smtClean="0"/>
              <a:t>, миокардиты.</a:t>
            </a:r>
          </a:p>
          <a:p>
            <a:r>
              <a:rPr lang="ru-RU" dirty="0" smtClean="0"/>
              <a:t>Признаки на ЭКГ: нет Р, вместо него волны </a:t>
            </a:r>
            <a:r>
              <a:rPr lang="en-US" dirty="0" smtClean="0"/>
              <a:t>F</a:t>
            </a:r>
            <a:r>
              <a:rPr lang="ru-RU" dirty="0" smtClean="0"/>
              <a:t>; Ритм желудочков не синусовый (узловой или идиовентрикулярный); </a:t>
            </a:r>
            <a:r>
              <a:rPr lang="en-US" dirty="0" smtClean="0"/>
              <a:t>R-R </a:t>
            </a:r>
            <a:r>
              <a:rPr lang="ru-RU" dirty="0" smtClean="0"/>
              <a:t>постоянные. Желудочки сокращаются 40-60\мин.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Причины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19" y="4247573"/>
            <a:ext cx="10909501" cy="18982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101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6430" y="180535"/>
            <a:ext cx="10063089" cy="3603674"/>
          </a:xfrm>
        </p:spPr>
        <p:txBody>
          <a:bodyPr>
            <a:normAutofit/>
          </a:bodyPr>
          <a:lstStyle/>
          <a:p>
            <a:pPr algn="ctr"/>
            <a:r>
              <a:rPr lang="ru-RU" sz="7200" b="1" u="sng" dirty="0" smtClean="0">
                <a:solidFill>
                  <a:schemeClr val="tx1"/>
                </a:solidFill>
              </a:rPr>
              <a:t>Спасибо за внимание</a:t>
            </a:r>
            <a:r>
              <a:rPr lang="ru-RU" sz="5400" b="1" dirty="0" smtClean="0">
                <a:solidFill>
                  <a:schemeClr val="tx1"/>
                </a:solidFill>
              </a:rPr>
              <a:t>!</a:t>
            </a:r>
            <a:endParaRPr lang="ru-RU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1138" y="1524000"/>
            <a:ext cx="5111262" cy="5045612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Ваготонией</a:t>
            </a:r>
            <a:r>
              <a:rPr lang="ru-RU" sz="2000" dirty="0" smtClean="0"/>
              <a:t> или повышенной чувствительностью каротидного синуса </a:t>
            </a:r>
          </a:p>
          <a:p>
            <a:r>
              <a:rPr lang="ru-RU" sz="2000" dirty="0" smtClean="0"/>
              <a:t>ИБС (острая и хроническая)</a:t>
            </a:r>
          </a:p>
          <a:p>
            <a:r>
              <a:rPr lang="ru-RU" sz="2000" dirty="0" smtClean="0"/>
              <a:t>Миокардиты</a:t>
            </a:r>
          </a:p>
          <a:p>
            <a:r>
              <a:rPr lang="ru-RU" sz="2000" dirty="0" err="1" smtClean="0"/>
              <a:t>Кардиомиопатии</a:t>
            </a:r>
            <a:endParaRPr lang="ru-RU" sz="2000" dirty="0" smtClean="0"/>
          </a:p>
          <a:p>
            <a:r>
              <a:rPr lang="ru-RU" sz="2000" dirty="0" smtClean="0"/>
              <a:t>При интоксикациях гликозидами, </a:t>
            </a:r>
            <a:r>
              <a:rPr lang="ru-RU" sz="2000" dirty="0" err="1" smtClean="0"/>
              <a:t>хинидином</a:t>
            </a:r>
            <a:endParaRPr lang="ru-RU" sz="2000" dirty="0" smtClean="0"/>
          </a:p>
          <a:p>
            <a:r>
              <a:rPr lang="ru-RU" sz="2000" dirty="0" err="1" smtClean="0"/>
              <a:t>Гипокалиемия</a:t>
            </a:r>
            <a:endParaRPr lang="ru-RU" sz="20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Причины</a:t>
            </a:r>
            <a:endParaRPr lang="ru-RU" b="1" dirty="0"/>
          </a:p>
        </p:txBody>
      </p:sp>
      <p:pic>
        <p:nvPicPr>
          <p:cNvPr id="2050" name="Picture 2" descr="C:\Users\Салтереева Хава Р\Downloads\26227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964" y="1617786"/>
            <a:ext cx="5866228" cy="4642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1603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В настоящее время выделяют две степени </a:t>
            </a:r>
            <a:r>
              <a:rPr lang="ru-RU" dirty="0" err="1" smtClean="0"/>
              <a:t>синоатриальной</a:t>
            </a:r>
            <a:r>
              <a:rPr lang="ru-RU" dirty="0" smtClean="0"/>
              <a:t> блокады.</a:t>
            </a:r>
          </a:p>
          <a:p>
            <a:pPr algn="just"/>
            <a:r>
              <a:rPr lang="ru-RU" b="1" dirty="0" smtClean="0"/>
              <a:t>При блокаде первой степени</a:t>
            </a:r>
            <a:r>
              <a:rPr lang="ru-RU" dirty="0" smtClean="0"/>
              <a:t> происходит удлинение времени перехода импульса из узла к предсердиям. Такое нарушение не распознается на ЭКГ и о нем может свидетельствовать лишь увеличение времени </a:t>
            </a:r>
            <a:r>
              <a:rPr lang="ru-RU" dirty="0" err="1" smtClean="0"/>
              <a:t>синоатриального</a:t>
            </a:r>
            <a:r>
              <a:rPr lang="ru-RU" dirty="0" smtClean="0"/>
              <a:t> проведения. Его определяют с помощью специального электрофизиологического исследования.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dirty="0" err="1" smtClean="0"/>
              <a:t>Синоатриальная</a:t>
            </a:r>
            <a:r>
              <a:rPr lang="ru-RU" b="1" dirty="0" smtClean="0"/>
              <a:t> блокада второй степени</a:t>
            </a:r>
            <a:r>
              <a:rPr lang="ru-RU" dirty="0" smtClean="0"/>
              <a:t>, так же как и АВ-блокада, может быть 1 и 2 типа.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Классификация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45767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 smtClean="0"/>
              <a:t>Тип 1 характеризуется тем, что выпадению зубца </a:t>
            </a:r>
            <a:r>
              <a:rPr lang="en-US" sz="2400" dirty="0" smtClean="0"/>
              <a:t>P</a:t>
            </a:r>
            <a:r>
              <a:rPr lang="ru-RU" sz="2400" dirty="0" smtClean="0"/>
              <a:t> предшествует постепенное укорочение интервалов </a:t>
            </a:r>
            <a:r>
              <a:rPr lang="en-US" sz="2400" dirty="0" smtClean="0"/>
              <a:t>P-P</a:t>
            </a:r>
            <a:r>
              <a:rPr lang="ru-RU" sz="2400" dirty="0" smtClean="0"/>
              <a:t>. А интервал после паузы, продолжительнее интервала до паузы. Пауза, включающая блокированный синусовый импульс, меньше удвоенной величины интервала </a:t>
            </a:r>
            <a:r>
              <a:rPr lang="en-US" sz="2400" dirty="0" smtClean="0"/>
              <a:t>P-P</a:t>
            </a:r>
            <a:r>
              <a:rPr lang="ru-RU" sz="2400" dirty="0" smtClean="0"/>
              <a:t>, предшествующего паузе.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Характеристика 1 типа.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46799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Тип 2 второй степени определяется тогда, когда продолжительность паузы равно сумме двух и более интервалов </a:t>
            </a:r>
            <a:r>
              <a:rPr lang="en-US" dirty="0" smtClean="0"/>
              <a:t>P-P</a:t>
            </a:r>
            <a:r>
              <a:rPr lang="ru-RU" dirty="0" smtClean="0"/>
              <a:t> при предшествующем нормальном ритме. Предшествующие паузе интервалы </a:t>
            </a:r>
            <a:r>
              <a:rPr lang="en-US" dirty="0" smtClean="0"/>
              <a:t>P-</a:t>
            </a:r>
            <a:r>
              <a:rPr lang="ru-RU" dirty="0" smtClean="0"/>
              <a:t>Р одинаковой или почти одинаковой длительности (0,1с и менее)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Есть различные соотношения между паузами и нормальными ритмом. При блокаде каждого второго импульса возникают периоды брадикардии с частотой в два раза меньшей, чем при нормальном ритме. Во время пауз возможно появление выскакивающих импульсов или ритмов (из АВ и желудочков), которые могут ретроградно идти в предсердия.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Характеристика 2 типа и связь с нормальным ритмом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95009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1137" y="1839955"/>
            <a:ext cx="4459459" cy="3880773"/>
          </a:xfrm>
        </p:spPr>
        <p:txBody>
          <a:bodyPr/>
          <a:lstStyle/>
          <a:p>
            <a:r>
              <a:rPr lang="ru-RU" dirty="0" smtClean="0"/>
              <a:t>На ЭКГ характеризуется проявлением </a:t>
            </a:r>
            <a:r>
              <a:rPr lang="ru-RU" dirty="0" err="1" smtClean="0"/>
              <a:t>синоатриальной</a:t>
            </a:r>
            <a:r>
              <a:rPr lang="ru-RU" dirty="0" smtClean="0"/>
              <a:t> блокады или остановкой предсердий.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Проявления на ЭКГ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69" y="1871720"/>
            <a:ext cx="5815628" cy="41984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822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Характер клинических проявлений и их выраженность определяются продолжительностью и частотой пауз, а также наличием выскакивающего ритма. При обследовании обнаруживаются выпадения тонов сердца, артериального пульса и пульсации ярёмной вены. Такие паузы могут </a:t>
            </a:r>
            <a:r>
              <a:rPr lang="ru-RU" dirty="0" err="1" smtClean="0"/>
              <a:t>проявлятся</a:t>
            </a:r>
            <a:r>
              <a:rPr lang="ru-RU" dirty="0" smtClean="0"/>
              <a:t> обмороком, приступом синдрома </a:t>
            </a:r>
            <a:r>
              <a:rPr lang="ru-RU" dirty="0" err="1" smtClean="0"/>
              <a:t>Морганьи</a:t>
            </a:r>
            <a:r>
              <a:rPr lang="ru-RU" dirty="0" smtClean="0"/>
              <a:t>-Адамса-Стокса.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Выраженность клиники.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14745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Дифференцируют с:</a:t>
            </a:r>
          </a:p>
          <a:p>
            <a:r>
              <a:rPr lang="ru-RU" dirty="0" smtClean="0"/>
              <a:t>синусовой брадикардией</a:t>
            </a:r>
          </a:p>
          <a:p>
            <a:r>
              <a:rPr lang="ru-RU" dirty="0" smtClean="0"/>
              <a:t>Аритмией</a:t>
            </a:r>
          </a:p>
          <a:p>
            <a:r>
              <a:rPr lang="ru-RU" dirty="0" smtClean="0"/>
              <a:t>блокированными предсердными экстрасистолами</a:t>
            </a:r>
          </a:p>
          <a:p>
            <a:r>
              <a:rPr lang="ru-RU" dirty="0" smtClean="0"/>
              <a:t>нарушением АВ проводимости</a:t>
            </a:r>
          </a:p>
          <a:p>
            <a:endParaRPr lang="ru-RU" dirty="0" smtClean="0"/>
          </a:p>
          <a:p>
            <a:r>
              <a:rPr lang="ru-RU" dirty="0" smtClean="0"/>
              <a:t>Длительно регистрируемую блокаду каждого 2 импульса можно дифференцировать от резкой синусовой брадикардии только с помощью </a:t>
            </a:r>
            <a:r>
              <a:rPr lang="ru-RU" dirty="0" err="1" smtClean="0"/>
              <a:t>атропиновой</a:t>
            </a:r>
            <a:r>
              <a:rPr lang="ru-RU" dirty="0" smtClean="0"/>
              <a:t> пробы или физической нагрузки. Учащение ритма в 2 раза – блокада.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Дифференциальный диагноз </a:t>
            </a:r>
            <a:r>
              <a:rPr lang="ru-RU" b="1" dirty="0" err="1" smtClean="0"/>
              <a:t>синоатриальной</a:t>
            </a:r>
            <a:r>
              <a:rPr lang="ru-RU" b="1" dirty="0" smtClean="0"/>
              <a:t> блокады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4687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524</TotalTime>
  <Words>1404</Words>
  <Application>Microsoft Office PowerPoint</Application>
  <PresentationFormat>Произвольный</PresentationFormat>
  <Paragraphs>123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Бумажная</vt:lpstr>
      <vt:lpstr>Дифференциальный диагноз нарушений проводимости сердца </vt:lpstr>
      <vt:lpstr>Синоатриальные блокады</vt:lpstr>
      <vt:lpstr>Причины</vt:lpstr>
      <vt:lpstr>Классификация</vt:lpstr>
      <vt:lpstr>Характеристика 1 типа.</vt:lpstr>
      <vt:lpstr>Характеристика 2 типа и связь с нормальным ритмом</vt:lpstr>
      <vt:lpstr>Проявления на ЭКГ</vt:lpstr>
      <vt:lpstr>Выраженность клиники.</vt:lpstr>
      <vt:lpstr>Дифференциальный диагноз синоатриальной блокады</vt:lpstr>
      <vt:lpstr>Межпредсердная блокада</vt:lpstr>
      <vt:lpstr>Причины</vt:lpstr>
      <vt:lpstr>Проявление на ЭКГ</vt:lpstr>
      <vt:lpstr>Атриовентрикулярная блокада.</vt:lpstr>
      <vt:lpstr>Ещё причины</vt:lpstr>
      <vt:lpstr>Классификация</vt:lpstr>
      <vt:lpstr>1 степень</vt:lpstr>
      <vt:lpstr>Классификация второй степени</vt:lpstr>
      <vt:lpstr>Слайд 18</vt:lpstr>
      <vt:lpstr>Слайд 19</vt:lpstr>
      <vt:lpstr>Прогрессирующая АВ блокада 2 степени</vt:lpstr>
      <vt:lpstr>АВ-блокада 3 степени. (Полная)</vt:lpstr>
      <vt:lpstr>Слайд 22</vt:lpstr>
      <vt:lpstr>Синдром Морганьи — Адамса — Стокса </vt:lpstr>
      <vt:lpstr>Этиология</vt:lpstr>
      <vt:lpstr>Клиника</vt:lpstr>
      <vt:lpstr>Синдром Фредерика</vt:lpstr>
      <vt:lpstr>Причины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автономное образовательное учреждение высшего профессионального образования   «РОССИЙСКИЙ УНИВЕРСИТЕТ ДРУЖБЫ НАРОДОВ» Медицинский институт Кафедра Госпитальной терапии с курсами эндокринологии, гематологии и клинической лабораторной диагностики Заведующий кафедрой проф., д.м.н Огурцов Павел Петрович </dc:title>
  <dc:creator>nbarest@mail.ru</dc:creator>
  <cp:lastModifiedBy>Салтереева Хава Р</cp:lastModifiedBy>
  <cp:revision>23</cp:revision>
  <dcterms:created xsi:type="dcterms:W3CDTF">2017-10-09T12:59:23Z</dcterms:created>
  <dcterms:modified xsi:type="dcterms:W3CDTF">2020-05-15T10:32:13Z</dcterms:modified>
</cp:coreProperties>
</file>