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1"/>
  </p:notesMasterIdLst>
  <p:sldIdLst>
    <p:sldId id="257" r:id="rId2"/>
    <p:sldId id="271" r:id="rId3"/>
    <p:sldId id="381" r:id="rId4"/>
    <p:sldId id="382" r:id="rId5"/>
    <p:sldId id="383" r:id="rId6"/>
    <p:sldId id="384" r:id="rId7"/>
    <p:sldId id="405" r:id="rId8"/>
    <p:sldId id="378" r:id="rId9"/>
    <p:sldId id="379" r:id="rId10"/>
    <p:sldId id="387" r:id="rId11"/>
    <p:sldId id="388" r:id="rId12"/>
    <p:sldId id="385" r:id="rId13"/>
    <p:sldId id="386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8" r:id="rId22"/>
    <p:sldId id="396" r:id="rId23"/>
    <p:sldId id="397" r:id="rId24"/>
    <p:sldId id="399" r:id="rId25"/>
    <p:sldId id="400" r:id="rId26"/>
    <p:sldId id="401" r:id="rId27"/>
    <p:sldId id="402" r:id="rId28"/>
    <p:sldId id="403" r:id="rId29"/>
    <p:sldId id="404" r:id="rId30"/>
    <p:sldId id="407" r:id="rId31"/>
    <p:sldId id="406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E8F2785C-B805-408C-8337-AB0FE34EEA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658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FF24E56-1602-4B56-8A0E-C9859A8AEE5B}" type="slidenum">
              <a:rPr lang="ru-RU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ru-RU" altLang="en-U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1C6C519-5379-424B-9F7D-A39359775882}" type="slidenum">
              <a:rPr lang="ru-RU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ru-RU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1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727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1D31E-A354-43E4-8DB5-0CD022F4E8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718489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AC4B2-3A36-4CD5-BAE0-905833B5488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6644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C6EEC-92F9-48FC-A353-F1312E24C4B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9723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C4E53-164A-4AEF-A0EB-205F73FB487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5685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0A420-5302-41EA-A141-578F6475B60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7531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DCEB2-AACF-4470-820D-EDF2CCB71AA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4802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5350-130C-4DAB-B8E5-2F3C282C573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630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E69B8-B9E1-4B13-8F08-CE6D96336E0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7699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3D4E-832B-4977-8E5B-571F676965C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0806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4C766-A7CA-4698-A51E-D3FF42C842A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2701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1D081-8CBB-44F0-B89C-3A981969A2D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9763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7A06F-9154-4478-B98F-E03B5AF6B2F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2316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45AF19C1-D451-4566-B75D-C936618B579C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6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716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716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716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  <p:sp>
            <p:nvSpPr>
              <p:cNvPr id="716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</p:txBody>
          </p:sp>
        </p:grpSp>
        <p:sp>
          <p:nvSpPr>
            <p:cNvPr id="716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716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16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edison.ru/si/n3/s33/p30.jpg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2781300"/>
            <a:ext cx="8785225" cy="10541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5400" b="1" dirty="0">
                <a:latin typeface="Times New Roman" panose="02020603050405020304" pitchFamily="18" charset="0"/>
              </a:rPr>
              <a:t>Заболевания селезенки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662987" cy="549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b="1" u="sng">
                <a:latin typeface="Times New Roman" panose="02020603050405020304" pitchFamily="18" charset="0"/>
              </a:rPr>
              <a:t>Пороки развития</a:t>
            </a:r>
            <a:r>
              <a:rPr lang="ru-RU" altLang="en-US" sz="2800" b="1">
                <a:effectLst/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3600">
                <a:effectLst/>
                <a:latin typeface="Times New Roman" panose="02020603050405020304" pitchFamily="18" charset="0"/>
              </a:rPr>
              <a:t>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400">
                <a:latin typeface="Times New Roman" panose="02020603050405020304" pitchFamily="18" charset="0"/>
              </a:rPr>
              <a:t>   отсутствие селезенки;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</a:rPr>
              <a:t>    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400">
                <a:latin typeface="Times New Roman" panose="02020603050405020304" pitchFamily="18" charset="0"/>
              </a:rPr>
              <a:t>   удвоение селезенки;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▪ </a:t>
            </a:r>
            <a:r>
              <a:rPr lang="ru-RU" altLang="en-US" sz="2400">
                <a:latin typeface="Times New Roman" panose="02020603050405020304" pitchFamily="18" charset="0"/>
              </a:rPr>
              <a:t>  добавочная  селезенка;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</a:rPr>
              <a:t>    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400">
                <a:latin typeface="Times New Roman" panose="02020603050405020304" pitchFamily="18" charset="0"/>
              </a:rPr>
              <a:t>   блуждающая селезенка.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en-US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</a:rPr>
              <a:t>    1. </a:t>
            </a:r>
            <a:r>
              <a:rPr lang="ru-RU" altLang="en-US" sz="2400" i="1">
                <a:latin typeface="Times New Roman" panose="02020603050405020304" pitchFamily="18" charset="0"/>
              </a:rPr>
              <a:t>Блуждающая селезенка</a:t>
            </a:r>
            <a:r>
              <a:rPr lang="ru-RU" altLang="en-US" sz="2400">
                <a:latin typeface="Times New Roman" panose="02020603050405020304" pitchFamily="18" charset="0"/>
              </a:rPr>
              <a:t> – натяжение сосудистой ножки – венозный стаз – спленомегалия.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 i="1">
                <a:latin typeface="Times New Roman" panose="02020603050405020304" pitchFamily="18" charset="0"/>
              </a:rPr>
              <a:t>     2. Блуждающая селезенка</a:t>
            </a:r>
            <a:r>
              <a:rPr lang="ru-RU" altLang="en-US" sz="2400">
                <a:latin typeface="Times New Roman" panose="02020603050405020304" pitchFamily="18" charset="0"/>
              </a:rPr>
              <a:t> – заворот селезенки – инфаркт – некроз или абсцесс.           </a:t>
            </a:r>
            <a:endParaRPr lang="ru-RU" altLang="en-US" sz="2400">
              <a:effectLst/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</a:rPr>
              <a:t>    </a:t>
            </a:r>
            <a:r>
              <a:rPr lang="ru-RU" altLang="en-US" sz="2400" i="1">
                <a:latin typeface="Times New Roman" panose="02020603050405020304" pitchFamily="18" charset="0"/>
              </a:rPr>
              <a:t> </a:t>
            </a:r>
            <a:r>
              <a:rPr lang="ru-RU" altLang="en-US" sz="2400" i="1" u="sng">
                <a:latin typeface="Times New Roman" panose="02020603050405020304" pitchFamily="18" charset="0"/>
              </a:rPr>
              <a:t>Диагностика</a:t>
            </a:r>
            <a:r>
              <a:rPr lang="ru-RU" altLang="en-US" sz="2400">
                <a:latin typeface="Times New Roman" panose="02020603050405020304" pitchFamily="18" charset="0"/>
              </a:rPr>
              <a:t> – Клиника, УЗИ, рентгенография, лаборатор-ная диагностика (лейкоцитоз).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</a:rPr>
              <a:t>     </a:t>
            </a:r>
            <a:r>
              <a:rPr lang="ru-RU" altLang="en-US" sz="2400" u="sng">
                <a:latin typeface="Times New Roman" panose="02020603050405020304" pitchFamily="18" charset="0"/>
              </a:rPr>
              <a:t>Лечение оперативное</a:t>
            </a:r>
            <a:r>
              <a:rPr lang="ru-RU" altLang="en-US" sz="2400">
                <a:latin typeface="Times New Roman" panose="02020603050405020304" pitchFamily="18" charset="0"/>
              </a:rPr>
              <a:t> – спленэктомия, в т.ч. лапароскопичес-кая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589962" cy="513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b="1" u="sng">
                <a:latin typeface="Times New Roman" panose="02020603050405020304" pitchFamily="18" charset="0"/>
              </a:rPr>
              <a:t>Кисты селезенки</a:t>
            </a:r>
            <a:r>
              <a:rPr lang="ru-RU" altLang="en-US" sz="2800" b="1">
                <a:effectLst/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en-US" sz="2800" b="1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400">
                <a:latin typeface="Times New Roman" panose="02020603050405020304" pitchFamily="18" charset="0"/>
              </a:rPr>
              <a:t>  </a:t>
            </a:r>
            <a:r>
              <a:rPr lang="ru-RU" altLang="en-US" sz="2400" u="sng">
                <a:latin typeface="Times New Roman" panose="02020603050405020304" pitchFamily="18" charset="0"/>
              </a:rPr>
              <a:t>паразитарные</a:t>
            </a:r>
            <a:r>
              <a:rPr lang="ru-RU" altLang="en-US" sz="2400">
                <a:latin typeface="Times New Roman" panose="02020603050405020304" pitchFamily="18" charset="0"/>
              </a:rPr>
              <a:t> (эхинококк, цистицерк);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</a:rPr>
              <a:t>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400">
                <a:latin typeface="Times New Roman" panose="02020603050405020304" pitchFamily="18" charset="0"/>
              </a:rPr>
              <a:t>  </a:t>
            </a:r>
            <a:r>
              <a:rPr lang="ru-RU" altLang="en-US" sz="2400" u="sng">
                <a:latin typeface="Times New Roman" panose="02020603050405020304" pitchFamily="18" charset="0"/>
              </a:rPr>
              <a:t>непаразитарные</a:t>
            </a:r>
            <a:r>
              <a:rPr lang="ru-RU" altLang="en-US" sz="2400">
                <a:latin typeface="Times New Roman" panose="02020603050405020304" pitchFamily="18" charset="0"/>
              </a:rPr>
              <a:t> (истинные, ложные).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84213" y="2997200"/>
            <a:ext cx="7666037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ru-RU" alt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Диагностика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– Клиника, УЗИ, КТ, сцинтиграфия с</a:t>
            </a:r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Au</a:t>
            </a:r>
            <a:r>
              <a:rPr lang="ru-RU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198</a:t>
            </a:r>
            <a:r>
              <a:rPr lang="ru-RU" altLang="en-US" sz="2400">
                <a:latin typeface="Times New Roman" panose="02020603050405020304" pitchFamily="18" charset="0"/>
              </a:rPr>
              <a:t> или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технецием,  рентгенография,  лабораторная диагностика (повышение СОЭ, эозинофилия при паразитарных кистах), серологические реакции.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Лечение оперативное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– спленэктомия, в т.ч. лапаро-скопическая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76250"/>
            <a:ext cx="8229600" cy="92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3200">
                <a:effectLst/>
                <a:latin typeface="Times New Roman" panose="02020603050405020304" pitchFamily="18" charset="0"/>
              </a:rPr>
              <a:t>Заболевания селезенки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447087" cy="535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>
                <a:latin typeface="Times New Roman" panose="02020603050405020304" pitchFamily="18" charset="0"/>
              </a:rPr>
              <a:t>Диагностика </a:t>
            </a:r>
            <a:r>
              <a:rPr lang="ru-RU" altLang="en-US" sz="2400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3100">
                <a:effectLst/>
                <a:latin typeface="Times New Roman" panose="02020603050405020304" pitchFamily="18" charset="0"/>
              </a:rPr>
              <a:t>   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9" t="6003" r="10028" b="74123"/>
          <a:stretch>
            <a:fillRect/>
          </a:stretch>
        </p:blipFill>
        <p:spPr bwMode="auto">
          <a:xfrm>
            <a:off x="2484438" y="2060575"/>
            <a:ext cx="447992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484438" y="573405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УЗИ</a:t>
            </a:r>
          </a:p>
          <a:p>
            <a:pPr algn="ctr" eaLnBrk="1" hangingPunct="1"/>
            <a:r>
              <a:rPr lang="ru-RU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Многокамерная эхинококковая киста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200"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4000">
                <a:solidFill>
                  <a:schemeClr val="hlink"/>
                </a:solidFill>
                <a:effectLst/>
              </a:rPr>
              <a:t> </a:t>
            </a:r>
            <a:br>
              <a:rPr lang="ru-RU" altLang="en-US" sz="4000">
                <a:solidFill>
                  <a:schemeClr val="hlink"/>
                </a:solidFill>
                <a:effectLst/>
              </a:rPr>
            </a:br>
            <a:r>
              <a:rPr lang="ru-RU" altLang="en-US" sz="2400" b="0">
                <a:effectLst/>
                <a:latin typeface="Times New Roman" panose="02020603050405020304" pitchFamily="18" charset="0"/>
              </a:rPr>
              <a:t>Диагностика</a:t>
            </a:r>
          </a:p>
        </p:txBody>
      </p:sp>
      <p:pic>
        <p:nvPicPr>
          <p:cNvPr id="123907" name="Picture 3" descr="kista selezenki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b="79"/>
          <a:stretch>
            <a:fillRect/>
          </a:stretch>
        </p:blipFill>
        <p:spPr bwMode="auto">
          <a:xfrm>
            <a:off x="2124075" y="1773238"/>
            <a:ext cx="51308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411413" y="5876925"/>
            <a:ext cx="43561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УЗИ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Непаразитарная киста селезенки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589962" cy="513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b="1" u="sng">
                <a:latin typeface="Times New Roman" panose="02020603050405020304" pitchFamily="18" charset="0"/>
              </a:rPr>
              <a:t>Опухоли селезенки</a:t>
            </a:r>
            <a:endParaRPr lang="ru-RU" altLang="en-US" sz="2800" b="1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>
                <a:effectLst/>
              </a:rPr>
              <a:t> </a:t>
            </a:r>
            <a:r>
              <a:rPr lang="ru-RU" altLang="en-US" sz="2400">
                <a:latin typeface="Times New Roman" panose="02020603050405020304" pitchFamily="18" charset="0"/>
              </a:rPr>
              <a:t>▪  </a:t>
            </a:r>
            <a:r>
              <a:rPr lang="ru-RU" altLang="en-US" sz="2400" u="sng">
                <a:latin typeface="Times New Roman" panose="02020603050405020304" pitchFamily="18" charset="0"/>
              </a:rPr>
              <a:t>доброкачественные</a:t>
            </a:r>
            <a:r>
              <a:rPr lang="ru-RU" altLang="en-US" sz="2400">
                <a:latin typeface="Times New Roman" panose="02020603050405020304" pitchFamily="18" charset="0"/>
              </a:rPr>
              <a:t> (гемангиома,  лимфангиома, фиброма, хондрома, гемартома, остеома);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</a:rPr>
              <a:t>  ▪  </a:t>
            </a:r>
            <a:r>
              <a:rPr lang="ru-RU" altLang="en-US" sz="2400" u="sng">
                <a:latin typeface="Times New Roman" panose="02020603050405020304" pitchFamily="18" charset="0"/>
              </a:rPr>
              <a:t>злокачественные </a:t>
            </a:r>
            <a:r>
              <a:rPr lang="ru-RU" altLang="en-US" sz="2400">
                <a:latin typeface="Times New Roman" panose="02020603050405020304" pitchFamily="18" charset="0"/>
              </a:rPr>
              <a:t>(фибросаркома, лимфосаркома, ретику-лосаркома, ангиосаркома).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468313" y="3403600"/>
            <a:ext cx="8277225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ru-RU" altLang="en-US" sz="2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Диагностика.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Клиника, УЗИ, КТ, сцинтиграфия, пункционная биопсия,  рентгенография,  лабораторная диагностика.</a:t>
            </a:r>
            <a:endParaRPr lang="ru-RU" altLang="en-US" sz="2200" u="sng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en-US" sz="2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Лечение оперативное.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При доброкачественных опухолях спленэктомия приводит к излечению, при злокачественных эта операция возможна только на ранних стадиях болезни. При значительных размера опухоли спленэктомия является паллиативным вмешательством.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en-US" sz="2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25538"/>
            <a:ext cx="8697912" cy="513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b="1" u="sng">
                <a:latin typeface="Times New Roman" panose="02020603050405020304" pitchFamily="18" charset="0"/>
              </a:rPr>
              <a:t>Повреждения  селезенки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▪   </a:t>
            </a:r>
            <a:r>
              <a:rPr lang="ru-RU" altLang="en-US" sz="24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повреждения</a:t>
            </a:r>
            <a:r>
              <a:rPr lang="ru-RU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▪   </a:t>
            </a:r>
            <a:r>
              <a:rPr lang="ru-RU" altLang="en-US" sz="24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повреждения</a:t>
            </a:r>
            <a:r>
              <a:rPr lang="ru-RU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(огнестрельные, резаные, колотые);  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▪   </a:t>
            </a:r>
            <a:r>
              <a:rPr lang="ru-RU" altLang="en-US" sz="24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интраоперационные </a:t>
            </a:r>
            <a:r>
              <a:rPr lang="ru-RU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effectLst/>
                <a:latin typeface="Times New Roman" panose="02020603050405020304" pitchFamily="18" charset="0"/>
              </a:rPr>
              <a:t>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effectLst/>
                <a:latin typeface="Times New Roman" panose="02020603050405020304" pitchFamily="18" charset="0"/>
              </a:rPr>
              <a:t>     </a:t>
            </a:r>
            <a:r>
              <a:rPr lang="ru-RU" altLang="en-US" sz="2400" i="1" u="sng">
                <a:effectLst/>
                <a:latin typeface="Times New Roman" panose="02020603050405020304" pitchFamily="18" charset="0"/>
              </a:rPr>
              <a:t>Причина:</a:t>
            </a:r>
            <a:r>
              <a:rPr lang="ru-RU" altLang="en-US" sz="2400"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200">
                <a:effectLst/>
                <a:latin typeface="Times New Roman" panose="02020603050405020304" pitchFamily="18" charset="0"/>
              </a:rPr>
              <a:t>прямой удар в область левого подреберья, реберной дуги, уровня 8-12 рёбер слева, падение с высоты, сдавление между предметами. Реже раны в левом подреберье.</a:t>
            </a:r>
            <a:br>
              <a:rPr lang="ru-RU" altLang="en-US" sz="2200">
                <a:effectLst/>
                <a:latin typeface="Times New Roman" panose="02020603050405020304" pitchFamily="18" charset="0"/>
              </a:rPr>
            </a:br>
            <a:endParaRPr lang="ru-RU" altLang="en-US" sz="220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400" i="1">
                <a:effectLst/>
                <a:latin typeface="Times New Roman" panose="02020603050405020304" pitchFamily="18" charset="0"/>
              </a:rPr>
              <a:t>     </a:t>
            </a:r>
            <a:r>
              <a:rPr lang="ru-RU" altLang="en-US" sz="2400" i="1" u="sng">
                <a:effectLst/>
                <a:latin typeface="Times New Roman" panose="02020603050405020304" pitchFamily="18" charset="0"/>
              </a:rPr>
              <a:t>Предрасполагающие факторы</a:t>
            </a:r>
            <a:r>
              <a:rPr lang="ru-RU" altLang="en-US" sz="2400" i="1">
                <a:effectLst/>
                <a:latin typeface="Times New Roman" panose="02020603050405020304" pitchFamily="18" charset="0"/>
              </a:rPr>
              <a:t>:</a:t>
            </a:r>
            <a:r>
              <a:rPr lang="ru-RU" altLang="en-US" sz="2400"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200">
                <a:effectLst/>
                <a:latin typeface="Times New Roman" panose="02020603050405020304" pitchFamily="18" charset="0"/>
              </a:rPr>
              <a:t>патологические процессы в селезенке, спленомегалия, полнокровие органа в момент травмы.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68313" y="3403600"/>
            <a:ext cx="8277225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  <a:endParaRPr lang="ru-RU" altLang="en-US" sz="2200" i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3200">
                <a:solidFill>
                  <a:schemeClr val="tx1"/>
                </a:solidFill>
                <a:effectLst/>
              </a:rPr>
              <a:t> </a:t>
            </a:r>
            <a:br>
              <a:rPr lang="ru-RU" altLang="en-US" sz="3200">
                <a:solidFill>
                  <a:schemeClr val="tx1"/>
                </a:solidFill>
                <a:effectLst/>
              </a:rPr>
            </a:br>
            <a:r>
              <a:rPr lang="ru-RU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Классификация травм селезёнки</a:t>
            </a:r>
            <a:br>
              <a:rPr lang="ru-RU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20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(С.И Банайтис и И.А.Криворотов)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8229600" cy="5078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1. </a:t>
            </a:r>
            <a:r>
              <a:rPr lang="ru-RU" altLang="en-US" sz="2200" u="sng">
                <a:latin typeface="Times New Roman" panose="02020603050405020304" pitchFamily="18" charset="0"/>
              </a:rPr>
              <a:t>Открытые повреждения селезенки.</a:t>
            </a:r>
            <a:br>
              <a:rPr lang="ru-RU" altLang="en-US" sz="2200" u="sng">
                <a:latin typeface="Times New Roman" panose="02020603050405020304" pitchFamily="18" charset="0"/>
              </a:rPr>
            </a:br>
            <a:endParaRPr lang="ru-RU" altLang="en-US" sz="2200" u="sng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2. </a:t>
            </a:r>
            <a:r>
              <a:rPr lang="ru-RU" altLang="en-US" sz="2200" u="sng">
                <a:latin typeface="Times New Roman" panose="02020603050405020304" pitchFamily="18" charset="0"/>
              </a:rPr>
              <a:t>Закрытые повреждения:</a:t>
            </a:r>
            <a:br>
              <a:rPr lang="ru-RU" altLang="en-US" sz="2200" u="sng">
                <a:latin typeface="Times New Roman" panose="02020603050405020304" pitchFamily="18" charset="0"/>
              </a:rPr>
            </a:br>
            <a:endParaRPr lang="ru-RU" altLang="en-US" sz="2200" u="sng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▪</a:t>
            </a:r>
            <a:r>
              <a:rPr lang="ru-RU" altLang="en-US" sz="2200">
                <a:latin typeface="Times New Roman" panose="02020603050405020304" pitchFamily="18" charset="0"/>
              </a:rPr>
              <a:t>  ушиб селезенки без повреждения капсулы и без  образования подкапсульной гематомы;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</a:t>
            </a: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200">
                <a:latin typeface="Times New Roman" panose="02020603050405020304" pitchFamily="18" charset="0"/>
              </a:rPr>
              <a:t>  ушиб селезенки без повреждения капсулы, с наличием подкапсульной гематомы, выступающей на поверхность органа;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</a:t>
            </a: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200">
                <a:latin typeface="Times New Roman" panose="02020603050405020304" pitchFamily="18" charset="0"/>
              </a:rPr>
              <a:t>  ушибы и сотрясения селезенки с центральной гематомой и повреждением паренхимы без повреждения капсулы;</a:t>
            </a:r>
            <a:br>
              <a:rPr lang="ru-RU" altLang="en-US" sz="2200">
                <a:latin typeface="Times New Roman" panose="02020603050405020304" pitchFamily="18" charset="0"/>
              </a:rPr>
            </a:b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200">
                <a:latin typeface="Times New Roman" panose="02020603050405020304" pitchFamily="18" charset="0"/>
              </a:rPr>
              <a:t>  разрыв капсулы с одиночной поверхностной трещиной паренхимы;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▪</a:t>
            </a:r>
            <a:r>
              <a:rPr lang="ru-RU" altLang="en-US" sz="2200">
                <a:latin typeface="Times New Roman" panose="02020603050405020304" pitchFamily="18" charset="0"/>
              </a:rPr>
              <a:t>  единичные и множественные глубокие разрывы селезенки;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▪ </a:t>
            </a:r>
            <a:r>
              <a:rPr lang="ru-RU" altLang="en-US" sz="2200">
                <a:latin typeface="Times New Roman" panose="02020603050405020304" pitchFamily="18" charset="0"/>
              </a:rPr>
              <a:t> размозжение селезенки и отрыв её от сосудистой ножки.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3200">
                <a:solidFill>
                  <a:schemeClr val="tx1"/>
                </a:solidFill>
                <a:effectLst/>
              </a:rPr>
              <a:t> </a:t>
            </a:r>
            <a:br>
              <a:rPr lang="ru-RU" altLang="en-US" sz="3200">
                <a:solidFill>
                  <a:schemeClr val="tx1"/>
                </a:solidFill>
                <a:effectLst/>
              </a:rPr>
            </a:br>
            <a:r>
              <a:rPr lang="ru-RU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Классификация по типу разрыва селезенки</a:t>
            </a:r>
            <a:br>
              <a:rPr lang="ru-RU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lang="ru-RU" altLang="en-US" sz="20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69791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3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300">
                <a:latin typeface="Times New Roman" panose="02020603050405020304" pitchFamily="18" charset="0"/>
              </a:rPr>
              <a:t>1. </a:t>
            </a:r>
            <a:r>
              <a:rPr lang="ru-RU" altLang="en-US" sz="2300" u="sng">
                <a:latin typeface="Times New Roman" panose="02020603050405020304" pitchFamily="18" charset="0"/>
              </a:rPr>
              <a:t>Одномоментный разрыв.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300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300">
                <a:latin typeface="Times New Roman" panose="02020603050405020304" pitchFamily="18" charset="0"/>
              </a:rPr>
              <a:t>2. </a:t>
            </a:r>
            <a:r>
              <a:rPr lang="ru-RU" altLang="en-US" sz="2300" u="sng">
                <a:latin typeface="Times New Roman" panose="02020603050405020304" pitchFamily="18" charset="0"/>
              </a:rPr>
              <a:t>Двухмоментный разрыв.</a:t>
            </a:r>
            <a:r>
              <a:rPr lang="ru-RU" altLang="en-US" sz="2300">
                <a:latin typeface="Times New Roman" panose="02020603050405020304" pitchFamily="18" charset="0"/>
              </a:rPr>
              <a:t> Вначале образуется подкапсульная гематома. В дальнейшем при напряжении гематома разрывает капсулу и возникает кровотечение в брюшную полость.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3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300">
                <a:latin typeface="Times New Roman" panose="02020603050405020304" pitchFamily="18" charset="0"/>
              </a:rPr>
              <a:t>3. </a:t>
            </a:r>
            <a:r>
              <a:rPr lang="ru-RU" altLang="en-US" sz="2300" u="sng">
                <a:latin typeface="Times New Roman" panose="02020603050405020304" pitchFamily="18" charset="0"/>
              </a:rPr>
              <a:t>Ложный двухмоментный разрыв.</a:t>
            </a:r>
            <a:r>
              <a:rPr lang="ru-RU" altLang="en-US" sz="2300">
                <a:latin typeface="Times New Roman" panose="02020603050405020304" pitchFamily="18" charset="0"/>
              </a:rPr>
              <a:t> Одновременно разрывается капсула и паренхима селезенки. Разрыв прикрывается сгустком крови. В дальнейшем, при повышении артериального давления, сгусток крови отходит и возникает кровотечение. Интервал между моментами может быть от нескольких часов до нескольких суток.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3200">
                <a:solidFill>
                  <a:schemeClr val="tx1"/>
                </a:solidFill>
                <a:effectLst/>
              </a:rPr>
              <a:t> </a:t>
            </a:r>
            <a:br>
              <a:rPr lang="ru-RU" altLang="en-US" sz="3200">
                <a:solidFill>
                  <a:schemeClr val="tx1"/>
                </a:solidFill>
                <a:effectLst/>
              </a:rPr>
            </a:br>
            <a:r>
              <a:rPr lang="ru-RU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Клиника разрыва  селезенки</a:t>
            </a:r>
            <a:br>
              <a:rPr lang="ru-RU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lang="ru-RU" altLang="en-US" sz="20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30338"/>
            <a:ext cx="8697912" cy="5427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1.  </a:t>
            </a:r>
            <a:r>
              <a:rPr lang="ru-RU" altLang="en-US" sz="2100" u="sng">
                <a:latin typeface="Times New Roman" panose="02020603050405020304" pitchFamily="18" charset="0"/>
              </a:rPr>
              <a:t>Боль</a:t>
            </a:r>
            <a:r>
              <a:rPr lang="ru-RU" altLang="en-US" sz="2100">
                <a:latin typeface="Times New Roman" panose="02020603050405020304" pitchFamily="18" charset="0"/>
              </a:rPr>
              <a:t>. Локализуется в подложечной области, левом подреберье, иррадиирует в левое плечо, лопатку.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2.  </a:t>
            </a:r>
            <a:r>
              <a:rPr lang="ru-RU" altLang="en-US" sz="2100" u="sng">
                <a:latin typeface="Times New Roman" panose="02020603050405020304" pitchFamily="18" charset="0"/>
              </a:rPr>
              <a:t>Признаки острой кровопотери.</a:t>
            </a:r>
            <a:r>
              <a:rPr lang="ru-RU" altLang="en-US" sz="2100">
                <a:latin typeface="Times New Roman" panose="02020603050405020304" pitchFamily="18" charset="0"/>
              </a:rPr>
              <a:t> Общая слабость, головокружение, бледность кожных покровов, холодный пот, тахикардия, низкое АД. Иногда возникает коллапс.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3.  </a:t>
            </a:r>
            <a:r>
              <a:rPr lang="ru-RU" altLang="en-US" sz="2100" u="sng">
                <a:latin typeface="Times New Roman" panose="02020603050405020304" pitchFamily="18" charset="0"/>
              </a:rPr>
              <a:t>Признаки внутрибрюшного кровотечения: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а) вынужденное положение больного, как правило, сидя. Симптом «Ваньки-встаньки» - попытка лечь вызывает усиление болей.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б) брюшная стенка не участвует в акте дыхания, определяется незначительное напряжение мышц.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в) пальпаторно определяется болезненность в левом подреберье.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г) положительный симптом Куленкампфа: несоответствие между сильными болями при пальпации в левом подреберье и незначительным напряжением мышц.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д) перкуторно определяется притупление в отлогих местах брюшной полости.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е) вздутие живота, за счет пареза кишечника (появляется через несколько часов после травмы).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3200">
                <a:solidFill>
                  <a:schemeClr val="tx1"/>
                </a:solidFill>
                <a:effectLst/>
              </a:rPr>
              <a:t> </a:t>
            </a:r>
            <a:br>
              <a:rPr lang="ru-RU" altLang="en-US" sz="3200">
                <a:solidFill>
                  <a:schemeClr val="tx1"/>
                </a:solidFill>
                <a:effectLst/>
              </a:rPr>
            </a:br>
            <a:r>
              <a:rPr lang="ru-RU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Диагностика травм  селезенки</a:t>
            </a:r>
            <a:br>
              <a:rPr lang="ru-RU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lang="ru-RU" altLang="en-US" sz="20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30338"/>
            <a:ext cx="8697912" cy="5427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sz="2000" u="sng">
                <a:latin typeface="Times New Roman" panose="02020603050405020304" pitchFamily="18" charset="0"/>
              </a:rPr>
              <a:t>При открытых повреждениях</a:t>
            </a:r>
            <a:r>
              <a:rPr lang="ru-RU" altLang="en-US" sz="2000">
                <a:latin typeface="Times New Roman" panose="02020603050405020304" pitchFamily="18" charset="0"/>
              </a:rPr>
              <a:t> - показанием к операции является проникающий характер ранения.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 u="sng">
                <a:latin typeface="Times New Roman" panose="02020603050405020304" pitchFamily="18" charset="0"/>
              </a:rPr>
              <a:t>При закрытой травме</a:t>
            </a:r>
            <a:r>
              <a:rPr lang="ru-RU" altLang="en-US" sz="2000">
                <a:latin typeface="Times New Roman" panose="02020603050405020304" pitchFamily="18" charset="0"/>
              </a:rPr>
              <a:t> диагностика включает в себя: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1.  Выяснение обстоятельств травмы.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2.  Наличие переломов 7-11 рёбер слева.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3.  Клиника.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4.  Лабораторная диагностика: общий анализ крови (анемия и лейкоцитоз), мочи, биохимия.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5.  УЗИ брюшной полости: выявляется наличие свободной жидкости в    брюшной полости, подкапсульные гематомы, разрывы паренхимы органа.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6.  Лапароцентез с шарящим катетером: обнаружение крови или патологической жидкости.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7.  Компьютерная томография: позволяет выявить прямые и косвенные признаки повреждения селезенки (гематомы, разрывы и размозжения органа, гемоперитонеум).</a:t>
            </a:r>
            <a:br>
              <a:rPr lang="ru-RU" altLang="en-US" sz="2000">
                <a:latin typeface="Times New Roman" panose="02020603050405020304" pitchFamily="18" charset="0"/>
              </a:rPr>
            </a:br>
            <a:r>
              <a:rPr lang="ru-RU" altLang="en-US" sz="2000">
                <a:latin typeface="Times New Roman" panose="02020603050405020304" pitchFamily="18" charset="0"/>
              </a:rPr>
              <a:t/>
            </a:r>
            <a:br>
              <a:rPr lang="ru-RU" altLang="en-US" sz="2000">
                <a:latin typeface="Times New Roman" panose="02020603050405020304" pitchFamily="18" charset="0"/>
              </a:rPr>
            </a:br>
            <a:endParaRPr lang="ru-RU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84313"/>
            <a:ext cx="7848600" cy="3455987"/>
          </a:xfrm>
        </p:spPr>
        <p:txBody>
          <a:bodyPr/>
          <a:lstStyle/>
          <a:p>
            <a:pPr algn="just" eaLnBrk="1" hangingPunct="1"/>
            <a:r>
              <a:rPr lang="ru-RU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-анатомо-физиологические </a:t>
            </a:r>
            <a:r>
              <a:rPr lang="ru-RU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сведения о селезенке, </a:t>
            </a:r>
            <a:endParaRPr lang="ru-RU" altLang="en-US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ru-RU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-классификация, </a:t>
            </a:r>
          </a:p>
          <a:p>
            <a:pPr algn="just" eaLnBrk="1" hangingPunct="1"/>
            <a:r>
              <a:rPr lang="ru-RU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-этиология, </a:t>
            </a:r>
          </a:p>
          <a:p>
            <a:pPr algn="just" eaLnBrk="1" hangingPunct="1"/>
            <a:r>
              <a:rPr lang="ru-RU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-клиника, </a:t>
            </a:r>
          </a:p>
          <a:p>
            <a:pPr algn="just" eaLnBrk="1" hangingPunct="1"/>
            <a:r>
              <a:rPr lang="ru-RU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-диагностика </a:t>
            </a:r>
          </a:p>
          <a:p>
            <a:pPr algn="just" eaLnBrk="1" hangingPunct="1"/>
            <a:r>
              <a:rPr lang="ru-RU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-лечение </a:t>
            </a:r>
            <a:r>
              <a:rPr lang="ru-RU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заболеваний селезенки.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8988" y="387350"/>
            <a:ext cx="7772400" cy="755650"/>
          </a:xfrm>
        </p:spPr>
        <p:txBody>
          <a:bodyPr/>
          <a:lstStyle/>
          <a:p>
            <a:pPr eaLnBrk="1" hangingPunct="1"/>
            <a:r>
              <a:rPr lang="ru-RU" altLang="en-US" sz="4400">
                <a:solidFill>
                  <a:srgbClr val="FFFF00"/>
                </a:solidFill>
                <a:latin typeface="Times New Roman" panose="02020603050405020304" pitchFamily="18" charset="0"/>
              </a:rPr>
              <a:t>Цель: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Виды операций при травме селезёнки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i="1">
                <a:latin typeface="Times New Roman" panose="02020603050405020304" pitchFamily="18" charset="0"/>
              </a:rPr>
              <a:t>1. Тампонирование разрывов капсулы.</a:t>
            </a:r>
            <a:br>
              <a:rPr lang="ru-RU" altLang="en-US" sz="2800" i="1">
                <a:latin typeface="Times New Roman" panose="02020603050405020304" pitchFamily="18" charset="0"/>
              </a:rPr>
            </a:br>
            <a:endParaRPr lang="ru-RU" altLang="en-US" sz="28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>
                <a:latin typeface="Times New Roman" panose="02020603050405020304" pitchFamily="18" charset="0"/>
              </a:rPr>
              <a:t>2. Ушивание раны селезенки.</a:t>
            </a:r>
            <a:br>
              <a:rPr lang="ru-RU" altLang="en-US" sz="2800">
                <a:latin typeface="Times New Roman" panose="02020603050405020304" pitchFamily="18" charset="0"/>
              </a:rPr>
            </a:br>
            <a:endParaRPr lang="ru-RU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i="1">
                <a:latin typeface="Times New Roman" panose="02020603050405020304" pitchFamily="18" charset="0"/>
              </a:rPr>
              <a:t>3. Резекция селезенки.</a:t>
            </a:r>
            <a:br>
              <a:rPr lang="ru-RU" altLang="en-US" sz="2800" i="1">
                <a:latin typeface="Times New Roman" panose="02020603050405020304" pitchFamily="18" charset="0"/>
              </a:rPr>
            </a:br>
            <a:endParaRPr lang="ru-RU" altLang="en-US" sz="28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>
                <a:latin typeface="Times New Roman" panose="02020603050405020304" pitchFamily="18" charset="0"/>
              </a:rPr>
              <a:t>4. Спленэктомия с экстраперитонеальной аутоспленотрансплантацией.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Показания к ушиванию ран селезенки: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/>
              <a:t>   </a:t>
            </a:r>
            <a:r>
              <a:rPr lang="ru-RU" altLang="en-US" sz="2600">
                <a:latin typeface="Times New Roman" panose="02020603050405020304" pitchFamily="18" charset="0"/>
              </a:rPr>
              <a:t>1. Одиночные разрывы паренхимы органа на диафрагмальной поверхности и в области полюсов.</a:t>
            </a:r>
            <a:br>
              <a:rPr lang="ru-RU" altLang="en-US" sz="2600">
                <a:latin typeface="Times New Roman" panose="02020603050405020304" pitchFamily="18" charset="0"/>
              </a:rPr>
            </a:br>
            <a:endParaRPr lang="ru-RU" altLang="en-US" sz="26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600">
                <a:latin typeface="Times New Roman" panose="02020603050405020304" pitchFamily="18" charset="0"/>
              </a:rPr>
              <a:t>    2. Колото-резанные раны без повреждения магистральных сосудов. Повреждения патологически измененной селезенки не ушиваются.</a:t>
            </a:r>
            <a:br>
              <a:rPr lang="ru-RU" altLang="en-US" sz="2600">
                <a:latin typeface="Times New Roman" panose="02020603050405020304" pitchFamily="18" charset="0"/>
              </a:rPr>
            </a:br>
            <a:endParaRPr lang="ru-RU" altLang="en-US" sz="26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600">
                <a:latin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Ушивание раны селезенки</a:t>
            </a:r>
          </a:p>
        </p:txBody>
      </p:sp>
      <p:pic>
        <p:nvPicPr>
          <p:cNvPr id="134147" name="Picture 3" descr="ушивание р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9834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Показания к спленэктомии при травме селезенки: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600">
                <a:latin typeface="Times New Roman" panose="02020603050405020304" pitchFamily="18" charset="0"/>
              </a:rPr>
              <a:t>1. Отрыв селезенки от сосудистой ножки.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600">
                <a:latin typeface="Times New Roman" panose="02020603050405020304" pitchFamily="18" charset="0"/>
              </a:rPr>
              <a:t>2. Безуспешность гемостаза при попытке выполнить органосохраняющую операцию.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600">
                <a:latin typeface="Times New Roman" panose="02020603050405020304" pitchFamily="18" charset="0"/>
              </a:rPr>
              <a:t>3. Размозжение селезенки, с разрывом на отдельные фрагменты.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600">
                <a:latin typeface="Times New Roman" panose="02020603050405020304" pitchFamily="18" charset="0"/>
              </a:rPr>
              <a:t>4. Повреждение патологически измененного органа.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600">
                <a:latin typeface="Times New Roman" panose="02020603050405020304" pitchFamily="18" charset="0"/>
              </a:rPr>
              <a:t>5. Повреждение селезенки при критическом состоянии больного и неустойчивой гемодинамике.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600">
                <a:latin typeface="Times New Roman" panose="02020603050405020304" pitchFamily="18" charset="0"/>
              </a:rPr>
              <a:t>6. Травма селезенки в сочетании с другими тяжелыми повреждениями органов живота.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Техника спленэктомии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6092825"/>
            <a:ext cx="822960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000">
                <a:solidFill>
                  <a:schemeClr val="hlink"/>
                </a:solidFill>
                <a:effectLst/>
              </a:rPr>
              <a:t>             </a:t>
            </a:r>
            <a:r>
              <a:rPr lang="ru-RU" altLang="en-US" sz="2000">
                <a:effectLst/>
                <a:latin typeface="Times New Roman" panose="02020603050405020304" pitchFamily="18" charset="0"/>
              </a:rPr>
              <a:t>Удаление селезенки. Наложение зажимов на lig. phrenicolienale.</a:t>
            </a:r>
            <a:r>
              <a:rPr lang="ru-RU" altLang="en-US" sz="2000">
                <a:solidFill>
                  <a:schemeClr val="hlink"/>
                </a:solidFill>
                <a:effectLst/>
              </a:rPr>
              <a:t> </a:t>
            </a:r>
          </a:p>
        </p:txBody>
      </p:sp>
      <p:pic>
        <p:nvPicPr>
          <p:cNvPr id="137220" name="Picture 4" descr="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96975"/>
            <a:ext cx="6408738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solidFill>
                  <a:schemeClr val="tx1"/>
                </a:solidFill>
                <a:effectLst/>
              </a:rPr>
              <a:t>Техника спленэктомии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6092825"/>
            <a:ext cx="7510463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sz="2400">
                <a:effectLst/>
              </a:rPr>
              <a:t>             </a:t>
            </a:r>
            <a:r>
              <a:rPr lang="ru-RU" altLang="en-US" sz="2000">
                <a:effectLst/>
                <a:latin typeface="Times New Roman" panose="02020603050405020304" pitchFamily="18" charset="0"/>
              </a:rPr>
              <a:t>Удаление селезенки. Перевязка lig. gastrolienale.</a:t>
            </a:r>
            <a:r>
              <a:rPr lang="ru-RU" altLang="en-US" sz="20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38244" name="Picture 4" descr="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196975"/>
            <a:ext cx="5976937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solidFill>
                  <a:schemeClr val="tx1"/>
                </a:solidFill>
                <a:effectLst/>
              </a:rPr>
              <a:t>Техника спленэктомии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6165850"/>
            <a:ext cx="8229600" cy="45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1800">
                <a:effectLst/>
              </a:rPr>
              <a:t>          </a:t>
            </a:r>
            <a:r>
              <a:rPr lang="ru-RU" altLang="en-US" sz="2000">
                <a:effectLst/>
                <a:latin typeface="Times New Roman" panose="02020603050405020304" pitchFamily="18" charset="0"/>
              </a:rPr>
              <a:t>Удаление селезенки. Рассечение lig. gastrolienale между лигатурами</a:t>
            </a:r>
            <a:r>
              <a:rPr lang="ru-RU" altLang="en-US" sz="1800">
                <a:solidFill>
                  <a:schemeClr val="hlink"/>
                </a:solidFill>
                <a:effectLst/>
              </a:rPr>
              <a:t>. </a:t>
            </a:r>
          </a:p>
        </p:txBody>
      </p:sp>
      <p:pic>
        <p:nvPicPr>
          <p:cNvPr id="139268" name="Picture 4" descr="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96975"/>
            <a:ext cx="5976938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solidFill>
                  <a:schemeClr val="tx1"/>
                </a:solidFill>
                <a:effectLst/>
              </a:rPr>
              <a:t>Техника спленэктомии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5949950"/>
            <a:ext cx="822960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000">
                <a:effectLst/>
                <a:latin typeface="Times New Roman" panose="02020603050405020304" pitchFamily="18" charset="0"/>
              </a:rPr>
              <a:t>Удаление селезенки. Перевязка ножки селезенки.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000">
                <a:effectLst/>
                <a:latin typeface="Times New Roman" panose="02020603050405020304" pitchFamily="18" charset="0"/>
              </a:rPr>
              <a:t>1 — ventriculus; 2 — lien; 3 — a. lienalis; 4 — cauda pancreatis.</a:t>
            </a:r>
          </a:p>
        </p:txBody>
      </p:sp>
      <p:pic>
        <p:nvPicPr>
          <p:cNvPr id="140292" name="Picture 4" descr="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96975"/>
            <a:ext cx="67691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solidFill>
                  <a:schemeClr val="tx1"/>
                </a:solidFill>
                <a:effectLst/>
              </a:rPr>
              <a:t>Техника спленэктомии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6165850"/>
            <a:ext cx="8229600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hlink"/>
                </a:solidFill>
                <a:effectLst/>
              </a:rPr>
              <a:t>   </a:t>
            </a:r>
            <a:r>
              <a:rPr lang="ru-RU" altLang="en-US" sz="2000">
                <a:effectLst/>
                <a:latin typeface="Times New Roman" panose="02020603050405020304" pitchFamily="18" charset="0"/>
              </a:rPr>
              <a:t>Удаление селезенки. Рассечение ножки селезенки между зажимами. </a:t>
            </a:r>
          </a:p>
        </p:txBody>
      </p:sp>
      <p:pic>
        <p:nvPicPr>
          <p:cNvPr id="141316" name="Picture 4" descr="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68413"/>
            <a:ext cx="6842125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2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8878888" cy="553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000"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 u="sng">
                <a:latin typeface="Times New Roman" panose="02020603050405020304" pitchFamily="18" charset="0"/>
              </a:rPr>
              <a:t>Инфаркт селезёнки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   </a:t>
            </a:r>
            <a:r>
              <a:rPr lang="ru-RU" altLang="en-US" sz="2100" i="1" u="sng">
                <a:latin typeface="Times New Roman" panose="02020603050405020304" pitchFamily="18" charset="0"/>
              </a:rPr>
              <a:t>Причины</a:t>
            </a:r>
            <a:r>
              <a:rPr lang="ru-RU" altLang="en-US" sz="2100">
                <a:latin typeface="Times New Roman" panose="02020603050405020304" pitchFamily="18" charset="0"/>
              </a:rPr>
              <a:t> - нарушение кровообращения вследствие эмболии и тромбоза сосудов селезенки (является осложнением септического эндокардита, митрального стеноза, полицитемии, лимфо- и миелолейкоза).</a:t>
            </a:r>
            <a:r>
              <a:rPr lang="ru-RU" altLang="en-US" sz="2100">
                <a:effectLst/>
                <a:latin typeface="Times New Roman" panose="02020603050405020304" pitchFamily="18" charset="0"/>
              </a:rPr>
              <a:t> </a:t>
            </a:r>
            <a:endParaRPr lang="ru-RU" altLang="en-US" sz="21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</a:t>
            </a:r>
            <a:r>
              <a:rPr lang="ru-RU" altLang="en-US" sz="2100" i="1" u="sng">
                <a:latin typeface="Times New Roman" panose="02020603050405020304" pitchFamily="18" charset="0"/>
              </a:rPr>
              <a:t>Патогенез</a:t>
            </a:r>
            <a:r>
              <a:rPr lang="ru-RU" altLang="en-US" sz="2100">
                <a:latin typeface="Times New Roman" panose="02020603050405020304" pitchFamily="18" charset="0"/>
              </a:rPr>
              <a:t> - небольшие инфаркты постепенно замещаются соединительной тканью. Возможно также рассасывание с образованием кисты. Инфицирования инфаркта приводит к абсцессу селезёнки.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</a:t>
            </a:r>
            <a:r>
              <a:rPr lang="ru-RU" altLang="en-US" sz="2100" i="1" u="sng">
                <a:latin typeface="Times New Roman" panose="02020603050405020304" pitchFamily="18" charset="0"/>
              </a:rPr>
              <a:t>Клиника.</a:t>
            </a:r>
            <a:r>
              <a:rPr lang="ru-RU" altLang="en-US" sz="2100">
                <a:latin typeface="Times New Roman" panose="02020603050405020304" pitchFamily="18" charset="0"/>
              </a:rPr>
              <a:t> Небольшие инфаркты протекают бессимптомно.</a:t>
            </a:r>
            <a:br>
              <a:rPr lang="ru-RU" altLang="en-US" sz="2100">
                <a:latin typeface="Times New Roman" panose="02020603050405020304" pitchFamily="18" charset="0"/>
              </a:rPr>
            </a:br>
            <a:r>
              <a:rPr lang="ru-RU" altLang="en-US" sz="2100">
                <a:latin typeface="Times New Roman" panose="02020603050405020304" pitchFamily="18" charset="0"/>
              </a:rPr>
              <a:t>Инфаркты больших размеров сопровождаются болью в левом подре-берье, повышением температуры тела, тошнотой, рвотой, парезом кишечника. 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</a:t>
            </a:r>
            <a:r>
              <a:rPr lang="ru-RU" altLang="en-US" sz="2100" i="1" u="sng">
                <a:latin typeface="Times New Roman" panose="02020603050405020304" pitchFamily="18" charset="0"/>
              </a:rPr>
              <a:t>Диагностика</a:t>
            </a:r>
            <a:r>
              <a:rPr lang="ru-RU" altLang="en-US" sz="2100">
                <a:latin typeface="Times New Roman" panose="02020603050405020304" pitchFamily="18" charset="0"/>
              </a:rPr>
              <a:t> - УЗИ, КТ.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</a:t>
            </a:r>
            <a:r>
              <a:rPr lang="ru-RU" altLang="en-US" sz="2100" i="1" u="sng">
                <a:latin typeface="Times New Roman" panose="02020603050405020304" pitchFamily="18" charset="0"/>
              </a:rPr>
              <a:t>Лечение. 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Консервативное (антибиотикотерапия, противовоспалительная терапия, холод и покой).</a:t>
            </a:r>
            <a:br>
              <a:rPr lang="ru-RU" altLang="en-US" sz="2100">
                <a:latin typeface="Times New Roman" panose="02020603050405020304" pitchFamily="18" charset="0"/>
              </a:rPr>
            </a:br>
            <a:r>
              <a:rPr lang="ru-RU" altLang="en-US" sz="2100">
                <a:latin typeface="Times New Roman" panose="02020603050405020304" pitchFamily="18" charset="0"/>
              </a:rPr>
              <a:t>Хирургическое лечение - при нагноении (спленэктомия, реже - вскрытие гнойника и его дренирование при тяжелом общем состоянии больного).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18487" cy="94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Заболевания селезенки</a:t>
            </a:r>
            <a:b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  <a:t>Анатомия селезенки</a:t>
            </a:r>
            <a:b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  <a:t>(Кровоснабжение)</a:t>
            </a:r>
            <a:br>
              <a:rPr lang="ru-RU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5715" name="Picture 3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815012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200"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4000">
                <a:solidFill>
                  <a:schemeClr val="hlink"/>
                </a:solidFill>
                <a:effectLst/>
              </a:rPr>
              <a:t> </a:t>
            </a:r>
            <a:br>
              <a:rPr lang="ru-RU" altLang="en-US" sz="4000">
                <a:solidFill>
                  <a:schemeClr val="hlink"/>
                </a:solidFill>
                <a:effectLst/>
              </a:rPr>
            </a:br>
            <a:r>
              <a:rPr lang="ru-RU" altLang="en-US" sz="2400" b="0">
                <a:effectLst/>
                <a:latin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411413" y="5876925"/>
            <a:ext cx="43561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УЗИ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Инфаркт селезенки</a:t>
            </a:r>
          </a:p>
        </p:txBody>
      </p:sp>
      <p:pic>
        <p:nvPicPr>
          <p:cNvPr id="145414" name="Picture 6" descr="Картинка 2 из 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5005387" cy="36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3600">
                <a:effectLst/>
                <a:latin typeface="Times New Roman" panose="02020603050405020304" pitchFamily="18" charset="0"/>
              </a:rPr>
              <a:t>Заболевания селезенки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8913813" cy="549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1400"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 u="sng">
                <a:latin typeface="Times New Roman" panose="02020603050405020304" pitchFamily="18" charset="0"/>
              </a:rPr>
              <a:t>Абсцесс  селезёнки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1800">
                <a:latin typeface="Times New Roman" panose="02020603050405020304" pitchFamily="18" charset="0"/>
              </a:rPr>
              <a:t>   </a:t>
            </a:r>
            <a:r>
              <a:rPr lang="ru-RU" altLang="en-US" sz="1800" i="1">
                <a:latin typeface="Times New Roman" panose="02020603050405020304" pitchFamily="18" charset="0"/>
              </a:rPr>
              <a:t>   </a:t>
            </a:r>
            <a:r>
              <a:rPr lang="ru-RU" altLang="en-US" sz="2000" i="1" u="sng">
                <a:latin typeface="Times New Roman" panose="02020603050405020304" pitchFamily="18" charset="0"/>
              </a:rPr>
              <a:t>Причины</a:t>
            </a:r>
            <a:r>
              <a:rPr lang="ru-RU" altLang="en-US" sz="2000">
                <a:latin typeface="Times New Roman" panose="02020603050405020304" pitchFamily="18" charset="0"/>
              </a:rPr>
              <a:t> -  сепсис, нагноение зоны инфаркта, непаразитарной кисты, гематомы, реже - переход инфекции контактным путем с соседних органов.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    </a:t>
            </a:r>
            <a:r>
              <a:rPr lang="ru-RU" altLang="en-US" sz="2000" i="1" u="sng">
                <a:latin typeface="Times New Roman" panose="02020603050405020304" pitchFamily="18" charset="0"/>
              </a:rPr>
              <a:t>Клиника</a:t>
            </a:r>
            <a:r>
              <a:rPr lang="ru-RU" altLang="en-US" sz="2000" i="1">
                <a:latin typeface="Times New Roman" panose="02020603050405020304" pitchFamily="18" charset="0"/>
              </a:rPr>
              <a:t> </a:t>
            </a:r>
            <a:r>
              <a:rPr lang="ru-RU" altLang="en-US" sz="2000">
                <a:latin typeface="Times New Roman" panose="02020603050405020304" pitchFamily="18" charset="0"/>
              </a:rPr>
              <a:t>- боль в левом подреберье, признаки интоксикации. При локализа-ции гнойника в нижнем полюсе органа иногда можно определить симптом флюктуации, при расположении абсцесса в верхнем полюсе довольно часто наблюдают сочувственный выпот в левой плевральной полости.</a:t>
            </a:r>
            <a:r>
              <a:rPr lang="ru-RU" altLang="en-US" sz="2000"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000">
                <a:latin typeface="Times New Roman" panose="02020603050405020304" pitchFamily="18" charset="0"/>
              </a:rPr>
              <a:t/>
            </a:r>
            <a:br>
              <a:rPr lang="ru-RU" altLang="en-US" sz="2000">
                <a:latin typeface="Times New Roman" panose="02020603050405020304" pitchFamily="18" charset="0"/>
              </a:rPr>
            </a:br>
            <a:r>
              <a:rPr lang="ru-RU" altLang="en-US" sz="2000">
                <a:latin typeface="Times New Roman" panose="02020603050405020304" pitchFamily="18" charset="0"/>
              </a:rPr>
              <a:t>Осложнениями абсцесса  являются прорыв его в свободную брюшную полость с развитием распространенного гнойного перитонита или в просвет полого органа (желудок, толстая кишка), реже -  в почечную лоханку.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    </a:t>
            </a:r>
            <a:r>
              <a:rPr lang="ru-RU" altLang="en-US" sz="2000" i="1" u="sng">
                <a:latin typeface="Times New Roman" panose="02020603050405020304" pitchFamily="18" charset="0"/>
              </a:rPr>
              <a:t>Диагностика</a:t>
            </a:r>
            <a:r>
              <a:rPr lang="ru-RU" altLang="en-US" sz="2000" i="1">
                <a:latin typeface="Times New Roman" panose="02020603050405020304" pitchFamily="18" charset="0"/>
              </a:rPr>
              <a:t>.</a:t>
            </a:r>
            <a:r>
              <a:rPr lang="ru-RU" altLang="en-US" sz="2000">
                <a:latin typeface="Times New Roman" panose="02020603050405020304" pitchFamily="18" charset="0"/>
              </a:rPr>
              <a:t> </a:t>
            </a:r>
            <a:br>
              <a:rPr lang="ru-RU" altLang="en-US" sz="2000">
                <a:latin typeface="Times New Roman" panose="02020603050405020304" pitchFamily="18" charset="0"/>
              </a:rPr>
            </a:br>
            <a:r>
              <a:rPr lang="ru-RU" altLang="en-US" sz="2000">
                <a:latin typeface="Times New Roman" panose="02020603050405020304" pitchFamily="18" charset="0"/>
              </a:rPr>
              <a:t>УЗИ, КТ - анэхогенный или гипоэхогенный участок.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000">
                <a:latin typeface="Times New Roman" panose="02020603050405020304" pitchFamily="18" charset="0"/>
              </a:rPr>
              <a:t>      </a:t>
            </a:r>
            <a:r>
              <a:rPr lang="ru-RU" altLang="en-US" sz="2000" i="1" u="sng">
                <a:latin typeface="Times New Roman" panose="02020603050405020304" pitchFamily="18" charset="0"/>
              </a:rPr>
              <a:t>Лечение</a:t>
            </a:r>
            <a:r>
              <a:rPr lang="ru-RU" altLang="en-US" sz="2000">
                <a:latin typeface="Times New Roman" panose="02020603050405020304" pitchFamily="18" charset="0"/>
              </a:rPr>
              <a:t> - спленэктомия. При солитарных гнойниках, а также при общем тяжелом состоянии больного в настоящее время используют чрескожную пункцию и дренирование абсцесса под контролем УЗИ.</a:t>
            </a:r>
            <a:r>
              <a:rPr lang="ru-RU" altLang="en-US" sz="2000">
                <a:effectLst/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Наиболее обширную группу больных, нуждающихся в хирургическом удалении селезенки - </a:t>
            </a:r>
            <a:r>
              <a:rPr lang="ru-RU" sz="2400" b="1" dirty="0" err="1">
                <a:solidFill>
                  <a:srgbClr val="C00000"/>
                </a:solidFill>
              </a:rPr>
              <a:t>спленэктомии</a:t>
            </a:r>
            <a:r>
              <a:rPr lang="ru-RU" sz="2400" b="1" dirty="0">
                <a:solidFill>
                  <a:srgbClr val="C00000"/>
                </a:solidFill>
              </a:rPr>
              <a:t>, в плановой хирургии составляют пациенты с заболеваниями крови.</a:t>
            </a:r>
          </a:p>
          <a:p>
            <a:endParaRPr lang="ru-RU" sz="2400" dirty="0"/>
          </a:p>
          <a:p>
            <a:r>
              <a:rPr lang="ru-RU" sz="2400" dirty="0"/>
              <a:t>Гематологические показания к данному вмешательству включают в себя группы заболеваний, основа клинической картины и ведущий патогенетический механизм которых выражается в выполнении селезенкой своих физиологических функций, приобретающих в условиях того или иного нозологического состояния патологический характер (</a:t>
            </a:r>
            <a:r>
              <a:rPr lang="ru-RU" sz="2400" dirty="0" err="1"/>
              <a:t>микросфероцитоз</a:t>
            </a:r>
            <a:r>
              <a:rPr lang="ru-RU" sz="2400" dirty="0"/>
              <a:t>, идиопатическая тромбоцитопеническая пурпура, целый ряд аутоиммунных анемий, </a:t>
            </a:r>
            <a:r>
              <a:rPr lang="ru-RU" sz="2400" dirty="0" err="1"/>
              <a:t>миелолейкоз</a:t>
            </a:r>
            <a:r>
              <a:rPr lang="ru-RU" sz="2400" dirty="0"/>
              <a:t>, «</a:t>
            </a:r>
            <a:r>
              <a:rPr lang="ru-RU" sz="2400" dirty="0" err="1"/>
              <a:t>волосатоклеточный</a:t>
            </a:r>
            <a:r>
              <a:rPr lang="ru-RU" sz="2400" dirty="0"/>
              <a:t>» лейкоз). </a:t>
            </a:r>
          </a:p>
        </p:txBody>
      </p:sp>
    </p:spTree>
    <p:extLst>
      <p:ext uri="{BB962C8B-B14F-4D97-AF65-F5344CB8AC3E}">
        <p14:creationId xmlns:p14="http://schemas.microsoft.com/office/powerpoint/2010/main" val="41074259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064896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0000"/>
                </a:solidFill>
              </a:rPr>
              <a:t>Показаниями к </a:t>
            </a:r>
            <a:r>
              <a:rPr lang="ru-RU" sz="2000" u="sng" dirty="0" err="1">
                <a:solidFill>
                  <a:srgbClr val="FF0000"/>
                </a:solidFill>
              </a:rPr>
              <a:t>спленэктомии</a:t>
            </a:r>
            <a:r>
              <a:rPr lang="ru-RU" sz="2000" u="sng" dirty="0">
                <a:solidFill>
                  <a:srgbClr val="FF0000"/>
                </a:solidFill>
              </a:rPr>
              <a:t> при гематологических заболеваниях </a:t>
            </a:r>
            <a:r>
              <a:rPr lang="ru-RU" sz="2000" dirty="0"/>
              <a:t>служат также абдоминальный болевой синдром, вызванный </a:t>
            </a:r>
            <a:r>
              <a:rPr lang="ru-RU" sz="2000" dirty="0" err="1"/>
              <a:t>периспленитом</a:t>
            </a:r>
            <a:r>
              <a:rPr lang="ru-RU" sz="2000" dirty="0"/>
              <a:t>, </a:t>
            </a:r>
            <a:r>
              <a:rPr lang="ru-RU" sz="2000" dirty="0" err="1"/>
              <a:t>спленомегалией</a:t>
            </a:r>
            <a:r>
              <a:rPr lang="ru-RU" sz="2000" dirty="0"/>
              <a:t>, компрессией и дисфункцией органов брюшной полости, частые инфаркты селезенки, блуждающая селезенка. Рассматриваемое вмешательство в сочетании с биопсией лимфатических узлов брюшной полости, печени выполняется с целью определения типа и распространенности </a:t>
            </a:r>
            <a:r>
              <a:rPr lang="ru-RU" sz="2000" dirty="0" err="1"/>
              <a:t>лимфопролиферативных</a:t>
            </a:r>
            <a:r>
              <a:rPr lang="ru-RU" sz="2000" dirty="0"/>
              <a:t> заболеваний, выбора оптимальной лечебной программы. В случае неэффективности консервативных мероприятий при </a:t>
            </a:r>
            <a:r>
              <a:rPr lang="ru-RU" sz="2000" dirty="0" err="1"/>
              <a:t>апластических</a:t>
            </a:r>
            <a:r>
              <a:rPr lang="ru-RU" sz="2000" dirty="0"/>
              <a:t> анемиях, </a:t>
            </a:r>
            <a:r>
              <a:rPr lang="ru-RU" sz="2000" dirty="0" err="1"/>
              <a:t>спленэктомия</a:t>
            </a:r>
            <a:r>
              <a:rPr lang="ru-RU" sz="2000" dirty="0"/>
              <a:t> может применяться, как операция отчаяния перед трансплантацией костного мозга.</a:t>
            </a:r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гематологии </a:t>
            </a:r>
            <a:r>
              <a:rPr lang="ru-RU" sz="2000" u="sng" dirty="0">
                <a:solidFill>
                  <a:srgbClr val="FF0000"/>
                </a:solidFill>
              </a:rPr>
              <a:t>показания к </a:t>
            </a:r>
            <a:r>
              <a:rPr lang="ru-RU" sz="2000" u="sng" dirty="0" err="1">
                <a:solidFill>
                  <a:srgbClr val="FF0000"/>
                </a:solidFill>
              </a:rPr>
              <a:t>спленэктомии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могут быть как экстренными, так и плановыми. Экстренную операцию производят у больных с тромбоцитопенической пурпурой при угрозе кровоизлияния и кровотечения, </a:t>
            </a:r>
            <a:r>
              <a:rPr lang="ru-RU" sz="2000" dirty="0" err="1"/>
              <a:t>гемобластозах</a:t>
            </a:r>
            <a:r>
              <a:rPr lang="ru-RU" sz="2000" dirty="0"/>
              <a:t> в случае угроза разрыва селезенки; плановую – при аутоиммунной гемолитической анемии, </a:t>
            </a:r>
            <a:r>
              <a:rPr lang="ru-RU" sz="2000" dirty="0" err="1"/>
              <a:t>микросфероцитозе</a:t>
            </a:r>
            <a:r>
              <a:rPr lang="ru-RU" sz="2000" dirty="0"/>
              <a:t>, </a:t>
            </a:r>
            <a:r>
              <a:rPr lang="ru-RU" sz="2000" dirty="0" err="1"/>
              <a:t>талласэмии</a:t>
            </a:r>
            <a:r>
              <a:rPr lang="ru-RU" sz="2000" dirty="0"/>
              <a:t>, протекающей со </a:t>
            </a:r>
            <a:r>
              <a:rPr lang="ru-RU" sz="2000" dirty="0" err="1"/>
              <a:t>спленомегалией</a:t>
            </a:r>
            <a:r>
              <a:rPr lang="ru-RU" sz="2000" dirty="0"/>
              <a:t> и явлениями </a:t>
            </a:r>
            <a:r>
              <a:rPr lang="ru-RU" sz="2000" dirty="0" err="1"/>
              <a:t>гиперспленизма</a:t>
            </a:r>
            <a:r>
              <a:rPr lang="ru-RU" sz="2000" dirty="0"/>
              <a:t>, а также при неэффективности гемотрансфузионной терапии.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0100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08912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</a:rPr>
              <a:t>Гемолитические анемии </a:t>
            </a:r>
            <a:r>
              <a:rPr lang="ru-RU" sz="2400" dirty="0"/>
              <a:t>– группа наследственных и приобретенных заболеваний, характеризующихся повышенным внутритканевым и внутри сосудистым разрушением эритроцитов.</a:t>
            </a:r>
          </a:p>
          <a:p>
            <a:endParaRPr lang="ru-RU" sz="2400" dirty="0"/>
          </a:p>
          <a:p>
            <a:r>
              <a:rPr lang="ru-RU" sz="2400" dirty="0" err="1"/>
              <a:t>Спленэктомия</a:t>
            </a:r>
            <a:r>
              <a:rPr lang="ru-RU" sz="2400" dirty="0"/>
              <a:t> как метод лечения применяется при каждой из перечисленных форм гемолитических анемий.</a:t>
            </a:r>
          </a:p>
          <a:p>
            <a:endParaRPr lang="ru-RU" sz="2400" dirty="0"/>
          </a:p>
          <a:p>
            <a:r>
              <a:rPr lang="ru-RU" sz="2400" u="sng" dirty="0">
                <a:solidFill>
                  <a:srgbClr val="FF0000"/>
                </a:solidFill>
              </a:rPr>
              <a:t>Микросфероцитарная анемия </a:t>
            </a:r>
            <a:r>
              <a:rPr lang="ru-RU" sz="2400" dirty="0"/>
              <a:t>(болезнь </a:t>
            </a:r>
            <a:r>
              <a:rPr lang="ru-RU" sz="2400" dirty="0" err="1"/>
              <a:t>Минковского-Шоффара</a:t>
            </a:r>
            <a:r>
              <a:rPr lang="ru-RU" sz="2400" dirty="0"/>
              <a:t>) – наследственное заболевания, обусловленное дефектом белков мембраны эритроцитов, приобретающих сферическую форму с последующим их раз-рушением макрофагами селезенки. Наиболее эффективным методом лечения данного заболевания является </a:t>
            </a:r>
            <a:r>
              <a:rPr lang="ru-RU" sz="2400" dirty="0" err="1"/>
              <a:t>спленэктомия</a:t>
            </a:r>
            <a:r>
              <a:rPr lang="ru-RU" sz="2400" dirty="0"/>
              <a:t>, приводящая к клиническому выздоровлению.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34570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20891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CC00"/>
              </a:buClr>
            </a:pPr>
            <a:r>
              <a:rPr lang="ru-RU" sz="2400" u="sng" dirty="0" smtClean="0">
                <a:solidFill>
                  <a:srgbClr val="FFFF00"/>
                </a:solidFill>
              </a:rPr>
              <a:t>Абсолютные </a:t>
            </a:r>
            <a:r>
              <a:rPr lang="ru-RU" sz="2400" u="sng" dirty="0">
                <a:solidFill>
                  <a:srgbClr val="FFFF00"/>
                </a:solidFill>
              </a:rPr>
              <a:t>показания:</a:t>
            </a:r>
          </a:p>
          <a:p>
            <a:pPr lvl="0">
              <a:buClr>
                <a:srgbClr val="FFCC00"/>
              </a:buClr>
            </a:pPr>
            <a:r>
              <a:rPr lang="ru-RU" sz="2400" dirty="0">
                <a:solidFill>
                  <a:srgbClr val="FFFF00"/>
                </a:solidFill>
              </a:rPr>
              <a:t>1. выраженная анемия с клиническими проявлениями, гемолитическими кризами;</a:t>
            </a:r>
          </a:p>
          <a:p>
            <a:pPr lvl="0">
              <a:buClr>
                <a:srgbClr val="FFCC00"/>
              </a:buClr>
            </a:pPr>
            <a:r>
              <a:rPr lang="ru-RU" sz="2400" dirty="0">
                <a:solidFill>
                  <a:srgbClr val="FFFF00"/>
                </a:solidFill>
              </a:rPr>
              <a:t>2. осложнения заболевания желчной коликой и камнем в желчном пузыре;</a:t>
            </a:r>
          </a:p>
          <a:p>
            <a:pPr lvl="0">
              <a:buClr>
                <a:srgbClr val="FFCC00"/>
              </a:buClr>
            </a:pPr>
            <a:r>
              <a:rPr lang="ru-RU" sz="2400" dirty="0">
                <a:solidFill>
                  <a:srgbClr val="FFFF00"/>
                </a:solidFill>
              </a:rPr>
              <a:t>3. осложнения трофическими язвами голени;</a:t>
            </a:r>
          </a:p>
          <a:p>
            <a:pPr lvl="0">
              <a:buClr>
                <a:srgbClr val="FFCC00"/>
              </a:buClr>
            </a:pPr>
            <a:r>
              <a:rPr lang="ru-RU" sz="2400" dirty="0">
                <a:solidFill>
                  <a:srgbClr val="FFFF00"/>
                </a:solidFill>
              </a:rPr>
              <a:t>4. упорная желтуха.</a:t>
            </a:r>
          </a:p>
          <a:p>
            <a:pPr lvl="0">
              <a:buClr>
                <a:srgbClr val="FFCC00"/>
              </a:buClr>
            </a:pPr>
            <a:r>
              <a:rPr lang="ru-RU" sz="2400" u="sng" dirty="0" smtClean="0">
                <a:solidFill>
                  <a:srgbClr val="FFFF00"/>
                </a:solidFill>
              </a:rPr>
              <a:t>Относительные </a:t>
            </a:r>
            <a:r>
              <a:rPr lang="ru-RU" sz="2400" u="sng" dirty="0">
                <a:solidFill>
                  <a:srgbClr val="FFFF00"/>
                </a:solidFill>
              </a:rPr>
              <a:t>показания:</a:t>
            </a:r>
          </a:p>
          <a:p>
            <a:pPr lvl="0">
              <a:buClr>
                <a:srgbClr val="FFCC00"/>
              </a:buClr>
            </a:pPr>
            <a:r>
              <a:rPr lang="ru-RU" sz="2400" dirty="0">
                <a:solidFill>
                  <a:srgbClr val="FFFF00"/>
                </a:solidFill>
              </a:rPr>
              <a:t>1. </a:t>
            </a:r>
            <a:r>
              <a:rPr lang="ru-RU" sz="2400" dirty="0" err="1">
                <a:solidFill>
                  <a:srgbClr val="FFFF00"/>
                </a:solidFill>
              </a:rPr>
              <a:t>кризовое</a:t>
            </a:r>
            <a:r>
              <a:rPr lang="ru-RU" sz="2400" dirty="0">
                <a:solidFill>
                  <a:srgbClr val="FFFF00"/>
                </a:solidFill>
              </a:rPr>
              <a:t> течение заболевания (гемолитические кризы сменяются периодами анемии);</a:t>
            </a:r>
          </a:p>
          <a:p>
            <a:pPr lvl="0">
              <a:buClr>
                <a:srgbClr val="FFCC00"/>
              </a:buClr>
            </a:pPr>
            <a:r>
              <a:rPr lang="ru-RU" sz="2400" dirty="0">
                <a:solidFill>
                  <a:srgbClr val="FFFF00"/>
                </a:solidFill>
              </a:rPr>
              <a:t>2. большая величина селезенки и появление признаков </a:t>
            </a:r>
            <a:r>
              <a:rPr lang="ru-RU" sz="2400" dirty="0" err="1">
                <a:solidFill>
                  <a:srgbClr val="FFFF00"/>
                </a:solidFill>
              </a:rPr>
              <a:t>гиперспленизма</a:t>
            </a:r>
            <a:r>
              <a:rPr lang="ru-RU" sz="2400" dirty="0">
                <a:solidFill>
                  <a:srgbClr val="FFFF00"/>
                </a:solidFill>
              </a:rPr>
              <a:t>;</a:t>
            </a:r>
          </a:p>
          <a:p>
            <a:pPr lvl="0">
              <a:buClr>
                <a:srgbClr val="FFCC00"/>
              </a:buClr>
            </a:pPr>
            <a:r>
              <a:rPr lang="ru-RU" sz="2400" dirty="0">
                <a:solidFill>
                  <a:srgbClr val="FFFF00"/>
                </a:solidFill>
              </a:rPr>
              <a:t>3. абсолютные показания, но при меньшей степени их выраженности</a:t>
            </a:r>
            <a:r>
              <a:rPr lang="ru-RU" sz="14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750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2678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Наличие камней в желчном пузыре требует одновременного удаления и желчного пузыря, и селезенки. </a:t>
            </a:r>
            <a:r>
              <a:rPr lang="ru-RU" sz="2000" dirty="0"/>
              <a:t>При других наследственных гемолитических анемиях (</a:t>
            </a:r>
            <a:r>
              <a:rPr lang="ru-RU" sz="2000" dirty="0" err="1"/>
              <a:t>серповидноклеточная</a:t>
            </a:r>
            <a:r>
              <a:rPr lang="ru-RU" sz="2000" dirty="0"/>
              <a:t> анемия, талассемия) </a:t>
            </a:r>
            <a:r>
              <a:rPr lang="ru-RU" sz="2000" dirty="0" err="1"/>
              <a:t>спленэктомия</a:t>
            </a:r>
            <a:r>
              <a:rPr lang="ru-RU" sz="2000" dirty="0"/>
              <a:t> производится в случае значительного увеличения селезенки и развития лейкопении и тромбоцитопении.</a:t>
            </a:r>
          </a:p>
          <a:p>
            <a:endParaRPr lang="ru-RU" sz="2000" dirty="0"/>
          </a:p>
          <a:p>
            <a:r>
              <a:rPr lang="ru-RU" sz="2000" u="sng" dirty="0">
                <a:solidFill>
                  <a:srgbClr val="FF0000"/>
                </a:solidFill>
              </a:rPr>
              <a:t>Приобретенные аутоиммунные гемолитические анемии </a:t>
            </a:r>
            <a:r>
              <a:rPr lang="ru-RU" sz="2000" dirty="0"/>
              <a:t>– это заболевания, обусловленные образованием антител к собственным антигенам эритроцитов, что ведет к их разрушению. Аутоиммунные гемолитические анемии могут быть идиопатическими (возникающие без известной причины) и симптоматическими (развивающиеся на фоне других известных заболеваний, чаще всего </a:t>
            </a:r>
            <a:r>
              <a:rPr lang="ru-RU" sz="2000" dirty="0" err="1"/>
              <a:t>аутоиммуных</a:t>
            </a:r>
            <a:r>
              <a:rPr lang="ru-RU" sz="2000" dirty="0"/>
              <a:t> – СКВ, гепатит, </a:t>
            </a:r>
            <a:r>
              <a:rPr lang="ru-RU" sz="2000" dirty="0" err="1"/>
              <a:t>тиреоидит</a:t>
            </a:r>
            <a:r>
              <a:rPr lang="ru-RU" sz="2000" dirty="0"/>
              <a:t>, хронический </a:t>
            </a:r>
            <a:r>
              <a:rPr lang="ru-RU" sz="2000" dirty="0" err="1"/>
              <a:t>лимфолейкоз</a:t>
            </a:r>
            <a:r>
              <a:rPr lang="ru-RU" sz="2000" dirty="0"/>
              <a:t>, СПИД). Препаратами выбора при лечении данного заболевания являются </a:t>
            </a:r>
            <a:r>
              <a:rPr lang="ru-RU" sz="2000" dirty="0" err="1"/>
              <a:t>глюкокортикостероиды</a:t>
            </a:r>
            <a:r>
              <a:rPr lang="ru-RU" sz="2000" dirty="0"/>
              <a:t>. Больным, у которых применение </a:t>
            </a:r>
            <a:r>
              <a:rPr lang="ru-RU" sz="2000" dirty="0" err="1"/>
              <a:t>глюкокортикостероидов</a:t>
            </a:r>
            <a:r>
              <a:rPr lang="ru-RU" sz="2000" dirty="0"/>
              <a:t> не дает ожидаемого эффекта или возникает необходимость в постоянном приеме препарата, а также в случае рецидива гемолиза после отмены преднизолона или развития осложнений в результате проводимой </a:t>
            </a:r>
            <a:r>
              <a:rPr lang="ru-RU" sz="2000" dirty="0" err="1"/>
              <a:t>глюкокортикостероидной</a:t>
            </a:r>
            <a:r>
              <a:rPr lang="ru-RU" sz="2000" dirty="0"/>
              <a:t> терапии, рекомендуется </a:t>
            </a:r>
            <a:r>
              <a:rPr lang="ru-RU" sz="2000" dirty="0" err="1"/>
              <a:t>спленэктомия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36926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Апластическая</a:t>
            </a:r>
            <a:r>
              <a:rPr lang="ru-RU" sz="2000" dirty="0">
                <a:solidFill>
                  <a:srgbClr val="FF0000"/>
                </a:solidFill>
              </a:rPr>
              <a:t> анемия </a:t>
            </a:r>
            <a:r>
              <a:rPr lang="ru-RU" sz="2000" dirty="0"/>
              <a:t>– заболевание кроветворной системы, характеризующееся депрессией кроветворения, развитием </a:t>
            </a:r>
            <a:r>
              <a:rPr lang="ru-RU" sz="2000" dirty="0" err="1"/>
              <a:t>панцитопении</a:t>
            </a:r>
            <a:r>
              <a:rPr lang="ru-RU" sz="2000" dirty="0"/>
              <a:t> и жировым перерождением костного мозга. Существует несколько этиологических форм </a:t>
            </a:r>
            <a:r>
              <a:rPr lang="ru-RU" sz="2000" dirty="0" err="1"/>
              <a:t>апластической</a:t>
            </a:r>
            <a:r>
              <a:rPr lang="ru-RU" sz="2000" dirty="0"/>
              <a:t> анемии – идиопатическая, конституциональная форма (анемия </a:t>
            </a:r>
            <a:r>
              <a:rPr lang="ru-RU" sz="2000" dirty="0" err="1"/>
              <a:t>Фанкони</a:t>
            </a:r>
            <a:r>
              <a:rPr lang="ru-RU" sz="2000" dirty="0"/>
              <a:t>), наследуемая по аутосомно-</a:t>
            </a:r>
            <a:r>
              <a:rPr lang="ru-RU" sz="2000" dirty="0" err="1"/>
              <a:t>рециссивному</a:t>
            </a:r>
            <a:r>
              <a:rPr lang="ru-RU" sz="2000" dirty="0"/>
              <a:t> типу; приобретенная, вызываемая физическими и химическими агентами; приобретенная, развивающаяся по механизму идиосинкразии после приема некоторых лекарственных препаратов (левомицетин, </a:t>
            </a:r>
            <a:r>
              <a:rPr lang="ru-RU" sz="2000" dirty="0" err="1"/>
              <a:t>бутадион</a:t>
            </a:r>
            <a:r>
              <a:rPr lang="ru-RU" sz="2000" dirty="0"/>
              <a:t>, препараты золота); приобретенная, вызываемая хроническим активным гепатитом; </a:t>
            </a:r>
            <a:r>
              <a:rPr lang="ru-RU" sz="2000" dirty="0" err="1"/>
              <a:t>апластическая</a:t>
            </a:r>
            <a:r>
              <a:rPr lang="ru-RU" sz="2000" dirty="0"/>
              <a:t> анемия при беременности; анемия, развивающаяся при других заболеваниях: цито-</a:t>
            </a:r>
            <a:r>
              <a:rPr lang="ru-RU" sz="2000" dirty="0" err="1"/>
              <a:t>мегаловирусная</a:t>
            </a:r>
            <a:r>
              <a:rPr lang="ru-RU" sz="2000" dirty="0"/>
              <a:t> инфекция, зоб </a:t>
            </a:r>
            <a:r>
              <a:rPr lang="ru-RU" sz="2000" dirty="0" err="1"/>
              <a:t>Хашимото</a:t>
            </a:r>
            <a:r>
              <a:rPr lang="ru-RU" sz="2000" dirty="0"/>
              <a:t>, туберкулез легких. </a:t>
            </a:r>
          </a:p>
          <a:p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Лечебная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при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апластической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анемии состоит из нескольких этапов.</a:t>
            </a:r>
          </a:p>
          <a:p>
            <a:r>
              <a:rPr lang="ru-RU" sz="2000" dirty="0" smtClean="0"/>
              <a:t>1-й </a:t>
            </a:r>
            <a:r>
              <a:rPr lang="ru-RU" sz="2000" dirty="0"/>
              <a:t>этап: лечение антилимфоцитарными глобулинами, </a:t>
            </a:r>
            <a:r>
              <a:rPr lang="ru-RU" sz="2000" dirty="0" err="1"/>
              <a:t>циклоспорином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2-й </a:t>
            </a:r>
            <a:r>
              <a:rPr lang="ru-RU" sz="2000" dirty="0"/>
              <a:t>этап: пересадка костного мозга и лечение </a:t>
            </a:r>
            <a:r>
              <a:rPr lang="ru-RU" sz="2000" dirty="0" err="1"/>
              <a:t>колониестимулирующими</a:t>
            </a:r>
            <a:r>
              <a:rPr lang="ru-RU" sz="2000" dirty="0"/>
              <a:t> факторами.</a:t>
            </a:r>
          </a:p>
          <a:p>
            <a:r>
              <a:rPr lang="ru-RU" sz="2000" dirty="0" smtClean="0"/>
              <a:t>3-й </a:t>
            </a:r>
            <a:r>
              <a:rPr lang="ru-RU" sz="2000" dirty="0"/>
              <a:t>этап: выполнение </a:t>
            </a:r>
            <a:r>
              <a:rPr lang="ru-RU" sz="2000" u="sng" dirty="0" err="1"/>
              <a:t>спленэктомии</a:t>
            </a:r>
            <a:r>
              <a:rPr lang="ru-RU" sz="2000" u="sng" dirty="0"/>
              <a:t>.</a:t>
            </a:r>
          </a:p>
          <a:p>
            <a:r>
              <a:rPr lang="ru-RU" sz="2000" dirty="0" smtClean="0"/>
              <a:t>4-й </a:t>
            </a:r>
            <a:r>
              <a:rPr lang="ru-RU" sz="2000" dirty="0"/>
              <a:t>этап: трансфузия эритроцитов, </a:t>
            </a:r>
            <a:r>
              <a:rPr lang="ru-RU" sz="2000" dirty="0" err="1"/>
              <a:t>десферанотерапия</a:t>
            </a:r>
            <a:r>
              <a:rPr lang="ru-RU" sz="2000" dirty="0"/>
              <a:t>, трансфузии тромбоцитов, лечение иммуноглобулинами.</a:t>
            </a:r>
          </a:p>
        </p:txBody>
      </p:sp>
    </p:spTree>
    <p:extLst>
      <p:ext uri="{BB962C8B-B14F-4D97-AF65-F5344CB8AC3E}">
        <p14:creationId xmlns:p14="http://schemas.microsoft.com/office/powerpoint/2010/main" val="32347418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064896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Идиопатическая тромбоцитопеническая пурпура (болезнь </a:t>
            </a:r>
            <a:r>
              <a:rPr lang="ru-RU" sz="1800" dirty="0" err="1">
                <a:solidFill>
                  <a:srgbClr val="FF0000"/>
                </a:solidFill>
              </a:rPr>
              <a:t>Верльгофа</a:t>
            </a:r>
            <a:r>
              <a:rPr lang="ru-RU" sz="1800" dirty="0">
                <a:solidFill>
                  <a:srgbClr val="FF0000"/>
                </a:solidFill>
              </a:rPr>
              <a:t>) </a:t>
            </a:r>
            <a:r>
              <a:rPr lang="ru-RU" sz="1800" dirty="0"/>
              <a:t>– форма геморрагического диатеза, обусловленного ускорением разрушения тромбоцитов под влиянием </a:t>
            </a:r>
            <a:r>
              <a:rPr lang="ru-RU" sz="1800" dirty="0" err="1"/>
              <a:t>антитромбоцитарных</a:t>
            </a:r>
            <a:r>
              <a:rPr lang="ru-RU" sz="1800" dirty="0"/>
              <a:t> антител, причина которых неизвестна. Идиопатическая тромбоцитопеническая пурпура является аутоиммунным заболеванием, развивающимся в результате воздействия </a:t>
            </a:r>
            <a:r>
              <a:rPr lang="ru-RU" sz="1800" dirty="0" err="1"/>
              <a:t>антитромбоцитарных</a:t>
            </a:r>
            <a:r>
              <a:rPr lang="ru-RU" sz="1800" dirty="0"/>
              <a:t> антител класса </a:t>
            </a:r>
            <a:r>
              <a:rPr lang="ru-RU" sz="1800" dirty="0" err="1"/>
              <a:t>Ig</a:t>
            </a:r>
            <a:r>
              <a:rPr lang="ru-RU" sz="1800" dirty="0"/>
              <a:t> J. Срок жизни тромбоцитов при этом заболевании резко укорочен (от нескольких часов до 1-2 дней вместо 8-10 дней у здоровых людей). Секвестрация </a:t>
            </a:r>
            <a:r>
              <a:rPr lang="ru-RU" sz="1800" dirty="0" err="1"/>
              <a:t>тормбоцитов</a:t>
            </a:r>
            <a:r>
              <a:rPr lang="ru-RU" sz="1800" dirty="0"/>
              <a:t> происходит в системе </a:t>
            </a:r>
            <a:r>
              <a:rPr lang="ru-RU" sz="1800" dirty="0" err="1"/>
              <a:t>фагоцитирующих</a:t>
            </a:r>
            <a:r>
              <a:rPr lang="ru-RU" sz="1800" dirty="0"/>
              <a:t> </a:t>
            </a:r>
            <a:r>
              <a:rPr lang="ru-RU" sz="1800" dirty="0" err="1"/>
              <a:t>мононуклеаров</a:t>
            </a:r>
            <a:r>
              <a:rPr lang="ru-RU" sz="1800" dirty="0"/>
              <a:t>, в основном в селезенке, поэтому вторым эта-</a:t>
            </a:r>
            <a:r>
              <a:rPr lang="ru-RU" sz="1800" dirty="0" err="1"/>
              <a:t>пом</a:t>
            </a:r>
            <a:r>
              <a:rPr lang="ru-RU" sz="1800" dirty="0"/>
              <a:t> лечебной программы при идиопатической тромбоцитопенической пурпуре является </a:t>
            </a:r>
            <a:r>
              <a:rPr lang="ru-RU" sz="1800" dirty="0" err="1"/>
              <a:t>спленэктомия,проводимая</a:t>
            </a:r>
            <a:r>
              <a:rPr lang="ru-RU" sz="1800" dirty="0"/>
              <a:t> после терапии </a:t>
            </a:r>
            <a:r>
              <a:rPr lang="ru-RU" sz="1800" dirty="0" err="1"/>
              <a:t>глюкокортикоидами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u="sng" dirty="0"/>
              <a:t>Показания к </a:t>
            </a:r>
            <a:r>
              <a:rPr lang="ru-RU" sz="1800" u="sng" dirty="0" err="1"/>
              <a:t>спленэктомии</a:t>
            </a:r>
            <a:r>
              <a:rPr lang="ru-RU" sz="1800" u="sng" dirty="0"/>
              <a:t> при </a:t>
            </a:r>
            <a:r>
              <a:rPr lang="ru-RU" sz="1800" u="sng" dirty="0" smtClean="0"/>
              <a:t>ИТП:</a:t>
            </a:r>
            <a:endParaRPr lang="ru-RU" sz="1800" u="sng" dirty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Отсутствие </a:t>
            </a:r>
            <a:r>
              <a:rPr lang="ru-RU" sz="1800" dirty="0"/>
              <a:t>эффекта после глюкокортикоидной терапии. 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Наличие </a:t>
            </a:r>
            <a:r>
              <a:rPr lang="ru-RU" sz="1800" dirty="0"/>
              <a:t>серьезных осложнений глюкокортикоидной терапии, что делает невозможным лечение этими препаратами.</a:t>
            </a:r>
          </a:p>
          <a:p>
            <a:r>
              <a:rPr lang="ru-RU" sz="1800" dirty="0" smtClean="0"/>
              <a:t>-    Рецидивы </a:t>
            </a:r>
            <a:r>
              <a:rPr lang="ru-RU" sz="1800" dirty="0"/>
              <a:t>тромбоцитопении после отмены </a:t>
            </a:r>
            <a:r>
              <a:rPr lang="ru-RU" sz="1800" dirty="0" err="1"/>
              <a:t>глюкокортикоидов</a:t>
            </a:r>
            <a:r>
              <a:rPr lang="ru-RU" sz="1800" dirty="0"/>
              <a:t>.</a:t>
            </a:r>
          </a:p>
          <a:p>
            <a:r>
              <a:rPr lang="ru-RU" sz="1800" dirty="0" smtClean="0"/>
              <a:t>-    Абсолютные </a:t>
            </a:r>
            <a:r>
              <a:rPr lang="ru-RU" sz="1800" dirty="0"/>
              <a:t>показания к </a:t>
            </a:r>
            <a:r>
              <a:rPr lang="ru-RU" sz="1800" dirty="0" err="1"/>
              <a:t>спленэктомии</a:t>
            </a:r>
            <a:r>
              <a:rPr lang="ru-RU" sz="1800" dirty="0"/>
              <a:t> – тяжелый геморрагический и тромбоцитопенический синдромы с множественными или значительными геморрагиями в области лица, на языке и склерах, головная боль с менингеальными знаками (кровоизлияниями в мозг и его оболочки), геморрагии в сетчатку глаза, очень низкое содержание тромбоцитов в крови.</a:t>
            </a:r>
          </a:p>
        </p:txBody>
      </p:sp>
    </p:spTree>
    <p:extLst>
      <p:ext uri="{BB962C8B-B14F-4D97-AF65-F5344CB8AC3E}">
        <p14:creationId xmlns:p14="http://schemas.microsoft.com/office/powerpoint/2010/main" val="1151325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6500114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18487" cy="94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Заболевания селезенки</a:t>
            </a:r>
            <a:b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  <a:t>Анатомия селезенки</a:t>
            </a:r>
            <a:b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  <a:t>Ткань селезенки (поперечный срез)</a:t>
            </a:r>
            <a:br>
              <a:rPr lang="ru-RU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6741" name="Picture 5" descr="ТКАНЬ СЕЛЕЗЕНКИ (поперечный срез)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488315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07375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40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40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  <a:t>Физиология селезенки</a:t>
            </a:r>
            <a:b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84213" y="1935163"/>
            <a:ext cx="74898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>
                <a:latin typeface="Times New Roman" panose="02020603050405020304" pitchFamily="18" charset="0"/>
              </a:rPr>
              <a:t> </a:t>
            </a:r>
            <a:endParaRPr lang="ru-RU" altLang="en-US" sz="22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395288" y="13589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en-US" sz="2800">
                <a:latin typeface="Times New Roman" panose="02020603050405020304" pitchFamily="18" charset="0"/>
              </a:rPr>
              <a:t> 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Как часть </a:t>
            </a:r>
            <a:r>
              <a:rPr lang="ru-RU" alt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ретикуло-эндотелиальной системы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разрушает отжившие эритроциты и тромбоциты, а также превращает гемоглобин в билирубин и гемосидерин. Поскольку гемоглобин содержит железо, селезенка – один из самых богатых резервуаров железа в организме.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▪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Как </a:t>
            </a:r>
            <a:r>
              <a:rPr lang="ru-RU" alt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лимфоидный орган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 является главным источником циркулирующих лимфоцитов.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▪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Действует как </a:t>
            </a:r>
            <a:r>
              <a:rPr lang="ru-RU" alt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фильтр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для бактерий, простейших и инородных частиц, а также продуцирует антитела.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▪ 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Как </a:t>
            </a:r>
            <a:r>
              <a:rPr lang="ru-RU" alt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орган, участвующий в кровообращении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она служит резервуаром эритроцитов, которые в критической ситуации вновь выходят в кровоток.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07375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40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40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  <a:t>Физиология селезенки</a:t>
            </a:r>
            <a:b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684213" y="1935163"/>
            <a:ext cx="74898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>
                <a:latin typeface="Times New Roman" panose="02020603050405020304" pitchFamily="18" charset="0"/>
              </a:rPr>
              <a:t> </a:t>
            </a:r>
            <a:endParaRPr lang="ru-RU" altLang="en-US" sz="22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95288" y="1358900"/>
            <a:ext cx="8697912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en-US" sz="2800">
                <a:latin typeface="Times New Roman" panose="02020603050405020304" pitchFamily="18" charset="0"/>
              </a:rPr>
              <a:t>  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Спленомегалия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 увеличение селезёнки.</a:t>
            </a:r>
            <a:r>
              <a:rPr lang="ru-RU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Спленомегалия - характерный ответ органа на множество патологических состояний. Однако увеличение селезенки может быть и следствием выполнения ею своей нормальной функции, т.е. наблюдается рабочая гипертрофия.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             </a:t>
            </a:r>
            <a:r>
              <a:rPr lang="ru-RU" altLang="en-US" sz="2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Степени увеличения селезенки  (А. Я. Губергриц)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en-US" sz="22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 степень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селезенка выступает из-под реберной дуги на один палец, пальпируется только нижний ее полюс;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en-US" sz="22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 степень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выступает до середины расстояния между пупком и подреберьем;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en-US" sz="22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 степень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доходит до средней линии;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en-US" sz="22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 степень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заходит в таз или правую половину живота.</a:t>
            </a:r>
            <a:r>
              <a:rPr lang="ru-RU" altLang="en-US" sz="22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07375" cy="68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36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Заболевания селезенки</a:t>
            </a:r>
            <a:r>
              <a:rPr lang="ru-RU" altLang="en-US" sz="40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4000">
                <a:solidFill>
                  <a:schemeClr val="hlink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  <a:t>Физиология селезенки</a:t>
            </a:r>
            <a:br>
              <a:rPr lang="ru-RU" altLang="en-US" sz="2600" u="sng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684213" y="1935163"/>
            <a:ext cx="74898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>
                <a:latin typeface="Times New Roman" panose="02020603050405020304" pitchFamily="18" charset="0"/>
              </a:rPr>
              <a:t> </a:t>
            </a:r>
            <a:endParaRPr lang="ru-RU" altLang="en-US" sz="22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446088" y="1700213"/>
            <a:ext cx="8697912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buClr>
                <a:schemeClr val="tx2"/>
              </a:buClr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▪  </a:t>
            </a:r>
            <a:r>
              <a:rPr lang="ru-RU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Гиперспленизм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 снижение в крови эритроцитов, лейкоцитов, тромбоцитов вследствие повышенной функции селезёнки. Он часто сопровождается спленомегалией, но это сочетание не является обязательным.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По этиологии выделяют:</a:t>
            </a:r>
            <a:br>
              <a:rPr lang="ru-RU" altLang="en-US" sz="2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en-US" sz="2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1). Первичный гиперспленизм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вызывается гипертрофией селезёнки.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- врождённый (микросфероцитоз, талассемия, гемогобинопатии);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- приобретённый (тромбоцитопеническая пурпура, нейтропения).</a:t>
            </a:r>
            <a:b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en-US" sz="2200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2). Вторичный гиперспленизм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- может быть обусловлен брюшным тифом, туберкулёзом, саркоидозом, малярией, лимфогранулёматозом, циррозом   печени.</a:t>
            </a:r>
            <a:r>
              <a:rPr lang="ru-RU" altLang="en-US" sz="2200"/>
              <a:t> </a:t>
            </a:r>
            <a:r>
              <a:rPr lang="ru-RU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z="3600">
                <a:effectLst/>
                <a:latin typeface="Times New Roman" panose="02020603050405020304" pitchFamily="18" charset="0"/>
              </a:rPr>
              <a:t>Классификация патологии селезенки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229600" cy="549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600" b="1" u="sng">
                <a:latin typeface="Times New Roman" panose="02020603050405020304" pitchFamily="18" charset="0"/>
              </a:rPr>
              <a:t>I. </a:t>
            </a:r>
            <a:r>
              <a:rPr lang="ru-RU" altLang="en-US" sz="2600" b="1" u="sng">
                <a:latin typeface="Times New Roman" panose="02020603050405020304" pitchFamily="18" charset="0"/>
              </a:rPr>
              <a:t>Пороки развития</a:t>
            </a:r>
            <a:r>
              <a:rPr lang="ru-RU" altLang="en-US" sz="2400" b="1">
                <a:effectLst/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effectLst/>
                <a:latin typeface="Times New Roman" panose="02020603050405020304" pitchFamily="18" charset="0"/>
              </a:rPr>
              <a:t>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400">
                <a:latin typeface="Times New Roman" panose="02020603050405020304" pitchFamily="18" charset="0"/>
              </a:rPr>
              <a:t> </a:t>
            </a:r>
            <a:r>
              <a:rPr lang="ru-RU" altLang="en-US" sz="2200">
                <a:latin typeface="Times New Roman" panose="02020603050405020304" pitchFamily="18" charset="0"/>
              </a:rPr>
              <a:t> отсутствие и удвоение селезенки;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ru-RU" altLang="en-US" sz="2200">
                <a:latin typeface="Times New Roman" panose="02020603050405020304" pitchFamily="18" charset="0"/>
              </a:rPr>
              <a:t>  добавочная селезенка;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▪</a:t>
            </a:r>
            <a:r>
              <a:rPr lang="ru-RU" altLang="en-US" sz="2200">
                <a:latin typeface="Times New Roman" panose="02020603050405020304" pitchFamily="18" charset="0"/>
              </a:rPr>
              <a:t>   блуждающая селезенка;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600" b="1" u="sng">
                <a:latin typeface="Times New Roman" panose="02020603050405020304" pitchFamily="18" charset="0"/>
              </a:rPr>
              <a:t>II. </a:t>
            </a:r>
            <a:r>
              <a:rPr lang="ru-RU" altLang="en-US" sz="2600" b="1" u="sng">
                <a:latin typeface="Times New Roman" panose="02020603050405020304" pitchFamily="18" charset="0"/>
              </a:rPr>
              <a:t>Заболевания и повреждения селезенки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ru-RU" altLang="en-US" sz="2800">
                <a:latin typeface="Times New Roman" panose="02020603050405020304" pitchFamily="18" charset="0"/>
              </a:rPr>
              <a:t>    </a:t>
            </a:r>
            <a:r>
              <a:rPr lang="ru-RU" altLang="en-US" sz="2200" b="1" i="1" u="sng">
                <a:latin typeface="Times New Roman" panose="02020603050405020304" pitchFamily="18" charset="0"/>
              </a:rPr>
              <a:t>1. Кисты селезенки:</a:t>
            </a:r>
            <a:r>
              <a:rPr lang="ru-RU" altLang="en-US" sz="2200" b="1" i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200">
                <a:latin typeface="Times New Roman" panose="02020603050405020304" pitchFamily="18" charset="0"/>
              </a:rPr>
              <a:t>  паразитарные (эхинококк, цистицерк);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200">
                <a:latin typeface="Times New Roman" panose="02020603050405020304" pitchFamily="18" charset="0"/>
              </a:rPr>
              <a:t>  непаразитарные (истинные, ложные).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</a:t>
            </a:r>
            <a:r>
              <a:rPr lang="ru-RU" altLang="en-US" sz="2200" b="1" i="1" u="sng">
                <a:latin typeface="Times New Roman" panose="02020603050405020304" pitchFamily="18" charset="0"/>
              </a:rPr>
              <a:t>2. Опухоли селезенки:</a:t>
            </a:r>
            <a:r>
              <a:rPr lang="ru-RU" altLang="en-US" sz="2200" b="1" i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  </a:t>
            </a: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</a:t>
            </a:r>
            <a:r>
              <a:rPr lang="ru-RU" altLang="en-US" sz="2200">
                <a:latin typeface="Times New Roman" panose="02020603050405020304" pitchFamily="18" charset="0"/>
              </a:rPr>
              <a:t>(гемангиома,  лимфангиома, фиброма, хондрома, гемартома, остеома);</a:t>
            </a:r>
            <a:endParaRPr lang="ru-RU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▪  </a:t>
            </a: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(лимфосаркома, ретикулосаркома, ангиосаркома, фибросаркома).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2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3. Повреждения селезенки: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закрытые повреждения;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▪</a:t>
            </a: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открытые повреждения (огнестрельные, резаные, колотые);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интраоперационные повреждения.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3600">
                <a:effectLst/>
                <a:latin typeface="Times New Roman" panose="02020603050405020304" pitchFamily="18" charset="0"/>
              </a:rPr>
              <a:t>Классификация   патологии селезенки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447087" cy="535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40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u="sng">
                <a:effectLst/>
                <a:latin typeface="Times New Roman" panose="02020603050405020304" pitchFamily="18" charset="0"/>
              </a:rPr>
              <a:t>II</a:t>
            </a:r>
            <a:r>
              <a:rPr lang="en-US" altLang="en-US" sz="2400" b="1" u="sng">
                <a:latin typeface="Times New Roman" panose="02020603050405020304" pitchFamily="18" charset="0"/>
              </a:rPr>
              <a:t>I. C</a:t>
            </a:r>
            <a:r>
              <a:rPr lang="ru-RU" altLang="en-US" sz="2400" b="1" u="sng">
                <a:latin typeface="Times New Roman" panose="02020603050405020304" pitchFamily="18" charset="0"/>
              </a:rPr>
              <a:t>пленомегалия и (или) вторичный гиперспленизм при различных заболеваниях</a:t>
            </a:r>
            <a:r>
              <a:rPr lang="ru-RU" altLang="en-US" sz="2400" b="1">
                <a:effectLst/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effectLst/>
                <a:latin typeface="Times New Roman" panose="02020603050405020304" pitchFamily="18" charset="0"/>
              </a:rPr>
              <a:t>    </a:t>
            </a:r>
            <a:r>
              <a:rPr lang="ru-RU" altLang="en-US" sz="2100" b="1" i="1" u="sng">
                <a:latin typeface="Times New Roman" panose="02020603050405020304" pitchFamily="18" charset="0"/>
              </a:rPr>
              <a:t>1. Нарушение кровообращения:</a:t>
            </a:r>
            <a:r>
              <a:rPr lang="ru-RU" altLang="en-US" sz="2100" b="1" i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  </a:t>
            </a:r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100">
                <a:latin typeface="Times New Roman" panose="02020603050405020304" pitchFamily="18" charset="0"/>
              </a:rPr>
              <a:t>  при заболеваниях сердца и перикарда (митральный стеноз, эндокардит, перикардит и т.д.);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</a:rPr>
              <a:t>       </a:t>
            </a:r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altLang="en-US" sz="2100">
                <a:latin typeface="Times New Roman" panose="02020603050405020304" pitchFamily="18" charset="0"/>
              </a:rPr>
              <a:t>  региональные нарушения кровотока (тромбоз вены селезенки, портальная гипертензия, аневризма артерии селезенки).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</a:t>
            </a:r>
            <a:r>
              <a:rPr lang="ru-RU" altLang="en-US" sz="2200" b="1" i="1" u="sng">
                <a:latin typeface="Times New Roman" panose="02020603050405020304" pitchFamily="18" charset="0"/>
              </a:rPr>
              <a:t>2. Инфекционные болезни:</a:t>
            </a:r>
            <a:r>
              <a:rPr lang="ru-RU" altLang="en-US" sz="2200" b="1" i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</a:rPr>
              <a:t>       </a:t>
            </a:r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▪  острые (милиарный туберкулез, брюшной и сыпной тиф, вирусный гепатит, туляремия, сибирская язва и т.д.);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   ▪  хронические (изолированный туберкулез селезенки, хроническая малярия и т.д.).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2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3. Заболевания системы крови: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▪  геморрагические диатезы (идиопатическая тромбоцитопени-ческая пурпура (болезнь Верльгофа), тромботическая тромбо-пеническая пурпура);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   ▪  анемии (апластическая, гемолитические (наследственные, приобретенные);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   ▪  гемобластозы (острые лейкозы, лимфогрануломатоз, хронические лейкозы, рассеянная красная волчанка и т.д.).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0">
      <a:dk1>
        <a:srgbClr val="000514"/>
      </a:dk1>
      <a:lt1>
        <a:srgbClr val="FFFF00"/>
      </a:lt1>
      <a:dk2>
        <a:srgbClr val="003399"/>
      </a:dk2>
      <a:lt2>
        <a:srgbClr val="FFFF00"/>
      </a:lt2>
      <a:accent1>
        <a:srgbClr val="0099CC"/>
      </a:accent1>
      <a:accent2>
        <a:srgbClr val="A886E0"/>
      </a:accent2>
      <a:accent3>
        <a:srgbClr val="AAADCA"/>
      </a:accent3>
      <a:accent4>
        <a:srgbClr val="DADA00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0">
        <a:dk1>
          <a:srgbClr val="000514"/>
        </a:dk1>
        <a:lt1>
          <a:srgbClr val="FFFF00"/>
        </a:lt1>
        <a:dk2>
          <a:srgbClr val="003399"/>
        </a:dk2>
        <a:lt2>
          <a:srgbClr val="FFFF00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4044</TotalTime>
  <Words>2332</Words>
  <Application>Microsoft Office PowerPoint</Application>
  <PresentationFormat>Экран (4:3)</PresentationFormat>
  <Paragraphs>227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Garamond</vt:lpstr>
      <vt:lpstr>Times New Roman</vt:lpstr>
      <vt:lpstr>Wingdings</vt:lpstr>
      <vt:lpstr>Течение</vt:lpstr>
      <vt:lpstr>Презентация PowerPoint</vt:lpstr>
      <vt:lpstr>Цель:</vt:lpstr>
      <vt:lpstr> Заболевания селезенки Анатомия селезенки (Кровоснабжение) </vt:lpstr>
      <vt:lpstr> Заболевания селезенки Анатомия селезенки Ткань селезенки (поперечный срез) </vt:lpstr>
      <vt:lpstr> Заболевания селезенки Физиология селезенки </vt:lpstr>
      <vt:lpstr> Заболевания селезенки Физиология селезенки </vt:lpstr>
      <vt:lpstr> Заболевания селезенки Физиология селезенки </vt:lpstr>
      <vt:lpstr>Классификация патологии селезенки</vt:lpstr>
      <vt:lpstr>Классификация   патологии селезенки</vt:lpstr>
      <vt:lpstr>Заболевания селезенки</vt:lpstr>
      <vt:lpstr>Заболевания селезенки</vt:lpstr>
      <vt:lpstr>Заболевания селезенки</vt:lpstr>
      <vt:lpstr>Заболевания селезенки  Диагностика</vt:lpstr>
      <vt:lpstr>Заболевания селезенки</vt:lpstr>
      <vt:lpstr>Заболевания селезенки</vt:lpstr>
      <vt:lpstr>Заболевания селезенки  Классификация травм селезёнки (С.И Банайтис и И.А.Криворотов)</vt:lpstr>
      <vt:lpstr>Заболевания селезенки  Классификация по типу разрыва селезенки </vt:lpstr>
      <vt:lpstr>Заболевания селезенки  Клиника разрыва  селезенки </vt:lpstr>
      <vt:lpstr>Заболевания селезенки  Диагностика травм  селезенки </vt:lpstr>
      <vt:lpstr>Виды операций при травме селезёнки</vt:lpstr>
      <vt:lpstr>Показания к ушиванию ран селезенки:</vt:lpstr>
      <vt:lpstr>Ушивание раны селезенки</vt:lpstr>
      <vt:lpstr>Показания к спленэктомии при травме селезенки:</vt:lpstr>
      <vt:lpstr>Техника спленэктомии</vt:lpstr>
      <vt:lpstr>Техника спленэктомии</vt:lpstr>
      <vt:lpstr>Техника спленэктомии</vt:lpstr>
      <vt:lpstr>Техника спленэктомии</vt:lpstr>
      <vt:lpstr>Техника спленэктомии</vt:lpstr>
      <vt:lpstr>Заболевания селезенки</vt:lpstr>
      <vt:lpstr>Заболевания селезенки  Диагностика</vt:lpstr>
      <vt:lpstr>Заболевания селезенки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Хроническая артериальная недостаточность нижних конечностей</dc:title>
  <dc:creator>www.MRMARKER.ru</dc:creator>
  <cp:lastModifiedBy>ANVAROS</cp:lastModifiedBy>
  <cp:revision>362</cp:revision>
  <dcterms:created xsi:type="dcterms:W3CDTF">2004-05-19T02:54:32Z</dcterms:created>
  <dcterms:modified xsi:type="dcterms:W3CDTF">2016-10-04T17:48:47Z</dcterms:modified>
</cp:coreProperties>
</file>