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65" r:id="rId6"/>
    <p:sldId id="258" r:id="rId7"/>
    <p:sldId id="260" r:id="rId8"/>
    <p:sldId id="259" r:id="rId9"/>
    <p:sldId id="261" r:id="rId10"/>
    <p:sldId id="274" r:id="rId11"/>
    <p:sldId id="277" r:id="rId12"/>
    <p:sldId id="263" r:id="rId13"/>
    <p:sldId id="275" r:id="rId14"/>
    <p:sldId id="271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2" d="100"/>
          <a:sy n="82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Киста молочной железы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572140"/>
            <a:ext cx="3929058" cy="114300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Выполнила: ординатор 1 года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Далакова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А.М.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УЗИ молочных желез после секторальной резекции: </a:t>
            </a:r>
          </a:p>
          <a:p>
            <a:pPr>
              <a:buNone/>
            </a:pPr>
            <a:r>
              <a:rPr lang="ru-RU" dirty="0"/>
              <a:t>Левая молочная железа: без особенностей</a:t>
            </a:r>
          </a:p>
          <a:p>
            <a:pPr>
              <a:buNone/>
            </a:pPr>
            <a:r>
              <a:rPr lang="ru-RU" dirty="0"/>
              <a:t>Правая молочная железа: кожа не утолщена. Структура - жировая трансформация. Визуализируется послеоперационный отек тканей молочной железы. Состояние после оперативного вмешательства: секторальная резекция молочной железы </a:t>
            </a:r>
          </a:p>
          <a:p>
            <a:pPr>
              <a:buNone/>
            </a:pPr>
            <a:r>
              <a:rPr lang="ru-RU" dirty="0"/>
              <a:t>Заключение: Состояние после оперативного вмешательства в объеме: секторальная резекция молочной железы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5A5179-BF3B-4124-AB17-9D1D2A828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848872" cy="488066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01322-1868-42F4-BA32-1EBD1B7B89CD}"/>
              </a:ext>
            </a:extLst>
          </p:cNvPr>
          <p:cNvSpPr txBox="1"/>
          <p:nvPr/>
        </p:nvSpPr>
        <p:spPr>
          <a:xfrm>
            <a:off x="739755" y="6041775"/>
            <a:ext cx="6035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https://radiomed.ru/forum/obrazovanie-v-mzh-posle-sektoralnoy-rezekcii-po-povodu-raka-mzh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9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15436" cy="5786478"/>
          </a:xfrm>
        </p:spPr>
        <p:txBody>
          <a:bodyPr>
            <a:normAutofit/>
          </a:bodyPr>
          <a:lstStyle/>
          <a:p>
            <a:r>
              <a:rPr lang="ru-RU" dirty="0"/>
              <a:t>Кисту молочной железы дифференцируют с доброкачественными и злокачественными образованиями молочной железы, с мастопатией</a:t>
            </a:r>
          </a:p>
          <a:p>
            <a:endParaRPr lang="ru-RU" dirty="0"/>
          </a:p>
        </p:txBody>
      </p:sp>
      <p:pic>
        <p:nvPicPr>
          <p:cNvPr id="4098" name="Picture 2" descr="uzi-gru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5981700" cy="257175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38B9BA-6F76-4CE2-8B83-CBEC81F32786}"/>
              </a:ext>
            </a:extLst>
          </p:cNvPr>
          <p:cNvSpPr txBox="1"/>
          <p:nvPr/>
        </p:nvSpPr>
        <p:spPr>
          <a:xfrm>
            <a:off x="827584" y="5572140"/>
            <a:ext cx="45813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https://www.google.com/search?sca_esv=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66931"/>
              </p:ext>
            </p:extLst>
          </p:nvPr>
        </p:nvGraphicFramePr>
        <p:xfrm>
          <a:off x="-1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1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Нозология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 проявления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Морфологическая интерпретация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6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Мастит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боль;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отечность в области воспаления; 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повышение температуры;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наличие   гнойных полостей, с участком флюктуации;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пульсация или стреляющие боли в груди;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чувство распирания пораженной груди;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покраснение над пораженной областью груди.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местная воспалительная реакция с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перидуктальным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фиброзом, с накоплением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плазмотических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клеток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плазмоцитарный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мастит),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гранулёматозных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клеток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гранулёматозный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мастит) или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лимфоцитарных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клеток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лимфоцитарный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мастит) 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вокруг протоков образуются типичные секреторные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кальцинаты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типу "прута" (кальций окружает, а не заполняет проток), выявляемые при маммографии.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0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Доброкачественная опухоль молочной железы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Фиброденома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размеры варьирует от 0,5  до 5,0 см и более;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подвижная и смещаемая при пальпации;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чаще округлой или овальной формы;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имеет плотно эластичную; консистенцию и гладкую поверхность;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границы четкие;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не спаянная с кожей;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безболезненная.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удлинение и кистозным расширение протоков, в просвет которых выступают массивные сосочки из рыхлой отечной или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миксоматозной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соединительной ткани, расположенные на широком основании;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 имеет характерный весьма причудливый вид.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1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Киста молочной железы 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имеет круглую, овальную или неправильную  форму;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контуры кист чёткие, ровные;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отмечается умеренная болезненность при увеличении кист молочных желез более 1см;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единичные либо множественные.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поликистоз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определяется не только слиянием кист, но и формированием многокамерных скоплений;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однокамерные или многокамерные кисты;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кисты с воспалением или без.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не определяет наличия клеточной массы;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 если гистологическое исследование выявляет эпителиальные клетки в кистозном содержимом, это может свидетельствовать о развитии опухолевого процесса. </a:t>
                      </a:r>
                    </a:p>
                  </a:txBody>
                  <a:tcPr marL="12619" marR="12619" marT="12619" marB="126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21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/>
              <a:t>В результате проведённой комбинированной </a:t>
            </a:r>
            <a:r>
              <a:rPr lang="ru-RU" b="1" dirty="0"/>
              <a:t>терапии</a:t>
            </a:r>
            <a:r>
              <a:rPr lang="ru-RU" dirty="0"/>
              <a:t> состояние больной улучшилось. В настоящее время больная продолжает лечение поддерживающую терапию в стационаре и подготавливается к выписке.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0FAB6-D683-4FB2-8AEA-FE1EFF93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93" y="260648"/>
            <a:ext cx="8229600" cy="1143000"/>
          </a:xfrm>
        </p:spPr>
        <p:txBody>
          <a:bodyPr/>
          <a:lstStyle/>
          <a:p>
            <a:r>
              <a:rPr lang="ru-RU" dirty="0"/>
              <a:t>Поддерживающая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A2897-C402-4535-B568-4AB361A7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секторальной резекции молочных желез пациент выписывается из стационара на третьи сутки. Дренаж удаляется на 2–3 день. Повязка остается на теле до 5–7 дней – в течение ближайшей недели необходимо ходить на перевязки, затем будет достаточно обрабатывать послеоперационные швы раствором бриллианта зеленого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профилактический курс антибактериальной терапии с целью предотвратить развитие гнойных осложнений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Затем для заживления швов и предотвращения грубого рубцевания тканей по назначению врача могут применяться коллагеновые и силиконовые крема, ускоряющие регенерацию мази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также обогатить рацион животными белками, микроэлементами и витаминами для преодоления послеоперационного стресса и восполнения запасов железа, потерянных с кровью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1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9179-0D68-42E4-9A8A-70CF8E58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5E365-F855-4623-812A-5FD5A42DD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Заболотская</a:t>
            </a:r>
            <a:r>
              <a:rPr lang="ru-RU" dirty="0"/>
              <a:t>, Н.В. Новые технологии в ультразвуковой маммографии / М.: ООО «Фирма СТРОМ», 2016. – С.256. </a:t>
            </a:r>
          </a:p>
          <a:p>
            <a:r>
              <a:rPr lang="ru-RU" dirty="0" err="1"/>
              <a:t>Корженкова</a:t>
            </a:r>
            <a:r>
              <a:rPr lang="ru-RU" dirty="0"/>
              <a:t>, Г.П. Опыт использования цифровой маммографии / Г.П. </a:t>
            </a:r>
            <a:r>
              <a:rPr lang="ru-RU" dirty="0" err="1"/>
              <a:t>Корженкова</a:t>
            </a:r>
            <a:r>
              <a:rPr lang="ru-RU" dirty="0"/>
              <a:t>, Б.И. Долгушин // </a:t>
            </a:r>
            <a:r>
              <a:rPr lang="ru-RU" dirty="0" err="1"/>
              <a:t>РадиологияПрактика</a:t>
            </a:r>
            <a:r>
              <a:rPr lang="ru-RU" dirty="0"/>
              <a:t>. – 2017. – 1. – С. 37-41</a:t>
            </a:r>
          </a:p>
          <a:p>
            <a:r>
              <a:rPr lang="ru-RU" dirty="0"/>
              <a:t>Коробкина, В.А. Развитие контрастных препаратов для диагностики </a:t>
            </a:r>
            <a:r>
              <a:rPr lang="ru-RU" dirty="0" err="1"/>
              <a:t>внутрипротоковых</a:t>
            </a:r>
            <a:r>
              <a:rPr lang="ru-RU" dirty="0"/>
              <a:t> заболеваний молочных желез / В.А. Коробкина и Н.И. Рожкова // Лучевая диагностика и терапия. – 2018. – 315ю – С. 27-30.</a:t>
            </a:r>
          </a:p>
          <a:p>
            <a:r>
              <a:rPr lang="ru-RU" dirty="0"/>
              <a:t>Новиков, Н.Е. Контрастно усиленные ультразвуковые исследования. История развития и современные возможности / REJR. </a:t>
            </a:r>
            <a:r>
              <a:rPr lang="ru-RU"/>
              <a:t>– 2019. </a:t>
            </a:r>
            <a:r>
              <a:rPr lang="ru-RU" dirty="0"/>
              <a:t>- №2(1). – С.20-28.</a:t>
            </a:r>
          </a:p>
        </p:txBody>
      </p:sp>
    </p:spTree>
    <p:extLst>
      <p:ext uri="{BB962C8B-B14F-4D97-AF65-F5344CB8AC3E}">
        <p14:creationId xmlns:p14="http://schemas.microsoft.com/office/powerpoint/2010/main" val="166139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Пациентка А.Р.Р. 47 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824426"/>
          </a:xfrm>
        </p:spPr>
        <p:txBody>
          <a:bodyPr>
            <a:normAutofit/>
          </a:bodyPr>
          <a:lstStyle/>
          <a:p>
            <a:r>
              <a:rPr lang="ru-RU" b="1" dirty="0"/>
              <a:t>Жалобы: </a:t>
            </a:r>
            <a:r>
              <a:rPr lang="ru-RU" dirty="0"/>
              <a:t>на наличие образования правой молочной железы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Общее состояние </a:t>
            </a:r>
            <a:r>
              <a:rPr lang="ru-RU" dirty="0"/>
              <a:t>больной на момент осмотра удовлетворительное, положение активное, сознание ясное, выражение лица спокойное. Телосложение правильное, конституция астеническая.. Вес 70 кг, рост 170 см, температура тела в подмышечной впадине 36,7 0 С. Кожа бледно-розовая, без пигментаций. Сыпей, трещин, геморрагий, расчёсов нет. Видимых опухолей нет. Влажность кожи умеренная, её эластичность и тургор тканей сохранены. Ногти и волосы без патологических изменений. Видимые слизистые </a:t>
            </a:r>
            <a:r>
              <a:rPr lang="ru-RU" dirty="0" err="1"/>
              <a:t>розового</a:t>
            </a:r>
            <a:r>
              <a:rPr lang="ru-RU" dirty="0"/>
              <a:t> цвета, без высыпаний, влажные. Подкожная жировая клетчатка недостаточно развита, толщина кожной складки в области угла лопатки один сантиметр.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r>
              <a:rPr lang="ru-RU" b="1" dirty="0"/>
              <a:t>STATUS LOCALIS:</a:t>
            </a:r>
            <a:r>
              <a:rPr lang="ru-RU" dirty="0"/>
              <a:t> </a:t>
            </a:r>
            <a:r>
              <a:rPr lang="ru-RU" u="sng" dirty="0"/>
              <a:t>Осмотр:</a:t>
            </a:r>
            <a:r>
              <a:rPr lang="ru-RU" dirty="0"/>
              <a:t> молочная железа при пальпации безболезненна. Уплотнена. Пальпируется гладкое округлое образование овальной формы до 1 см. </a:t>
            </a:r>
          </a:p>
        </p:txBody>
      </p:sp>
      <p:pic>
        <p:nvPicPr>
          <p:cNvPr id="11266" name="Picture 2" descr="Киста молочной железы: причины, симптомы и лечение в статье лимфолога  Ивашков В. Ю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4457700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b="1" dirty="0"/>
              <a:t>Анамнез заболевания</a:t>
            </a:r>
            <a:r>
              <a:rPr lang="ru-RU" dirty="0"/>
              <a:t>: при прохождении профилактического осмотра на УЗИ молочной железы справа диагностировали образование небольших размеров, после чего пациентка пришла в поликлинику по месту жительства и далее была направлена в приемное отделение городской клинической больницы №15 им. О.М. Филатова для госпитализации в онкологическом отделении с целью проведения секторальной резекции молочной железы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    Клиника</a:t>
            </a:r>
            <a:r>
              <a:rPr lang="ru-RU" dirty="0"/>
              <a:t>: Эмоциональное состояние женщины, размер кисты, ее местоположение определяют клинические проявления. Маленький размер образования может совсем не беспокоить женщину. Чаще такое образование обнаруживается случайно при плановом осмотре у гинеколога.</a:t>
            </a:r>
          </a:p>
          <a:p>
            <a:pPr>
              <a:buNone/>
            </a:pPr>
            <a:r>
              <a:rPr lang="ru-RU" dirty="0"/>
              <a:t>    Кисты </a:t>
            </a:r>
            <a:r>
              <a:rPr lang="ru-RU" dirty="0" err="1"/>
              <a:t>дольковых</a:t>
            </a:r>
            <a:r>
              <a:rPr lang="ru-RU" dirty="0"/>
              <a:t> или сальных протоков сдавливают нервные окончания молочной железы. Женщина может предъявлять жалобы на:</a:t>
            </a:r>
          </a:p>
          <a:p>
            <a:r>
              <a:rPr lang="ru-RU" dirty="0"/>
              <a:t>деформацию груди, неровности в определенном участке;</a:t>
            </a:r>
          </a:p>
          <a:p>
            <a:r>
              <a:rPr lang="ru-RU" dirty="0"/>
              <a:t>ноющие боли в груди, особенно во второй фазе цикла, вплоть до окончания менструации;</a:t>
            </a:r>
          </a:p>
          <a:p>
            <a:r>
              <a:rPr lang="ru-RU" dirty="0"/>
              <a:t>усиление дискомфорта во время </a:t>
            </a:r>
            <a:r>
              <a:rPr lang="ru-RU" dirty="0" err="1"/>
              <a:t>предменструального</a:t>
            </a:r>
            <a:r>
              <a:rPr lang="ru-RU" dirty="0"/>
              <a:t> периода;</a:t>
            </a:r>
          </a:p>
          <a:p>
            <a:r>
              <a:rPr lang="ru-RU" dirty="0"/>
              <a:t>ощущение под пальцами гладкого округлого образования, подвижного, не спаянного с окружающими тканями;</a:t>
            </a:r>
          </a:p>
          <a:p>
            <a:r>
              <a:rPr lang="ru-RU" dirty="0"/>
              <a:t>покраснение или посинение кожи над грудью;</a:t>
            </a:r>
          </a:p>
          <a:p>
            <a:r>
              <a:rPr lang="ru-RU" dirty="0"/>
              <a:t>в редких случаях выделения из сосков вне периода физиологического выделения молока;</a:t>
            </a:r>
          </a:p>
          <a:p>
            <a:r>
              <a:rPr lang="ru-RU" dirty="0"/>
              <a:t>другие симптомы, свидетельствующие о течении воспалительного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иста молочной жел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0112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УЗИ молочных желез при поступлении: </a:t>
            </a:r>
          </a:p>
          <a:p>
            <a:r>
              <a:rPr lang="ru-RU" dirty="0"/>
              <a:t>Правая молочная железа: кожа не утолщена. Структура - жировая трансформация. Протоки не расширены. Дополнительные структуры - в верхневнутреннем квадранте в средней трети - </a:t>
            </a:r>
            <a:r>
              <a:rPr lang="ru-RU" dirty="0" err="1"/>
              <a:t>гипоэхогенное</a:t>
            </a:r>
            <a:r>
              <a:rPr lang="ru-RU" dirty="0"/>
              <a:t> образование 9.5 </a:t>
            </a:r>
            <a:r>
              <a:rPr lang="ru-RU" dirty="0" err="1"/>
              <a:t>х</a:t>
            </a:r>
            <a:r>
              <a:rPr lang="ru-RU" dirty="0"/>
              <a:t> 7.2 мм с ровным четким контуром. </a:t>
            </a:r>
            <a:r>
              <a:rPr lang="ru-RU" dirty="0" err="1"/>
              <a:t>Лимфоузлы</a:t>
            </a:r>
            <a:r>
              <a:rPr lang="ru-RU" dirty="0"/>
              <a:t> не увеличены. Печень без вторичных изменений. </a:t>
            </a:r>
          </a:p>
          <a:p>
            <a:r>
              <a:rPr lang="ru-RU" dirty="0"/>
              <a:t>Левая молочная железа: Не утолщена. Структура - жировая трансформация. Протоки не расширены. Дополнительных структур нет. </a:t>
            </a:r>
            <a:r>
              <a:rPr lang="ru-RU" dirty="0" err="1"/>
              <a:t>Лимфоузлы</a:t>
            </a:r>
            <a:r>
              <a:rPr lang="ru-RU" dirty="0"/>
              <a:t> не увеличены.</a:t>
            </a:r>
          </a:p>
          <a:p>
            <a:r>
              <a:rPr lang="ru-RU" dirty="0"/>
              <a:t>Заключение: киста правой молочной железы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Узи поджелудочной железы при остром панкреати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Узи поджелудочной железы при остром панкреати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Ультразвуковое исследование (УЗИ) молочных желе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5143536" cy="3571900"/>
          </a:xfrm>
          <a:prstGeom prst="rect">
            <a:avLst/>
          </a:prstGeom>
          <a:noFill/>
        </p:spPr>
      </p:pic>
      <p:pic>
        <p:nvPicPr>
          <p:cNvPr id="6150" name="Picture 6" descr="Кисты молочной железы. УЗИ диагностика. Профессор В. А. Изранов. Лекция для  врач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07196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1084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Киста молочной железы</vt:lpstr>
      <vt:lpstr>Пациентка А.Р.Р. 47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Поддерживающая терапия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Юсупова Ева Руслановна</dc:creator>
  <cp:lastModifiedBy>Юсупова Ева Руслановна</cp:lastModifiedBy>
  <cp:revision>52</cp:revision>
  <dcterms:created xsi:type="dcterms:W3CDTF">2023-05-11T11:35:35Z</dcterms:created>
  <dcterms:modified xsi:type="dcterms:W3CDTF">2023-08-15T07:59:31Z</dcterms:modified>
</cp:coreProperties>
</file>