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65" r:id="rId6"/>
    <p:sldId id="258" r:id="rId7"/>
    <p:sldId id="266" r:id="rId8"/>
    <p:sldId id="260" r:id="rId9"/>
    <p:sldId id="259" r:id="rId10"/>
    <p:sldId id="261" r:id="rId11"/>
    <p:sldId id="262" r:id="rId12"/>
    <p:sldId id="263" r:id="rId13"/>
    <p:sldId id="267" r:id="rId14"/>
    <p:sldId id="264" r:id="rId15"/>
    <p:sldId id="268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Панкреонекроз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42" y="5572140"/>
            <a:ext cx="3929058" cy="114300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Выполнила: ординатор 1 года 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Далакова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А.М.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4" descr="Узи поджелудочной железы при остром панкреатит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Узи поджелудочной железы при остром панкреатит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500066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500438"/>
            <a:ext cx="4367226" cy="304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УЗИ брюшной полости после проведенного лечения: </a:t>
            </a:r>
          </a:p>
          <a:p>
            <a:pPr>
              <a:buNone/>
            </a:pPr>
            <a:r>
              <a:rPr lang="ru-RU" dirty="0" smtClean="0"/>
              <a:t>Желчный пузырь без патологии.</a:t>
            </a:r>
          </a:p>
          <a:p>
            <a:pPr>
              <a:buNone/>
            </a:pPr>
            <a:r>
              <a:rPr lang="ru-RU" dirty="0" smtClean="0"/>
              <a:t>Почки без особенностей. </a:t>
            </a:r>
          </a:p>
          <a:p>
            <a:pPr>
              <a:buNone/>
            </a:pPr>
            <a:r>
              <a:rPr lang="ru-RU" dirty="0" smtClean="0"/>
              <a:t>Поджелудочная железа: головка –14 мм,, тело – 16 мм, хвост -16 мм. </a:t>
            </a:r>
            <a:br>
              <a:rPr lang="ru-RU" dirty="0" smtClean="0"/>
            </a:br>
            <a:r>
              <a:rPr lang="ru-RU" dirty="0" smtClean="0"/>
              <a:t>Контуры: неровные. </a:t>
            </a:r>
            <a:br>
              <a:rPr lang="ru-RU" dirty="0" smtClean="0"/>
            </a:br>
            <a:r>
              <a:rPr lang="ru-RU" dirty="0" smtClean="0"/>
              <a:t>Структура: однородная. </a:t>
            </a:r>
            <a:br>
              <a:rPr lang="ru-RU" dirty="0" smtClean="0"/>
            </a:br>
            <a:r>
              <a:rPr lang="ru-RU" dirty="0" err="1" smtClean="0"/>
              <a:t>Эхогенность</a:t>
            </a:r>
            <a:r>
              <a:rPr lang="ru-RU" dirty="0" smtClean="0"/>
              <a:t>: не изменена. 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Заключение: поджелудочная железа нормальных размеров.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715436" cy="5786478"/>
          </a:xfrm>
        </p:spPr>
        <p:txBody>
          <a:bodyPr>
            <a:normAutofit/>
          </a:bodyPr>
          <a:lstStyle/>
          <a:p>
            <a:r>
              <a:rPr lang="ru-RU" dirty="0" smtClean="0"/>
              <a:t>Дифференциальную диагностику острого панкреатита, </a:t>
            </a:r>
            <a:r>
              <a:rPr lang="ru-RU" dirty="0" err="1" smtClean="0"/>
              <a:t>панкреонекроза</a:t>
            </a:r>
            <a:r>
              <a:rPr lang="ru-RU" dirty="0" smtClean="0"/>
              <a:t> необходимо провести острым катаральным холециститом, </a:t>
            </a:r>
            <a:r>
              <a:rPr lang="ru-RU" dirty="0" err="1" smtClean="0"/>
              <a:t>пенетрацей</a:t>
            </a:r>
            <a:r>
              <a:rPr lang="ru-RU" dirty="0" smtClean="0"/>
              <a:t> язвы желудка или 12 перстной кишки в поджелудочную железу и острой кишечной непроходимостью.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542928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Острый катаральный холецистит </a:t>
            </a:r>
            <a:r>
              <a:rPr lang="ru-RU" dirty="0" smtClean="0"/>
              <a:t>сопровождается интенсивными постоянными болями в правом подреберье и </a:t>
            </a:r>
            <a:r>
              <a:rPr lang="ru-RU" dirty="0" err="1" smtClean="0"/>
              <a:t>эпигастральной</a:t>
            </a:r>
            <a:r>
              <a:rPr lang="ru-RU" dirty="0" smtClean="0"/>
              <a:t> области с иррадиацией в поясничную область, правую лопатку и </a:t>
            </a:r>
            <a:r>
              <a:rPr lang="ru-RU" dirty="0" err="1" smtClean="0"/>
              <a:t>надплечье</a:t>
            </a:r>
            <a:r>
              <a:rPr lang="ru-RU" dirty="0" smtClean="0"/>
              <a:t>, правую половину шеи. Часто возникает рвота желудочным, а затем дуоденальным содержимым не приносящая больному облегчения. Температура повышается до субфебрильной, умеренная тахикардия до 100 ударов в минуту, иногда некоторое повышение АД. Язык влажный, может быть обложен белым налетом , живот участвует в акте дыхания при этом отмечается некоторое отставание правой половины в верхних отделах. При пальпации живота возникает резкая болезненность в правом подреберье, особенно в области проекции желчного пузыря. Напряжения мышц брюшной стенки нет или выражено незначительно. Положительные симптомы </a:t>
            </a:r>
            <a:r>
              <a:rPr lang="ru-RU" dirty="0" err="1" smtClean="0"/>
              <a:t>Ортнера-Грекова</a:t>
            </a:r>
            <a:r>
              <a:rPr lang="ru-RU" dirty="0" smtClean="0"/>
              <a:t>, </a:t>
            </a:r>
            <a:r>
              <a:rPr lang="ru-RU" dirty="0" err="1" smtClean="0"/>
              <a:t>Мерфи</a:t>
            </a:r>
            <a:r>
              <a:rPr lang="ru-RU" dirty="0" smtClean="0"/>
              <a:t>, </a:t>
            </a:r>
            <a:r>
              <a:rPr lang="ru-RU" dirty="0" err="1" smtClean="0"/>
              <a:t>Мюсси-Георгиевского</a:t>
            </a:r>
            <a:r>
              <a:rPr lang="ru-RU" dirty="0" smtClean="0"/>
              <a:t>. Иногда можно увеличенный умеренно болезненный желчный пузырь. Чаще всего катаральный холецистит провоцируют погрешности в диете, у нашей больной была похожая клиника, но на основании того, что у нее отрицательные симптомы </a:t>
            </a:r>
            <a:r>
              <a:rPr lang="ru-RU" dirty="0" err="1" smtClean="0"/>
              <a:t>Ортнера-Грекова</a:t>
            </a:r>
            <a:r>
              <a:rPr lang="ru-RU" dirty="0" smtClean="0"/>
              <a:t>, </a:t>
            </a:r>
            <a:r>
              <a:rPr lang="ru-RU" dirty="0" err="1" smtClean="0"/>
              <a:t>Мерфи</a:t>
            </a:r>
            <a:r>
              <a:rPr lang="ru-RU" dirty="0" smtClean="0"/>
              <a:t>, </a:t>
            </a:r>
            <a:r>
              <a:rPr lang="ru-RU" dirty="0" err="1" smtClean="0"/>
              <a:t>Мюсси-Георгиевского</a:t>
            </a:r>
            <a:r>
              <a:rPr lang="ru-RU" dirty="0" smtClean="0"/>
              <a:t>, а также боли </a:t>
            </a:r>
            <a:r>
              <a:rPr lang="ru-RU" dirty="0" err="1" smtClean="0"/>
              <a:t>нелокализованы</a:t>
            </a:r>
            <a:r>
              <a:rPr lang="ru-RU" dirty="0" smtClean="0"/>
              <a:t> в области желчного пузыря, а носят умеренно выраженный опоясывающий характер, также отсутствует рвота и т.д. данный диагноз можно исключить.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При </a:t>
            </a:r>
            <a:r>
              <a:rPr lang="ru-RU" b="1" dirty="0" err="1" smtClean="0"/>
              <a:t>пенетрирующей</a:t>
            </a:r>
            <a:r>
              <a:rPr lang="ru-RU" b="1" dirty="0" smtClean="0"/>
              <a:t> язве </a:t>
            </a:r>
            <a:r>
              <a:rPr lang="ru-RU" dirty="0" smtClean="0"/>
              <a:t>в поджелудочную железу наблюдается следующая картина: язвенный анамнез чаще свойственен этой категории больных, перед </a:t>
            </a:r>
            <a:r>
              <a:rPr lang="ru-RU" dirty="0" err="1" smtClean="0"/>
              <a:t>пенетрацией</a:t>
            </a:r>
            <a:r>
              <a:rPr lang="ru-RU" dirty="0" smtClean="0"/>
              <a:t> боли усиливаются, при </a:t>
            </a:r>
            <a:r>
              <a:rPr lang="ru-RU" dirty="0" err="1" smtClean="0"/>
              <a:t>пенетрации</a:t>
            </a:r>
            <a:r>
              <a:rPr lang="ru-RU" dirty="0" smtClean="0"/>
              <a:t> боли становятся менее правильными (теряется их связь с приёмом пищи, чаще это ночные боли), они имеют опоясывающий характер. На высоте болей возникает рвота в крови повышаются показатели свойственные поражению поджелудочной железы ( амилаза, диастаза мочи, трипсин, липаза и д.р.) Рентгенологически определяется неподвижность желудка в области </a:t>
            </a:r>
            <a:r>
              <a:rPr lang="ru-RU" dirty="0" err="1" smtClean="0"/>
              <a:t>пенетрации</a:t>
            </a:r>
            <a:r>
              <a:rPr lang="ru-RU" dirty="0" smtClean="0"/>
              <a:t>, симптом глубокой ниши выходящей за пределы органа. При ФГС выявляется язвенный дефект с </a:t>
            </a:r>
            <a:r>
              <a:rPr lang="ru-RU" dirty="0" err="1" smtClean="0"/>
              <a:t>пенетрацией</a:t>
            </a:r>
            <a:r>
              <a:rPr lang="ru-RU" dirty="0" smtClean="0"/>
              <a:t> в поджелудочную железу, при физика льном обследовании наблюдается местное напряжение мышц брюшной стенки и локальная болезненность. У нашей пациентки очень похожа клиника, но т.к. боли сохраняют связь с приёмом пищи и самое главное нет подтверждения при ФГС данный диагноз также можно исключить.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При </a:t>
            </a:r>
            <a:r>
              <a:rPr lang="ru-RU" b="1" dirty="0" smtClean="0"/>
              <a:t>острой кишечной непроходимости </a:t>
            </a:r>
            <a:r>
              <a:rPr lang="ru-RU" dirty="0" smtClean="0"/>
              <a:t>появляются схваткообразные боли без иррадиации её в другие области. Эта боль сопровождается резким усилением кишечных перистальтических шумов, определяемых при аускультации живота и даже на расстоянии в виде резкого урчания в животе.(в начальном периоде заболевания), в дальнейшем перистальтические шумы затихают, и наблюдается симптом гробовой тишины. Многократная рвота при кишечной непроходимости с течением времени приобретает каловый характер. Больные принимают вынужденное положение, живот у них вздут. Над раздутой кишечной петлёй при перкуссии живота устанавливают зону высокого тимпанита (симптом Валя и </a:t>
            </a:r>
            <a:r>
              <a:rPr lang="ru-RU" dirty="0" err="1" smtClean="0"/>
              <a:t>Кивуля</a:t>
            </a:r>
            <a:r>
              <a:rPr lang="ru-RU" dirty="0" smtClean="0"/>
              <a:t>). На рентгенограмме наблюдаются чаши </a:t>
            </a:r>
            <a:r>
              <a:rPr lang="ru-RU" dirty="0" err="1" smtClean="0"/>
              <a:t>Клойбера</a:t>
            </a:r>
            <a:r>
              <a:rPr lang="ru-RU" dirty="0" smtClean="0"/>
              <a:t>. Чего у нашей больной не наблюдается.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ru-RU" dirty="0" smtClean="0"/>
              <a:t>В результате проведённой медикаментозной </a:t>
            </a:r>
            <a:r>
              <a:rPr lang="ru-RU" b="1" dirty="0" smtClean="0"/>
              <a:t>терапии</a:t>
            </a:r>
            <a:r>
              <a:rPr lang="ru-RU" dirty="0" smtClean="0"/>
              <a:t> состояние </a:t>
            </a:r>
            <a:r>
              <a:rPr lang="ru-RU" dirty="0" smtClean="0"/>
              <a:t>больной улучшилось</a:t>
            </a:r>
            <a:r>
              <a:rPr lang="ru-RU" dirty="0" smtClean="0"/>
              <a:t>, боль купирована, возникала только при пальпации, прошла тошнота. В настоящее время </a:t>
            </a:r>
            <a:r>
              <a:rPr lang="ru-RU" dirty="0" smtClean="0"/>
              <a:t>больная </a:t>
            </a:r>
            <a:r>
              <a:rPr lang="ru-RU" dirty="0" smtClean="0"/>
              <a:t>продолжает лечение в стационаре и подготавливается к выписке.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Пациентка А.Р.Р. 57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824426"/>
          </a:xfrm>
        </p:spPr>
        <p:txBody>
          <a:bodyPr>
            <a:normAutofit/>
          </a:bodyPr>
          <a:lstStyle/>
          <a:p>
            <a:r>
              <a:rPr lang="ru-RU" b="1" dirty="0" smtClean="0"/>
              <a:t>Жалобы: </a:t>
            </a:r>
            <a:r>
              <a:rPr lang="ru-RU" dirty="0" smtClean="0"/>
              <a:t>на боли в </a:t>
            </a:r>
            <a:r>
              <a:rPr lang="ru-RU" dirty="0" err="1" smtClean="0"/>
              <a:t>эпигастральной</a:t>
            </a:r>
            <a:r>
              <a:rPr lang="ru-RU" dirty="0" smtClean="0"/>
              <a:t> и пупочной областях, средней интенсивности, опоясывающего характера, тяжесть в левом подреберье, возникающие через 1 час после приема пищи, тошноту, рвоту, не приносящую </a:t>
            </a:r>
            <a:r>
              <a:rPr lang="ru-RU" dirty="0" smtClean="0"/>
              <a:t>облегчения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Общее состояние </a:t>
            </a:r>
            <a:r>
              <a:rPr lang="ru-RU" dirty="0" smtClean="0"/>
              <a:t>больной </a:t>
            </a:r>
            <a:r>
              <a:rPr lang="ru-RU" dirty="0" smtClean="0"/>
              <a:t>на момент осмотра удовлетворительное, положение активное, сознание ясное, выражение лица спокойное. Телосложение правильное, конституция астеническая.. Вес 70 кг, рост </a:t>
            </a:r>
            <a:r>
              <a:rPr lang="ru-RU" dirty="0" smtClean="0"/>
              <a:t>170 </a:t>
            </a:r>
            <a:r>
              <a:rPr lang="ru-RU" dirty="0" smtClean="0"/>
              <a:t>см, температура тела в подмышечной впадине 36,7 0 С. Кожа бледно-розовая, без пигментаций. Сыпей, трещин, геморрагий, расчёсов нет. Видимых опухолей нет. Влажность кожи умеренная, её эластичность и тургор тканей сохранены. Ногти и волосы без патологических изменений. Видимые слизистые </a:t>
            </a:r>
            <a:r>
              <a:rPr lang="ru-RU" dirty="0" err="1" smtClean="0"/>
              <a:t>розового</a:t>
            </a:r>
            <a:r>
              <a:rPr lang="ru-RU" dirty="0" smtClean="0"/>
              <a:t> цвета, без высыпаний, влажные. Подкожная жировая клетчатка недостаточно развита, толщина кожной складки в области угла лопатки один сантиметр.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r>
              <a:rPr lang="ru-RU" b="1" dirty="0" smtClean="0"/>
              <a:t>STATUSLOCALIS:</a:t>
            </a:r>
            <a:r>
              <a:rPr lang="ru-RU" dirty="0" smtClean="0"/>
              <a:t> </a:t>
            </a:r>
            <a:r>
              <a:rPr lang="ru-RU" u="sng" dirty="0" smtClean="0"/>
              <a:t>Осмотр:</a:t>
            </a:r>
            <a:r>
              <a:rPr lang="ru-RU" dirty="0" smtClean="0"/>
              <a:t> живот симметричный с обеих сторон, не вздут, брюшная стенка в акте дыхания участвует. Венозной сети и перистальтики не видно, послеоперационных рубцов нет, </a:t>
            </a:r>
            <a:r>
              <a:rPr lang="ru-RU" dirty="0" err="1" smtClean="0"/>
              <a:t>стрий</a:t>
            </a:r>
            <a:r>
              <a:rPr lang="ru-RU" dirty="0" smtClean="0"/>
              <a:t> нет, видимых объемных образований нет.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Анамнез заболевания</a:t>
            </a:r>
            <a:r>
              <a:rPr lang="ru-RU" dirty="0" smtClean="0"/>
              <a:t>: 31 апреля 2023 года почувствовала резкую боль в области </a:t>
            </a:r>
            <a:r>
              <a:rPr lang="ru-RU" dirty="0" err="1" smtClean="0"/>
              <a:t>эпигастрии</a:t>
            </a:r>
            <a:r>
              <a:rPr lang="ru-RU" dirty="0" smtClean="0"/>
              <a:t>, больше слева, также тошноту и рвоту. 4 мая утром, в связи с общим ухудшением состояния вызвала бригаду скорой медицинской помощи и была доставлена в приемное отделение городской клинической больницы №15 им. О.М. Филатова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/>
          </a:bodyPr>
          <a:lstStyle/>
          <a:p>
            <a:r>
              <a:rPr lang="ru-RU" b="1" dirty="0" smtClean="0"/>
              <a:t>Клиника</a:t>
            </a:r>
            <a:r>
              <a:rPr lang="ru-RU" dirty="0" smtClean="0"/>
              <a:t>: Болезнь всегда развивается на фоне острого панкреатита с характерными для его клинической формы проявлениями. Дебютирует всегда остро, практически во всех случаях – после застолья с обильным приемом пищи или употреблением большого количества алкоголя. Ведущий симптом </a:t>
            </a:r>
            <a:r>
              <a:rPr lang="ru-RU" dirty="0" err="1" smtClean="0"/>
              <a:t>панкреонекроза</a:t>
            </a:r>
            <a:r>
              <a:rPr lang="ru-RU" dirty="0" smtClean="0"/>
              <a:t> – интенсивная, мучительная для пациента опоясывающая боль, отдающая в левое плечо, левую часто живота, поясницу. До момента отмирания нервных окончаний чем больше выражен некроз, тем тяжелее болевой синдром, но при их некрозе боль постепенно уменьшается.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89120"/>
          </a:xfrm>
        </p:spPr>
        <p:txBody>
          <a:bodyPr/>
          <a:lstStyle/>
          <a:p>
            <a:r>
              <a:rPr lang="ru-RU" dirty="0" smtClean="0"/>
              <a:t>Второй характерный для </a:t>
            </a:r>
            <a:r>
              <a:rPr lang="ru-RU" dirty="0" err="1" smtClean="0"/>
              <a:t>панкреонекроза</a:t>
            </a:r>
            <a:r>
              <a:rPr lang="ru-RU" dirty="0" smtClean="0"/>
              <a:t> поджелудочной железы признак – многократная частая рвота, которая не приносит пациенту облегчения и возникает вне связи с едой. Рвотные массы содержат кровь, комки желчи.</a:t>
            </a:r>
          </a:p>
          <a:p>
            <a:r>
              <a:rPr lang="ru-RU" dirty="0" smtClean="0"/>
              <a:t>Рвота быстро приводит к обезвоживанию организма пациента, которое проявляется снижением объема выделяемой мочи, сухостью слизистых оболочек и кожи.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Панкреонекро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0"/>
            <a:ext cx="7215238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УЗИ брюшной полости при поступлении: </a:t>
            </a:r>
          </a:p>
          <a:p>
            <a:pPr>
              <a:buNone/>
            </a:pPr>
            <a:r>
              <a:rPr lang="ru-RU" dirty="0" smtClean="0"/>
              <a:t>Желчный пузырь без патологии.</a:t>
            </a:r>
          </a:p>
          <a:p>
            <a:pPr>
              <a:buNone/>
            </a:pPr>
            <a:r>
              <a:rPr lang="ru-RU" dirty="0" smtClean="0"/>
              <a:t>Почки без особенностей. Поджелудочная железа: головка –25 мм,, тело - 21мм, хвост -20 мм. Головка с выраженными признаками деструкции диаметром 20 мм. Контуры железы неровные, структура неоднородная, </a:t>
            </a:r>
            <a:r>
              <a:rPr lang="ru-RU" dirty="0" err="1" smtClean="0"/>
              <a:t>изоэхогенная</a:t>
            </a:r>
            <a:r>
              <a:rPr lang="ru-RU" dirty="0" smtClean="0"/>
              <a:t>. Выраженная </a:t>
            </a:r>
            <a:r>
              <a:rPr lang="ru-RU" dirty="0" err="1" smtClean="0"/>
              <a:t>пневматизация</a:t>
            </a:r>
            <a:r>
              <a:rPr lang="ru-RU" dirty="0" smtClean="0"/>
              <a:t> петель кишечника среднего и нижнего этажа брюшной полости.</a:t>
            </a:r>
          </a:p>
          <a:p>
            <a:pPr>
              <a:buNone/>
            </a:pPr>
            <a:r>
              <a:rPr lang="ru-RU" dirty="0" smtClean="0"/>
              <a:t>Заключение: Острый панкреатит. </a:t>
            </a:r>
            <a:r>
              <a:rPr lang="ru-RU" dirty="0" err="1" smtClean="0"/>
              <a:t>Панкреонекроз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</TotalTime>
  <Words>914</Words>
  <PresentationFormat>Экран (4:3)</PresentationFormat>
  <Paragraphs>25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Панкреонекроз</vt:lpstr>
      <vt:lpstr>Пациентка А.Р.Р. 57 лет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Юсупова Ева Руслановна</dc:creator>
  <cp:lastModifiedBy>Yusupova_ER</cp:lastModifiedBy>
  <cp:revision>18</cp:revision>
  <dcterms:created xsi:type="dcterms:W3CDTF">2023-05-11T11:35:35Z</dcterms:created>
  <dcterms:modified xsi:type="dcterms:W3CDTF">2023-05-11T13:46:16Z</dcterms:modified>
</cp:coreProperties>
</file>