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63" r:id="rId6"/>
    <p:sldId id="266" r:id="rId7"/>
    <p:sldId id="272" r:id="rId8"/>
    <p:sldId id="290" r:id="rId9"/>
    <p:sldId id="291" r:id="rId10"/>
    <p:sldId id="293" r:id="rId11"/>
    <p:sldId id="295" r:id="rId12"/>
    <p:sldId id="296" r:id="rId13"/>
    <p:sldId id="297" r:id="rId14"/>
    <p:sldId id="298" r:id="rId15"/>
    <p:sldId id="299" r:id="rId16"/>
    <p:sldId id="300" r:id="rId17"/>
    <p:sldId id="260" r:id="rId18"/>
    <p:sldId id="275" r:id="rId19"/>
    <p:sldId id="276" r:id="rId20"/>
    <p:sldId id="278" r:id="rId21"/>
    <p:sldId id="280" r:id="rId22"/>
    <p:sldId id="281" r:id="rId23"/>
    <p:sldId id="282" r:id="rId24"/>
    <p:sldId id="283"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8E923D5-8929-4C3D-A4A0-ED32A0A77E6E}"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43CE7B-1845-4D90-A1CC-785CD00E2CA9}"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E923D5-8929-4C3D-A4A0-ED32A0A77E6E}"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E923D5-8929-4C3D-A4A0-ED32A0A77E6E}"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58E923D5-8929-4C3D-A4A0-ED32A0A77E6E}"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43CE7B-1845-4D90-A1CC-785CD00E2CA9}"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E923D5-8929-4C3D-A4A0-ED32A0A77E6E}"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58E923D5-8929-4C3D-A4A0-ED32A0A77E6E}" type="datetimeFigureOut">
              <a:rPr lang="ru-RU" smtClean="0"/>
              <a:t>05.04.2023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8E923D5-8929-4C3D-A4A0-ED32A0A77E6E}" type="datetimeFigureOut">
              <a:rPr lang="ru-RU" smtClean="0"/>
              <a:t>05.04.2023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8E923D5-8929-4C3D-A4A0-ED32A0A77E6E}" type="datetimeFigureOut">
              <a:rPr lang="ru-RU" smtClean="0"/>
              <a:t>05.04.2023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923D5-8929-4C3D-A4A0-ED32A0A77E6E}" type="datetimeFigureOut">
              <a:rPr lang="ru-RU" smtClean="0"/>
              <a:t>05.04.2023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E923D5-8929-4C3D-A4A0-ED32A0A77E6E}" type="datetimeFigureOut">
              <a:rPr lang="ru-RU" smtClean="0"/>
              <a:t>05.04.2023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E923D5-8929-4C3D-A4A0-ED32A0A77E6E}" type="datetimeFigureOut">
              <a:rPr lang="ru-RU" smtClean="0"/>
              <a:t>05.04.2023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43CE7B-1845-4D90-A1CC-785CD00E2CA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8E923D5-8929-4C3D-A4A0-ED32A0A77E6E}" type="datetimeFigureOut">
              <a:rPr lang="ru-RU" smtClean="0"/>
              <a:t>05.04.2023</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F43CE7B-1845-4D90-A1CC-785CD00E2CA9}"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drasler.ru/wp-content/uploads/2019/10/%D0%94%D0%B5%D0%BD%D1%8C-%D0%BF%D0%B0%D0%BC%D1%8F%D1%82%D0%B8-%D0%B2%D1%81%D0%B5%D1%85-%D0%B6%D0%B5%D1%80%D1%82%D0%B2-%D0%BF%D1%80%D0%B8%D0%BC%D0%B5%D0%BD%D0%B5%D0%BD%D0%B8%D1%8F-%D1%85%D0%B8%D0%BC%D0%B8%D1%87%D0%B5%D1%81%D0%BA%D0%BE%D0%B3%D0%BE-%D0%BE%D1%80%D1%83%D0%B6%D0%B8%D1%8F-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6552" y="3438397"/>
            <a:ext cx="5832648" cy="2520280"/>
          </a:xfrm>
        </p:spPr>
        <p:txBody>
          <a:bodyPr/>
          <a:lstStyle/>
          <a:p>
            <a:r>
              <a:rPr lang="ru-RU" b="1" dirty="0">
                <a:solidFill>
                  <a:schemeClr val="bg1"/>
                </a:solidFill>
                <a:latin typeface="Times New Roman" pitchFamily="18" charset="0"/>
                <a:cs typeface="Times New Roman" pitchFamily="18" charset="0"/>
              </a:rPr>
              <a:t>комбинированные радиационные и химические поражения</a:t>
            </a:r>
          </a:p>
        </p:txBody>
      </p:sp>
    </p:spTree>
    <p:extLst>
      <p:ext uri="{BB962C8B-B14F-4D97-AF65-F5344CB8AC3E}">
        <p14:creationId xmlns:p14="http://schemas.microsoft.com/office/powerpoint/2010/main" val="186853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76672"/>
            <a:ext cx="8138864" cy="5238328"/>
          </a:xfrm>
        </p:spPr>
        <p:txBody>
          <a:bodyPr/>
          <a:lstStyle/>
          <a:p>
            <a:r>
              <a:rPr lang="ru-RU" dirty="0">
                <a:latin typeface="Times New Roman" pitchFamily="18" charset="0"/>
                <a:cs typeface="Times New Roman" pitchFamily="18" charset="0"/>
              </a:rPr>
              <a:t>Тошнота и рвота у этих пораженных бывают постоянно. Стадия продромальных явлений короткая, возникает кровавый понос, выраженная артериальная гипотензия, неврологические расстройства (утрата сознания, судороги, кома). Эти пораженные должны получать симптоматическое лечение. Для подтверждения  выделения пораженного в данную сортировочную группу необходим контроль за лимфоцитами в динамике. Поскольку, все приведенные клинические симптомы лучевых поражений неспецифичны и могут быть связаны с другой  патологией, всех  пострадавших с КРП при </a:t>
            </a:r>
            <a:r>
              <a:rPr lang="ru-RU" dirty="0" err="1">
                <a:latin typeface="Times New Roman" pitchFamily="18" charset="0"/>
                <a:cs typeface="Times New Roman" pitchFamily="18" charset="0"/>
              </a:rPr>
              <a:t>жизнеугрожающих</a:t>
            </a:r>
            <a:r>
              <a:rPr lang="ru-RU" dirty="0">
                <a:latin typeface="Times New Roman" pitchFamily="18" charset="0"/>
                <a:cs typeface="Times New Roman" pitchFamily="18" charset="0"/>
              </a:rPr>
              <a:t> механических поражениях первично следует лечить так,  как если бы не было радиационного воздействия.</a:t>
            </a:r>
          </a:p>
          <a:p>
            <a:endParaRPr lang="ru-RU" dirty="0"/>
          </a:p>
        </p:txBody>
      </p:sp>
      <p:pic>
        <p:nvPicPr>
          <p:cNvPr id="4100" name="Picture 4" descr="https://thumbs.dreamstime.com/b/%D0%BB%D0%B8%D1%86%D0%BE-%D1%81%D1%82%D1%80%D0%B0%D0%B4%D0%B0%D1%8E%D1%89%D0%B5%D0%B5-%D1%8D%D0%BF%D0%B8%D0%BB%D0%B5%D0%BF%D1%82%D0%B8%D1%87%D0%B5%D1%81%D0%BA%D0%B8%D0%BC-%D0%BF%D1%80%D0%B8%D0%BF%D0%B0%D0%B4%D0%BE%D0%BC-%D1%8D%D0%BF%D0%B8%D0%BB%D0%B5%D0%BF%D1%81%D0%B8%D1%8F-%D0%BD%D0%B0-%D0%B8%D0%BB%D0%BB%D1%8E%D1%81%D1%82%D1%80%D0%B0%D1%86%D0%B8%D0%B8-162185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12975"/>
            <a:ext cx="7704856" cy="364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548680"/>
            <a:ext cx="8066856" cy="5832648"/>
          </a:xfrm>
        </p:spPr>
        <p:txBody>
          <a:bodyPr/>
          <a:lstStyle/>
          <a:p>
            <a:r>
              <a:rPr lang="ru-RU" sz="2000" dirty="0" err="1">
                <a:latin typeface="Times New Roman" pitchFamily="18" charset="0"/>
                <a:cs typeface="Times New Roman" pitchFamily="18" charset="0"/>
              </a:rPr>
              <a:t>Патогенетически</a:t>
            </a:r>
            <a:r>
              <a:rPr lang="ru-RU" sz="2000" dirty="0">
                <a:latin typeface="Times New Roman" pitchFamily="18" charset="0"/>
                <a:cs typeface="Times New Roman" pitchFamily="18" charset="0"/>
              </a:rPr>
              <a:t>, по периодам развития КРП целесообразно проводить следующие мероприятия.</a:t>
            </a:r>
          </a:p>
          <a:p>
            <a:r>
              <a:rPr lang="ru-RU" sz="2000" dirty="0">
                <a:latin typeface="Times New Roman" pitchFamily="18" charset="0"/>
                <a:cs typeface="Times New Roman" pitchFamily="18" charset="0"/>
              </a:rPr>
              <a:t>На протяжении первого периода (периода лучевых и  </a:t>
            </a:r>
            <a:r>
              <a:rPr lang="ru-RU" sz="2000" dirty="0" err="1">
                <a:latin typeface="Times New Roman" pitchFamily="18" charset="0"/>
                <a:cs typeface="Times New Roman" pitchFamily="18" charset="0"/>
              </a:rPr>
              <a:t>нелучевых</a:t>
            </a:r>
            <a:r>
              <a:rPr lang="ru-RU" sz="2000" dirty="0">
                <a:latin typeface="Times New Roman" pitchFamily="18" charset="0"/>
                <a:cs typeface="Times New Roman" pitchFamily="18" charset="0"/>
              </a:rPr>
              <a:t> реакций) при  радиационно-механических поражениях основные усилия направляются на ликвидацию последствий повреждений и профилактику их осложнений: восстановление внешнего дыхания, окончательную остановку наружного и внутреннего кровотечения, обезболивание, иммобилизацию. При тяжелых повреждениях с травматическим шоком проводят противошоковую терапию, включающую (когда это необходимо и возможно) хирургические вмешательства по жизненным показаниям. Поскольку операционная травма может усилить выраженность синдрома взаимного отягощения оперативные вмешательства должны быть минимальными по объему и проводиться под надежным анестезиологическим обеспечением. </a:t>
            </a:r>
          </a:p>
          <a:p>
            <a:endParaRPr lang="ru-RU" dirty="0"/>
          </a:p>
        </p:txBody>
      </p:sp>
    </p:spTree>
    <p:extLst>
      <p:ext uri="{BB962C8B-B14F-4D97-AF65-F5344CB8AC3E}">
        <p14:creationId xmlns:p14="http://schemas.microsoft.com/office/powerpoint/2010/main" val="162525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548680"/>
            <a:ext cx="8138864" cy="5832648"/>
          </a:xfrm>
        </p:spPr>
        <p:txBody>
          <a:bodyPr/>
          <a:lstStyle/>
          <a:p>
            <a:r>
              <a:rPr lang="ru-RU" sz="2000" dirty="0">
                <a:latin typeface="Times New Roman" pitchFamily="18" charset="0"/>
                <a:cs typeface="Times New Roman" pitchFamily="18" charset="0"/>
              </a:rPr>
              <a:t>В тех случаях, когда у раненых с КРП проявляются  признаки первичной реакции на облучение, показано их купирование соответствующими препаратами. Во втором  периоде (периоде преобладания </a:t>
            </a:r>
            <a:r>
              <a:rPr lang="ru-RU" sz="2000" dirty="0" err="1">
                <a:latin typeface="Times New Roman" pitchFamily="18" charset="0"/>
                <a:cs typeface="Times New Roman" pitchFamily="18" charset="0"/>
              </a:rPr>
              <a:t>нелучевых</a:t>
            </a:r>
            <a:r>
              <a:rPr lang="ru-RU" sz="2000" dirty="0">
                <a:latin typeface="Times New Roman" pitchFamily="18" charset="0"/>
                <a:cs typeface="Times New Roman" pitchFamily="18" charset="0"/>
              </a:rPr>
              <a:t> компонентов) задачи лечения остаются прежними, но значительно расширяется содержание хирургической  помощи при радиационно-механических поражениях. В этот период должна быть произведена  первичная  хирургическая обработка ран,  а также проведены все другие мероприятия квалифицированной хирургической помощи. </a:t>
            </a:r>
          </a:p>
          <a:p>
            <a:r>
              <a:rPr lang="ru-RU" sz="2000" dirty="0">
                <a:latin typeface="Times New Roman" pitchFamily="18" charset="0"/>
                <a:cs typeface="Times New Roman" pitchFamily="18" charset="0"/>
              </a:rPr>
              <a:t>Оперативное лечение  ожогов во втором периоде КРП может применяться лишь при ограниченных глубоких термических поражениях (не более 3-5% поверхности тела); более обширные поражения подлежат оперативному лечению позднее - в IV периоде. </a:t>
            </a:r>
          </a:p>
          <a:p>
            <a:endParaRPr lang="ru-RU" dirty="0"/>
          </a:p>
        </p:txBody>
      </p:sp>
    </p:spTree>
    <p:extLst>
      <p:ext uri="{BB962C8B-B14F-4D97-AF65-F5344CB8AC3E}">
        <p14:creationId xmlns:p14="http://schemas.microsoft.com/office/powerpoint/2010/main" val="94442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tatic.tildacdn.com/tild6365-3663-4034-a462-39326366353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25552"/>
            <a:ext cx="7289032"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395536" y="476672"/>
            <a:ext cx="8138864" cy="5904656"/>
          </a:xfrm>
        </p:spPr>
        <p:txBody>
          <a:bodyPr/>
          <a:lstStyle/>
          <a:p>
            <a:r>
              <a:rPr lang="ru-RU" sz="1800" dirty="0">
                <a:latin typeface="Times New Roman" pitchFamily="18" charset="0"/>
                <a:cs typeface="Times New Roman" pitchFamily="18" charset="0"/>
              </a:rPr>
              <a:t>Реактивность организма и переносимость большинства  лекарственных препаратов в первом - втором периодах КРП существенно не меняются. Поэтому практически все необходимые медикаменты, обеспечивающие хирургическую помощь, могут применяться в обычных дозах. Особого внимания заслуживают только средства, применяемые при общей анестезии. Установлено, что при КРП возможно повышение специфической активности </a:t>
            </a:r>
            <a:r>
              <a:rPr lang="ru-RU" sz="1800" dirty="0" err="1">
                <a:latin typeface="Times New Roman" pitchFamily="18" charset="0"/>
                <a:cs typeface="Times New Roman" pitchFamily="18" charset="0"/>
              </a:rPr>
              <a:t>промедола</a:t>
            </a:r>
            <a:r>
              <a:rPr lang="ru-RU" sz="1800" dirty="0">
                <a:latin typeface="Times New Roman" pitchFamily="18" charset="0"/>
                <a:cs typeface="Times New Roman" pitchFamily="18" charset="0"/>
              </a:rPr>
              <a:t>, морфина и </a:t>
            </a:r>
            <a:r>
              <a:rPr lang="ru-RU" sz="1800" dirty="0" err="1">
                <a:latin typeface="Times New Roman" pitchFamily="18" charset="0"/>
                <a:cs typeface="Times New Roman" pitchFamily="18" charset="0"/>
              </a:rPr>
              <a:t>омнопона</a:t>
            </a:r>
            <a:r>
              <a:rPr lang="ru-RU" sz="1800" dirty="0">
                <a:latin typeface="Times New Roman" pitchFamily="18" charset="0"/>
                <a:cs typeface="Times New Roman" pitchFamily="18" charset="0"/>
              </a:rPr>
              <a:t>, снижение эффективности </a:t>
            </a:r>
            <a:r>
              <a:rPr lang="ru-RU" sz="1800" dirty="0" err="1">
                <a:latin typeface="Times New Roman" pitchFamily="18" charset="0"/>
                <a:cs typeface="Times New Roman" pitchFamily="18" charset="0"/>
              </a:rPr>
              <a:t>тиопентал</a:t>
            </a:r>
            <a:r>
              <a:rPr lang="ru-RU" sz="1800" dirty="0">
                <a:latin typeface="Times New Roman" pitchFamily="18" charset="0"/>
                <a:cs typeface="Times New Roman" pitchFamily="18" charset="0"/>
              </a:rPr>
              <a:t>-натрия, сокращение фазы наркоза и стадии пробуждения при применении фторотана. В связи с уменьшением широты терапевтического действия с осторожностью следует применять аналептики, стимулирующие дыхательный и сосудодвигательные центры (</a:t>
            </a:r>
            <a:r>
              <a:rPr lang="ru-RU" sz="1800" dirty="0" err="1">
                <a:latin typeface="Times New Roman" pitchFamily="18" charset="0"/>
                <a:cs typeface="Times New Roman" pitchFamily="18" charset="0"/>
              </a:rPr>
              <a:t>этимизол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сульфокамфокаин</a:t>
            </a:r>
            <a:r>
              <a:rPr lang="ru-RU" sz="1800" dirty="0">
                <a:latin typeface="Times New Roman" pitchFamily="18" charset="0"/>
                <a:cs typeface="Times New Roman" pitchFamily="18" charset="0"/>
              </a:rPr>
              <a:t> и др.) и </a:t>
            </a:r>
            <a:r>
              <a:rPr lang="ru-RU" sz="1800" dirty="0" err="1">
                <a:latin typeface="Times New Roman" pitchFamily="18" charset="0"/>
                <a:cs typeface="Times New Roman" pitchFamily="18" charset="0"/>
              </a:rPr>
              <a:t>строфантин</a:t>
            </a:r>
            <a:r>
              <a:rPr lang="ru-RU" sz="1800"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180794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32656"/>
            <a:ext cx="8568952" cy="5166320"/>
          </a:xfrm>
        </p:spPr>
        <p:txBody>
          <a:bodyPr>
            <a:normAutofit/>
          </a:bodyPr>
          <a:lstStyle/>
          <a:p>
            <a:r>
              <a:rPr lang="ru-RU" sz="1800" dirty="0">
                <a:latin typeface="Times New Roman" pitchFamily="18" charset="0"/>
                <a:cs typeface="Times New Roman" pitchFamily="18" charset="0"/>
              </a:rPr>
              <a:t>Основные усилия в третьем периоде КРП (периоде  преобладания лучевого компонента) должны быть сосредоточены на лечении ведущего, то есть лучевого компонента поражения. Основной хирургический аспект мероприятий этого периода - борьба с геморрагическим синдромом, профилактика  и  лечение  раневой  инфекции  и сепсиса. В третьем периоде возможна парадоксальная реакция организма на ряд лекарственных средств (эфир, наркотические аналгетики, сердечные и дыхательные аналептики), а также усиление их побочного действия. Поэтому все медикаменты, кроме антибиотиков, рекомендуется применять в уменьшенных дозах. Хирургические вмешательства проводят только по жизненным показаниям (внутреннее кровотечение, перфорация полых органов и др.). При этом должны быть приняты меры для тщательного гемостаза (вплоть до предварительной перевязки сосудов на протяжении) и повышения свертывания крови  (введение кальция хлорида,  аминокапроновой кислоты, витамина К, прямые переливания донорской крови и др.)</a:t>
            </a:r>
          </a:p>
          <a:p>
            <a:endParaRPr lang="ru-RU" dirty="0"/>
          </a:p>
        </p:txBody>
      </p:sp>
      <p:pic>
        <p:nvPicPr>
          <p:cNvPr id="6146" name="Picture 2" descr="https://sosud-ok.ru/wp-content/uploads/2020/01/sepsis-krov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587169"/>
            <a:ext cx="5400600" cy="226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5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76672"/>
            <a:ext cx="8138864" cy="5238328"/>
          </a:xfrm>
        </p:spPr>
        <p:txBody>
          <a:bodyPr/>
          <a:lstStyle/>
          <a:p>
            <a:r>
              <a:rPr lang="ru-RU" sz="2000" dirty="0">
                <a:latin typeface="Times New Roman" pitchFamily="18" charset="0"/>
                <a:cs typeface="Times New Roman" pitchFamily="18" charset="0"/>
              </a:rPr>
              <a:t>В IV периоде (периоде восстановления после КРП) осуществляют терапию остаточных явлений лучевого поражения и последствий </a:t>
            </a:r>
            <a:r>
              <a:rPr lang="ru-RU" sz="2000" dirty="0" err="1">
                <a:latin typeface="Times New Roman" pitchFamily="18" charset="0"/>
                <a:cs typeface="Times New Roman" pitchFamily="18" charset="0"/>
              </a:rPr>
              <a:t>нелучевых</a:t>
            </a:r>
            <a:r>
              <a:rPr lang="ru-RU" sz="2000" dirty="0">
                <a:latin typeface="Times New Roman" pitchFamily="18" charset="0"/>
                <a:cs typeface="Times New Roman" pitchFamily="18" charset="0"/>
              </a:rPr>
              <a:t> травм. При  назначении медикаментозных средств необходимо учитывать длительное снижение реактивности  организма и возможность парадоксальных реакций. Наркоз и операционная травма у ранее облученных чаще, чем обычно, сопровождаются осложнениями. Поэтому возрастает значение тщательной предоперационной подготовки и анестезиологического обеспечения вмешательства.  В этом периоде проводят оперативное лечение глубоких ожогов - пластическое замещение кожных покровов. Выполняют также необходимые реконструктивные и восстановительные операции по поводу последствий механических травм и их осложнений. Проводят комплекс реабилитационных мероприятий (лечебная физкультура, физиотерапия и др.).</a:t>
            </a:r>
          </a:p>
          <a:p>
            <a:endParaRPr lang="ru-RU" dirty="0"/>
          </a:p>
        </p:txBody>
      </p:sp>
    </p:spTree>
    <p:extLst>
      <p:ext uri="{BB962C8B-B14F-4D97-AF65-F5344CB8AC3E}">
        <p14:creationId xmlns:p14="http://schemas.microsoft.com/office/powerpoint/2010/main" val="37862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04664"/>
            <a:ext cx="8138864" cy="5310336"/>
          </a:xfrm>
        </p:spPr>
        <p:txBody>
          <a:bodyPr/>
          <a:lstStyle/>
          <a:p>
            <a:r>
              <a:rPr lang="ru-RU" sz="1800" dirty="0">
                <a:latin typeface="Times New Roman" pitchFamily="18" charset="0"/>
                <a:cs typeface="Times New Roman" pitchFamily="18" charset="0"/>
              </a:rPr>
              <a:t>Особое место занимает хирургическое лечение  пораженных с КРП, имеющих раны, зараженные радиоактивными веществами (РВ). При высоком уровне загрязнения ран часть РВ вследствие плохой их растворимости и всасываемости в организм длительное время находится в ране, а часть РВ, попавших в рану, весьма быстро всасывается в организм. Поэтому такие пораженные должны выделяться в отдельный поток. Целесообразно в составе отделения специальной обработки иметь перевязочную, где производится смена загрязненных РВ повязок. Лечение этих пораженных проводят в отдельных помещениях с соблюдением мер профилактики вторичного загрязнения больных и медицинского персонала. </a:t>
            </a:r>
          </a:p>
          <a:p>
            <a:endParaRPr lang="ru-RU" dirty="0"/>
          </a:p>
        </p:txBody>
      </p:sp>
      <p:pic>
        <p:nvPicPr>
          <p:cNvPr id="7170" name="Picture 2" descr="https://best-klinika.ru/upload/iblock/f10/f10c8a3a1d9688a3503f2babb9f90c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84984"/>
            <a:ext cx="669674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0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3074" name="Picture 2" descr="https://cf3.ppt-online.org/files3/slide/m/mOz2KS6Bde0UZHgDj8rMqywQpkJXVAaRtTCuEs/slid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6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34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332656"/>
            <a:ext cx="8352928" cy="5976664"/>
          </a:xfrm>
        </p:spPr>
        <p:txBody>
          <a:bodyPr/>
          <a:lstStyle/>
          <a:p>
            <a:r>
              <a:rPr lang="ru-RU" sz="1600" dirty="0">
                <a:latin typeface="Times New Roman" pitchFamily="18" charset="0"/>
                <a:cs typeface="Times New Roman" pitchFamily="18" charset="0"/>
              </a:rPr>
              <a:t>По характеру токсического действия на организм ОВ делятся на следующие группы.</a:t>
            </a:r>
          </a:p>
          <a:p>
            <a:r>
              <a:rPr lang="ru-RU" sz="1600" dirty="0">
                <a:latin typeface="Times New Roman" pitchFamily="18" charset="0"/>
                <a:cs typeface="Times New Roman" pitchFamily="18" charset="0"/>
              </a:rPr>
              <a:t>1. ОВ нервно-паралитического действия. К ним относятся фосфорорганические вещества: табун, зарин, зоман, </a:t>
            </a:r>
            <a:r>
              <a:rPr lang="en-US" sz="1600" dirty="0">
                <a:latin typeface="Times New Roman" pitchFamily="18" charset="0"/>
                <a:cs typeface="Times New Roman" pitchFamily="18" charset="0"/>
              </a:rPr>
              <a:t>V</a:t>
            </a:r>
            <a:r>
              <a:rPr lang="ru-RU" sz="1600" dirty="0">
                <a:latin typeface="Times New Roman" pitchFamily="18" charset="0"/>
                <a:cs typeface="Times New Roman" pitchFamily="18" charset="0"/>
              </a:rPr>
              <a:t>-газы.</a:t>
            </a:r>
          </a:p>
          <a:p>
            <a:r>
              <a:rPr lang="ru-RU" sz="1600" dirty="0">
                <a:latin typeface="Times New Roman" pitchFamily="18" charset="0"/>
                <a:cs typeface="Times New Roman" pitchFamily="18" charset="0"/>
              </a:rPr>
              <a:t>2. ОВ кожно-нарывного действия (иприт, азотистый иприт, люизит).</a:t>
            </a:r>
          </a:p>
          <a:p>
            <a:r>
              <a:rPr lang="ru-RU" sz="1600" dirty="0">
                <a:latin typeface="Times New Roman" pitchFamily="18" charset="0"/>
                <a:cs typeface="Times New Roman" pitchFamily="18" charset="0"/>
              </a:rPr>
              <a:t>3. ОВ токсического действия (синильная кислота, хлорциан, мышьяковистый водород, фосфористый водород, фторорганические соединения и др.).</a:t>
            </a:r>
          </a:p>
          <a:p>
            <a:r>
              <a:rPr lang="ru-RU" sz="1600" dirty="0">
                <a:latin typeface="Times New Roman" pitchFamily="18" charset="0"/>
                <a:cs typeface="Times New Roman" pitchFamily="18" charset="0"/>
              </a:rPr>
              <a:t>4. ОВ удушающего действия (фосген, дифосген, </a:t>
            </a:r>
            <a:r>
              <a:rPr lang="ru-RU" sz="1600" dirty="0" err="1">
                <a:latin typeface="Times New Roman" pitchFamily="18" charset="0"/>
                <a:cs typeface="Times New Roman" pitchFamily="18" charset="0"/>
              </a:rPr>
              <a:t>трифосген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фосгеноксим</a:t>
            </a:r>
            <a:r>
              <a:rPr lang="ru-RU" sz="1600" dirty="0">
                <a:latin typeface="Times New Roman" pitchFamily="18" charset="0"/>
                <a:cs typeface="Times New Roman" pitchFamily="18" charset="0"/>
              </a:rPr>
              <a:t>).</a:t>
            </a:r>
          </a:p>
          <a:p>
            <a:r>
              <a:rPr lang="ru-RU" sz="1600" dirty="0">
                <a:latin typeface="Times New Roman" pitchFamily="18" charset="0"/>
                <a:cs typeface="Times New Roman" pitchFamily="18" charset="0"/>
              </a:rPr>
              <a:t>5. ОВ, временно выводящие личный состав из строя (</a:t>
            </a:r>
            <a:r>
              <a:rPr lang="ru-RU" sz="1600" dirty="0" err="1">
                <a:latin typeface="Times New Roman" pitchFamily="18" charset="0"/>
                <a:cs typeface="Times New Roman" pitchFamily="18" charset="0"/>
              </a:rPr>
              <a:t>психотомиметики</a:t>
            </a:r>
            <a:r>
              <a:rPr lang="ru-RU" sz="1600" dirty="0">
                <a:latin typeface="Times New Roman" pitchFamily="18" charset="0"/>
                <a:cs typeface="Times New Roman" pitchFamily="18" charset="0"/>
              </a:rPr>
              <a:t> — диэтиламид лизергиновой кислоты — </a:t>
            </a:r>
            <a:r>
              <a:rPr lang="en-US" sz="1600" dirty="0">
                <a:latin typeface="Times New Roman" pitchFamily="18" charset="0"/>
                <a:cs typeface="Times New Roman" pitchFamily="18" charset="0"/>
              </a:rPr>
              <a:t>LSD</a:t>
            </a:r>
            <a:r>
              <a:rPr lang="ru-RU" sz="1600" dirty="0">
                <a:latin typeface="Times New Roman" pitchFamily="18" charset="0"/>
                <a:cs typeface="Times New Roman" pitchFamily="18" charset="0"/>
              </a:rPr>
              <a:t>-25, </a:t>
            </a:r>
            <a:r>
              <a:rPr lang="en-US" sz="1600" dirty="0">
                <a:latin typeface="Times New Roman" pitchFamily="18" charset="0"/>
                <a:cs typeface="Times New Roman" pitchFamily="18" charset="0"/>
              </a:rPr>
              <a:t>BZ</a:t>
            </a:r>
            <a:r>
              <a:rPr lang="ru-RU" sz="1600" dirty="0">
                <a:latin typeface="Times New Roman" pitchFamily="18" charset="0"/>
                <a:cs typeface="Times New Roman" pitchFamily="18" charset="0"/>
              </a:rPr>
              <a:t> и др.).</a:t>
            </a:r>
          </a:p>
          <a:p>
            <a:r>
              <a:rPr lang="ru-RU" sz="1600" dirty="0">
                <a:latin typeface="Times New Roman" pitchFamily="18" charset="0"/>
                <a:cs typeface="Times New Roman" pitchFamily="18" charset="0"/>
              </a:rPr>
              <a:t>6. Раздражающие  и слезоточивые ОВ (адамсит, С</a:t>
            </a:r>
            <a:r>
              <a:rPr lang="en-US" sz="1600" dirty="0">
                <a:latin typeface="Times New Roman" pitchFamily="18" charset="0"/>
                <a:cs typeface="Times New Roman" pitchFamily="18" charset="0"/>
              </a:rPr>
              <a:t>S</a:t>
            </a:r>
            <a:r>
              <a:rPr lang="ru-RU" sz="1600" dirty="0">
                <a:latin typeface="Times New Roman" pitchFamily="18" charset="0"/>
                <a:cs typeface="Times New Roman" pitchFamily="18" charset="0"/>
              </a:rPr>
              <a:t>, хлорацетофенон, </a:t>
            </a:r>
            <a:r>
              <a:rPr lang="ru-RU" sz="1600" dirty="0" err="1">
                <a:latin typeface="Times New Roman" pitchFamily="18" charset="0"/>
                <a:cs typeface="Times New Roman" pitchFamily="18" charset="0"/>
              </a:rPr>
              <a:t>бромбензилцианид</a:t>
            </a:r>
            <a:r>
              <a:rPr lang="ru-RU" sz="1600" dirty="0">
                <a:latin typeface="Times New Roman" pitchFamily="18" charset="0"/>
                <a:cs typeface="Times New Roman" pitchFamily="18" charset="0"/>
              </a:rPr>
              <a:t> и др.).</a:t>
            </a:r>
          </a:p>
          <a:p>
            <a:endParaRPr lang="ru-RU" dirty="0"/>
          </a:p>
        </p:txBody>
      </p:sp>
      <p:pic>
        <p:nvPicPr>
          <p:cNvPr id="8194" name="Picture 2" descr="https://mineralpro.ru/wp-content/uploads/arsenic/arsenic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05065"/>
            <a:ext cx="6660232"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29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476672"/>
            <a:ext cx="8210872" cy="5238328"/>
          </a:xfrm>
        </p:spPr>
        <p:txBody>
          <a:bodyPr/>
          <a:lstStyle/>
          <a:p>
            <a:r>
              <a:rPr lang="ru-RU" sz="2000" dirty="0">
                <a:latin typeface="Times New Roman" pitchFamily="18" charset="0"/>
                <a:cs typeface="Times New Roman" pitchFamily="18" charset="0"/>
              </a:rPr>
              <a:t>Комбинированные химические поражения возникают в результате одновременного или последовательного воздействия на организм отравляющих веществ, механической или термической травм. При различных ситуациях отравляющие вещества (ОВ) могут попадать в организм не только через рану, но и через дыхательные пути, желудочно-кишечный тракт, кожные покровы. Во всех случаях развиваются комбинированные химические поражения, имеющие существенные отличия от течения изолированной травмы или  острой интоксикации ОВ. Организация помощи таким раненым имеет принципиальные особенности, которые влекут за собой изменения как в медицинской сортировке, так и в лечении.</a:t>
            </a:r>
          </a:p>
          <a:p>
            <a:endParaRPr lang="ru-RU" dirty="0"/>
          </a:p>
        </p:txBody>
      </p:sp>
      <p:pic>
        <p:nvPicPr>
          <p:cNvPr id="9218" name="Picture 2" descr="https://myslide.ru/documents_3/f32d1dc87a6ee8325845ecdfc7d0ab2a/img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6"/>
            <a:ext cx="7620000"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1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94956" y="620688"/>
            <a:ext cx="4464496" cy="5688632"/>
          </a:xfrm>
        </p:spPr>
        <p:txBody>
          <a:bodyPr/>
          <a:lstStyle/>
          <a:p>
            <a:pPr marL="0" indent="0">
              <a:buNone/>
            </a:pPr>
            <a:r>
              <a:rPr lang="ru-RU" dirty="0">
                <a:latin typeface="Times New Roman" pitchFamily="18" charset="0"/>
                <a:cs typeface="Times New Roman" pitchFamily="18" charset="0"/>
              </a:rPr>
              <a:t>Комбинированными называют поражения, вызываемые </a:t>
            </a:r>
            <a:r>
              <a:rPr lang="ru-RU" dirty="0" smtClean="0">
                <a:latin typeface="Times New Roman" pitchFamily="18" charset="0"/>
                <a:cs typeface="Times New Roman" pitchFamily="18" charset="0"/>
              </a:rPr>
              <a:t>несколькими </a:t>
            </a:r>
            <a:r>
              <a:rPr lang="ru-RU" dirty="0">
                <a:latin typeface="Times New Roman" pitchFamily="18" charset="0"/>
                <a:cs typeface="Times New Roman" pitchFamily="18" charset="0"/>
              </a:rPr>
              <a:t>различными по своей природе повреждающими  факторами. Комбинированные поражения могут возникать в результате прямого действия одного или нескольких видов боевого оружия на организм, вторичных повреждающих факторов (например, очагов пожара) и развития чрезвычайных </a:t>
            </a:r>
            <a:r>
              <a:rPr lang="ru-RU" dirty="0" smtClean="0">
                <a:latin typeface="Times New Roman" pitchFamily="18" charset="0"/>
                <a:cs typeface="Times New Roman" pitchFamily="18" charset="0"/>
              </a:rPr>
              <a:t>ситуаций</a:t>
            </a:r>
            <a:r>
              <a:rPr lang="ru-RU" dirty="0">
                <a:latin typeface="Times New Roman" pitchFamily="18" charset="0"/>
                <a:cs typeface="Times New Roman" pitchFamily="18" charset="0"/>
              </a:rPr>
              <a:t>, связанных с экстремальным воздействием факторов внешней среды</a:t>
            </a:r>
            <a:r>
              <a:rPr lang="ru-RU" dirty="0" smtClean="0">
                <a:latin typeface="Times New Roman" pitchFamily="18" charset="0"/>
                <a:cs typeface="Times New Roman" pitchFamily="18" charset="0"/>
              </a:rPr>
              <a:t>.</a:t>
            </a:r>
          </a:p>
          <a:p>
            <a:endParaRPr lang="ru-RU" dirty="0"/>
          </a:p>
        </p:txBody>
      </p:sp>
      <p:pic>
        <p:nvPicPr>
          <p:cNvPr id="1026" name="Picture 2" descr="https://i.pinimg.com/originals/98/16/27/98162759e6ec4592be0e4466d04d7c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260" y="2060848"/>
            <a:ext cx="4510808" cy="45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18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04664"/>
            <a:ext cx="8208912" cy="5976664"/>
          </a:xfrm>
        </p:spPr>
        <p:txBody>
          <a:bodyPr>
            <a:normAutofit/>
          </a:bodyPr>
          <a:lstStyle/>
          <a:p>
            <a:r>
              <a:rPr lang="ru-RU" sz="1800" dirty="0">
                <a:latin typeface="Times New Roman" pitchFamily="18" charset="0"/>
                <a:cs typeface="Times New Roman" pitchFamily="18" charset="0"/>
              </a:rPr>
              <a:t>Раны, зараженные ОВ кожно-резорбтивного действия, характеризуются глубокими деструктивно-некротическими изменениями в  пораженных участках, склонностью к раннему развитию тяжелых форм раневой инфекции,  вялой регенерацией и длительностью процесса  заживления.</a:t>
            </a:r>
          </a:p>
          <a:p>
            <a:r>
              <a:rPr lang="ru-RU" sz="1800" dirty="0">
                <a:latin typeface="Times New Roman" pitchFamily="18" charset="0"/>
                <a:cs typeface="Times New Roman" pitchFamily="18" charset="0"/>
              </a:rPr>
              <a:t>Рана, зараженная ипритом, имеет следующие особенности:</a:t>
            </a:r>
          </a:p>
          <a:p>
            <a:pPr lvl="0"/>
            <a:r>
              <a:rPr lang="ru-RU" sz="1800" dirty="0">
                <a:latin typeface="Times New Roman" pitchFamily="18" charset="0"/>
                <a:cs typeface="Times New Roman" pitchFamily="18" charset="0"/>
              </a:rPr>
              <a:t>от раны исходит специфический запах иприта (горчицы,  чеснока или горелой резины); на ее поверхности можно обнаружить темно-масляные пятна ОВ;</a:t>
            </a:r>
          </a:p>
          <a:p>
            <a:pPr lvl="0"/>
            <a:r>
              <a:rPr lang="ru-RU" sz="1800" dirty="0">
                <a:latin typeface="Times New Roman" pitchFamily="18" charset="0"/>
                <a:cs typeface="Times New Roman" pitchFamily="18" charset="0"/>
              </a:rPr>
              <a:t>ткани в ране приобретают буро-коричневую окраску;</a:t>
            </a:r>
          </a:p>
          <a:p>
            <a:pPr lvl="0"/>
            <a:r>
              <a:rPr lang="ru-RU" sz="1800" dirty="0">
                <a:latin typeface="Times New Roman" pitchFamily="18" charset="0"/>
                <a:cs typeface="Times New Roman" pitchFamily="18" charset="0"/>
              </a:rPr>
              <a:t>через 3-4 часа после воздействия иприта появляется отек по краям раны и гиперемия окружающей кожи;</a:t>
            </a:r>
          </a:p>
          <a:p>
            <a:pPr lvl="0"/>
            <a:r>
              <a:rPr lang="ru-RU" sz="1800" dirty="0">
                <a:latin typeface="Times New Roman" pitchFamily="18" charset="0"/>
                <a:cs typeface="Times New Roman" pitchFamily="18" charset="0"/>
              </a:rPr>
              <a:t>к  исходу  первых суток на коже вокруг раны образуются небольшие пузыри (буллезный дерматит), которые затем сливаются друг с другом;</a:t>
            </a:r>
          </a:p>
          <a:p>
            <a:pPr lvl="0"/>
            <a:r>
              <a:rPr lang="ru-RU" sz="1800" dirty="0" err="1">
                <a:latin typeface="Times New Roman" pitchFamily="18" charset="0"/>
                <a:cs typeface="Times New Roman" pitchFamily="18" charset="0"/>
              </a:rPr>
              <a:t>общерезорбтивное</a:t>
            </a:r>
            <a:r>
              <a:rPr lang="ru-RU" sz="1800" dirty="0">
                <a:latin typeface="Times New Roman" pitchFamily="18" charset="0"/>
                <a:cs typeface="Times New Roman" pitchFamily="18" charset="0"/>
              </a:rPr>
              <a:t> действие иприта проявляется угнетением, апатией, снижением артериального давления, головокружением, головной болью, рвотой, повышением температуры тела до 38,0-39, 5</a:t>
            </a:r>
            <a:r>
              <a:rPr lang="ru-RU" sz="1800" baseline="30000" dirty="0">
                <a:latin typeface="Times New Roman" pitchFamily="18" charset="0"/>
                <a:cs typeface="Times New Roman" pitchFamily="18" charset="0"/>
              </a:rPr>
              <a:t>0</a:t>
            </a:r>
            <a:r>
              <a:rPr lang="ru-RU" sz="1800" dirty="0">
                <a:latin typeface="Times New Roman" pitchFamily="18" charset="0"/>
                <a:cs typeface="Times New Roman" pitchFamily="18" charset="0"/>
              </a:rPr>
              <a:t>С, геморрагическим энтероколитом,  судорогами, возможно развитие коматозного состояния.</a:t>
            </a:r>
          </a:p>
          <a:p>
            <a:endParaRPr lang="ru-RU" dirty="0"/>
          </a:p>
        </p:txBody>
      </p:sp>
    </p:spTree>
    <p:extLst>
      <p:ext uri="{BB962C8B-B14F-4D97-AF65-F5344CB8AC3E}">
        <p14:creationId xmlns:p14="http://schemas.microsoft.com/office/powerpoint/2010/main" val="172248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76672"/>
            <a:ext cx="8066856" cy="5832648"/>
          </a:xfrm>
        </p:spPr>
        <p:txBody>
          <a:bodyPr>
            <a:normAutofit lnSpcReduction="10000"/>
          </a:bodyPr>
          <a:lstStyle/>
          <a:p>
            <a:r>
              <a:rPr lang="ru-RU" sz="1800" dirty="0">
                <a:latin typeface="Times New Roman" pitchFamily="18" charset="0"/>
                <a:cs typeface="Times New Roman" pitchFamily="18" charset="0"/>
              </a:rPr>
              <a:t>Поражение кости проявляется некротическим оститом и длительно текущим остеомиелитом с образованием поздно отторгающихся секвестров. Поражение суставов сопровождается некрозом суставных хрящей и околосуставных тканей. Попадание ОВ типа иприта на стенку сосуда вызывает ее некроз, развивается тромбоз в месте поражения. В случае развития раневой инфекции возможно вторичное кровотечение. При попадании ОВ кожно-нарывного действия в рану с повреждением костей черепа развиваются некрозы твердой мозговой оболочки и подлежащих участков мозга. Быстро развиваются тяжелые </a:t>
            </a:r>
            <a:r>
              <a:rPr lang="ru-RU" sz="1800" dirty="0" err="1">
                <a:latin typeface="Times New Roman" pitchFamily="18" charset="0"/>
                <a:cs typeface="Times New Roman" pitchFamily="18" charset="0"/>
              </a:rPr>
              <a:t>жизнеугрожающие</a:t>
            </a:r>
            <a:r>
              <a:rPr lang="ru-RU" sz="1800" dirty="0">
                <a:latin typeface="Times New Roman" pitchFamily="18" charset="0"/>
                <a:cs typeface="Times New Roman" pitchFamily="18" charset="0"/>
              </a:rPr>
              <a:t> осложнения: менингит, </a:t>
            </a:r>
            <a:r>
              <a:rPr lang="ru-RU" sz="1800" dirty="0" err="1">
                <a:latin typeface="Times New Roman" pitchFamily="18" charset="0"/>
                <a:cs typeface="Times New Roman" pitchFamily="18" charset="0"/>
              </a:rPr>
              <a:t>менингоэнцефалит</a:t>
            </a:r>
            <a:r>
              <a:rPr lang="ru-RU" sz="1800" dirty="0">
                <a:latin typeface="Times New Roman" pitchFamily="18" charset="0"/>
                <a:cs typeface="Times New Roman" pitchFamily="18" charset="0"/>
              </a:rPr>
              <a:t>, абсцессы мозга. При поражении ОВ ран грудной и брюшной стенки вследствие глубокого некроза тканей возможно развитие эмпиемы плевры или перитонита даже при непроникающих ранениях. Химическая проба на содержание ОВ кожно-нарывного действия в ране может быть положительной в течение 48 часов. Взятие материала для пробы проводится следующим образом: иссекают кусочек ткани или снимают тампоном отделяемое из раны и помещают в пробирку. Добавляют в нее 2 мл этилового спирта и взбалтывают 2 мин. Экстракт фильтруют. Дальнейшее определение проводится по отработанной методике. Обнаружение в ране ОВ нервно-паралитического действия с помощью химической индикации невозможно в связи с  быстрой резорбцией этих ядов из раны.</a:t>
            </a:r>
          </a:p>
          <a:p>
            <a:endParaRPr lang="ru-RU" dirty="0"/>
          </a:p>
        </p:txBody>
      </p:sp>
    </p:spTree>
    <p:extLst>
      <p:ext uri="{BB962C8B-B14F-4D97-AF65-F5344CB8AC3E}">
        <p14:creationId xmlns:p14="http://schemas.microsoft.com/office/powerpoint/2010/main" val="44185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04664"/>
            <a:ext cx="8066856" cy="5904656"/>
          </a:xfrm>
        </p:spPr>
        <p:txBody>
          <a:bodyPr/>
          <a:lstStyle/>
          <a:p>
            <a:r>
              <a:rPr lang="ru-RU" sz="1800" dirty="0">
                <a:latin typeface="Times New Roman" pitchFamily="18" charset="0"/>
                <a:cs typeface="Times New Roman" pitchFamily="18" charset="0"/>
              </a:rPr>
              <a:t>Оказание помощи раненым с комбинированными химическими поражениями включает в себя все мероприятия, необходимые при поражениях соответствующими ОВ, а также сопутствующих ранениях, ожогах, травмах. Этим  пораженным помощь оказывается в максимально короткие сроки, чтобы прервать резорбтивное действие ОВ на организм.</a:t>
            </a:r>
          </a:p>
          <a:p>
            <a:r>
              <a:rPr lang="ru-RU" sz="1800" dirty="0">
                <a:latin typeface="Times New Roman" pitchFamily="18" charset="0"/>
                <a:cs typeface="Times New Roman" pitchFamily="18" charset="0"/>
              </a:rPr>
              <a:t>При поражениях ОВ кожно-резорбтивного действия ведущим звеном помощи является механическое удаление яда и дегазацию зараженных тканей. Поражения ФОВ требуют первоочередных лечебных мероприятий, направленных на ликвидацию проявлений интоксикации и восстановление жизненно важных функций организма.  </a:t>
            </a:r>
          </a:p>
          <a:p>
            <a:endParaRPr lang="ru-RU" dirty="0"/>
          </a:p>
        </p:txBody>
      </p:sp>
      <p:pic>
        <p:nvPicPr>
          <p:cNvPr id="11266" name="Picture 2" descr="https://media.publika.md/ru/image/202009/full/chem_vs_72479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449042"/>
            <a:ext cx="7551873" cy="327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60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620688"/>
            <a:ext cx="8210872" cy="5688632"/>
          </a:xfrm>
        </p:spPr>
        <p:txBody>
          <a:bodyPr/>
          <a:lstStyle/>
          <a:p>
            <a:r>
              <a:rPr lang="ru-RU" sz="2400" dirty="0">
                <a:latin typeface="Times New Roman" pitchFamily="18" charset="0"/>
                <a:cs typeface="Times New Roman" pitchFamily="18" charset="0"/>
              </a:rPr>
              <a:t>Первая врачебная помощь:</a:t>
            </a:r>
          </a:p>
          <a:p>
            <a:pPr lvl="0"/>
            <a:r>
              <a:rPr lang="ru-RU" sz="2400" dirty="0">
                <a:latin typeface="Times New Roman" pitchFamily="18" charset="0"/>
                <a:cs typeface="Times New Roman" pitchFamily="18" charset="0"/>
              </a:rPr>
              <a:t>частичная санитарная обработка при возможности  со  сменой белья и обмундирования;</a:t>
            </a:r>
          </a:p>
          <a:p>
            <a:pPr lvl="0"/>
            <a:r>
              <a:rPr lang="ru-RU" sz="2400" dirty="0">
                <a:latin typeface="Times New Roman" pitchFamily="18" charset="0"/>
                <a:cs typeface="Times New Roman" pitchFamily="18" charset="0"/>
              </a:rPr>
              <a:t>повторное введение антидотов, при отравлении ФОВ внутримышечное введение 1-2 шприц-тюбиков </a:t>
            </a:r>
            <a:r>
              <a:rPr lang="ru-RU" sz="2400" dirty="0" err="1">
                <a:latin typeface="Times New Roman" pitchFamily="18" charset="0"/>
                <a:cs typeface="Times New Roman" pitchFamily="18" charset="0"/>
              </a:rPr>
              <a:t>афина</a:t>
            </a:r>
            <a:r>
              <a:rPr lang="ru-RU" sz="2400" dirty="0">
                <a:latin typeface="Times New Roman" pitchFamily="18" charset="0"/>
                <a:cs typeface="Times New Roman" pitchFamily="18" charset="0"/>
              </a:rPr>
              <a:t> или 2-4 мл 0,1% раствора атропина, введение </a:t>
            </a:r>
            <a:r>
              <a:rPr lang="ru-RU" sz="2400" dirty="0" err="1">
                <a:latin typeface="Times New Roman" pitchFamily="18" charset="0"/>
                <a:cs typeface="Times New Roman" pitchFamily="18" charset="0"/>
              </a:rPr>
              <a:t>реактиваторов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холинэстеразы</a:t>
            </a:r>
            <a:r>
              <a:rPr lang="ru-RU" sz="2400" dirty="0">
                <a:latin typeface="Times New Roman" pitchFamily="18" charset="0"/>
                <a:cs typeface="Times New Roman" pitchFamily="18" charset="0"/>
              </a:rPr>
              <a:t> - 2-3 мл 15% раствора </a:t>
            </a:r>
            <a:r>
              <a:rPr lang="ru-RU" sz="2400" dirty="0" err="1">
                <a:latin typeface="Times New Roman" pitchFamily="18" charset="0"/>
                <a:cs typeface="Times New Roman" pitchFamily="18" charset="0"/>
              </a:rPr>
              <a:t>дипироксима</a:t>
            </a:r>
            <a:r>
              <a:rPr lang="ru-RU" sz="2400" dirty="0">
                <a:latin typeface="Times New Roman" pitchFamily="18" charset="0"/>
                <a:cs typeface="Times New Roman" pitchFamily="18" charset="0"/>
              </a:rPr>
              <a:t>, 3 мл 40% раствора </a:t>
            </a:r>
            <a:r>
              <a:rPr lang="ru-RU" sz="2400" dirty="0" err="1">
                <a:latin typeface="Times New Roman" pitchFamily="18" charset="0"/>
                <a:cs typeface="Times New Roman" pitchFamily="18" charset="0"/>
              </a:rPr>
              <a:t>изонитрозина</a:t>
            </a:r>
            <a:r>
              <a:rPr lang="ru-RU" sz="2400" dirty="0">
                <a:latin typeface="Times New Roman" pitchFamily="18" charset="0"/>
                <a:cs typeface="Times New Roman" pitchFamily="18" charset="0"/>
              </a:rPr>
              <a:t>;</a:t>
            </a:r>
          </a:p>
          <a:p>
            <a:pPr lvl="0"/>
            <a:r>
              <a:rPr lang="ru-RU" sz="2400" dirty="0">
                <a:latin typeface="Times New Roman" pitchFamily="18" charset="0"/>
                <a:cs typeface="Times New Roman" pitchFamily="18" charset="0"/>
              </a:rPr>
              <a:t>оксигенотерапия и искусственное дыхание с помощью кислородных ингаляторов;</a:t>
            </a:r>
          </a:p>
          <a:p>
            <a:pPr lvl="0"/>
            <a:r>
              <a:rPr lang="ru-RU" sz="2400" dirty="0">
                <a:latin typeface="Times New Roman" pitchFamily="18" charset="0"/>
                <a:cs typeface="Times New Roman" pitchFamily="18" charset="0"/>
              </a:rPr>
              <a:t>при поражении ФОВ - введение раствора </a:t>
            </a:r>
            <a:r>
              <a:rPr lang="ru-RU" sz="2400" dirty="0" err="1">
                <a:latin typeface="Times New Roman" pitchFamily="18" charset="0"/>
                <a:cs typeface="Times New Roman" pitchFamily="18" charset="0"/>
              </a:rPr>
              <a:t>промедола</a:t>
            </a:r>
            <a:r>
              <a:rPr lang="ru-RU" sz="2400" dirty="0">
                <a:latin typeface="Times New Roman" pitchFamily="18" charset="0"/>
                <a:cs typeface="Times New Roman" pitchFamily="18" charset="0"/>
              </a:rPr>
              <a:t>;</a:t>
            </a:r>
          </a:p>
          <a:p>
            <a:pPr lvl="0"/>
            <a:r>
              <a:rPr lang="ru-RU" sz="2400" dirty="0">
                <a:latin typeface="Times New Roman" pitchFamily="18" charset="0"/>
                <a:cs typeface="Times New Roman" pitchFamily="18" charset="0"/>
              </a:rPr>
              <a:t>введение  сердечных и дыхательных аналептиков и </a:t>
            </a:r>
            <a:r>
              <a:rPr lang="ru-RU" sz="2400" dirty="0" err="1">
                <a:latin typeface="Times New Roman" pitchFamily="18" charset="0"/>
                <a:cs typeface="Times New Roman" pitchFamily="18" charset="0"/>
              </a:rPr>
              <a:t>прессорных</a:t>
            </a:r>
            <a:r>
              <a:rPr lang="ru-RU" sz="2400" dirty="0">
                <a:latin typeface="Times New Roman" pitchFamily="18" charset="0"/>
                <a:cs typeface="Times New Roman" pitchFamily="18" charset="0"/>
              </a:rPr>
              <a:t> средств</a:t>
            </a:r>
            <a:r>
              <a:rPr lang="ru-RU"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545452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692696"/>
            <a:ext cx="8138864" cy="5472608"/>
          </a:xfrm>
        </p:spPr>
        <p:txBody>
          <a:bodyPr>
            <a:normAutofit/>
          </a:bodyPr>
          <a:lstStyle/>
          <a:p>
            <a:r>
              <a:rPr lang="ru-RU" sz="2000" dirty="0">
                <a:latin typeface="Times New Roman" pitchFamily="18" charset="0"/>
                <a:cs typeface="Times New Roman" pitchFamily="18" charset="0"/>
              </a:rPr>
              <a:t>Квалифицированная и специализированная медицинская помощь раненым с комбинированными химическими поражениями заключается прежде всего в хирургической обработке ран. Лучший результат достигается после оперативных пособий, выполненных в первые часы после поражения, но хирургическая обработка показана и в поздние сроки. Оперативное вмешательство противопоказано при наличии отека легких, выраженной асфиксии, судорогах, снижении артериального давления ниже 80 мм </a:t>
            </a:r>
            <a:r>
              <a:rPr lang="ru-RU" sz="2000" dirty="0" err="1">
                <a:latin typeface="Times New Roman" pitchFamily="18" charset="0"/>
                <a:cs typeface="Times New Roman" pitchFamily="18" charset="0"/>
              </a:rPr>
              <a:t>рт.ст</a:t>
            </a:r>
            <a:r>
              <a:rPr lang="ru-RU" sz="2000" dirty="0">
                <a:latin typeface="Times New Roman" pitchFamily="18" charset="0"/>
                <a:cs typeface="Times New Roman" pitchFamily="18" charset="0"/>
              </a:rPr>
              <a:t>. и тахикардии более 120 ударов в </a:t>
            </a:r>
            <a:r>
              <a:rPr lang="ru-RU" sz="2000" dirty="0" smtClean="0">
                <a:latin typeface="Times New Roman" pitchFamily="18" charset="0"/>
                <a:cs typeface="Times New Roman" pitchFamily="18" charset="0"/>
              </a:rPr>
              <a:t>минуту</a:t>
            </a:r>
          </a:p>
          <a:p>
            <a:r>
              <a:rPr lang="ru-RU" sz="2000" dirty="0">
                <a:latin typeface="Times New Roman" pitchFamily="18" charset="0"/>
                <a:cs typeface="Times New Roman" pitchFamily="18" charset="0"/>
              </a:rPr>
              <a:t>При тяжелом общем состоянии, обусловленном  резорбтивным действием ОВ, оперативное пособие должно быть отсрочено до стабилизации состояния на фоне проведения интенсивного лечения</a:t>
            </a:r>
          </a:p>
        </p:txBody>
      </p:sp>
    </p:spTree>
    <p:extLst>
      <p:ext uri="{BB962C8B-B14F-4D97-AF65-F5344CB8AC3E}">
        <p14:creationId xmlns:p14="http://schemas.microsoft.com/office/powerpoint/2010/main" val="378052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3314" name="Picture 2" descr="https://thepresentation.ru/img/tmb/3/218354/351037fee879ae6b306e7b21936d3d3e-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7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026" name="Picture 2" descr="https://cf.ppt-online.org/files1/slide/z/zanbOi9XlDZ2jvW7R1MBhfc08CuUJgSmsYH4qLIoyp/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9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692696"/>
            <a:ext cx="7924800" cy="5616624"/>
          </a:xfrm>
        </p:spPr>
        <p:txBody>
          <a:bodyPr>
            <a:normAutofit lnSpcReduction="10000"/>
          </a:bodyPr>
          <a:lstStyle/>
          <a:p>
            <a:pPr marL="0" indent="0">
              <a:buNone/>
            </a:pPr>
            <a:r>
              <a:rPr lang="ru-RU" sz="2400" dirty="0" smtClean="0">
                <a:latin typeface="Times New Roman" pitchFamily="18" charset="0"/>
                <a:cs typeface="Times New Roman" pitchFamily="18" charset="0"/>
              </a:rPr>
              <a:t>Все </a:t>
            </a:r>
            <a:r>
              <a:rPr lang="ru-RU" sz="2400" dirty="0">
                <a:latin typeface="Times New Roman" pitchFamily="18" charset="0"/>
                <a:cs typeface="Times New Roman" pitchFamily="18" charset="0"/>
              </a:rPr>
              <a:t>комбинированные поражения независимо от их природы обладают некоторыми общими чертами, среди которых наиболее важное значение приобретают следующие.</a:t>
            </a:r>
          </a:p>
          <a:p>
            <a:pPr marL="0" indent="0">
              <a:buNone/>
            </a:pPr>
            <a:r>
              <a:rPr lang="ru-RU" sz="2400" dirty="0">
                <a:latin typeface="Times New Roman" pitchFamily="18" charset="0"/>
                <a:cs typeface="Times New Roman" pitchFamily="18" charset="0"/>
              </a:rPr>
              <a:t>1. Один вид поражения утяжеляет течение другого вида поражения. Эта особенность комбинированных поражений получила название «синдром взаимного отягощения». При комбинированных поражениях возрастает количество осложнений шоком и раневой инфекцией.</a:t>
            </a:r>
          </a:p>
          <a:p>
            <a:pPr marL="0" indent="0">
              <a:buNone/>
            </a:pPr>
            <a:r>
              <a:rPr lang="ru-RU" sz="2400" dirty="0">
                <a:latin typeface="Times New Roman" pitchFamily="18" charset="0"/>
                <a:cs typeface="Times New Roman" pitchFamily="18" charset="0"/>
              </a:rPr>
              <a:t>2. При комбинированных поражениях усложняются приемы первой помощи и последующего лечения, а лечение дает худшие результаты, чем при изолированных повреждениях (увеличиваются сроки, ухудшаются функциональные результаты лечения).</a:t>
            </a:r>
          </a:p>
          <a:p>
            <a:endParaRPr lang="ru-RU" dirty="0"/>
          </a:p>
        </p:txBody>
      </p:sp>
    </p:spTree>
    <p:extLst>
      <p:ext uri="{BB962C8B-B14F-4D97-AF65-F5344CB8AC3E}">
        <p14:creationId xmlns:p14="http://schemas.microsoft.com/office/powerpoint/2010/main" val="7574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476672"/>
            <a:ext cx="7924800" cy="5832648"/>
          </a:xfrm>
        </p:spPr>
        <p:txBody>
          <a:bodyPr>
            <a:normAutofit/>
          </a:bodyPr>
          <a:lstStyle/>
          <a:p>
            <a:r>
              <a:rPr lang="ru-RU" sz="2000" dirty="0">
                <a:latin typeface="Times New Roman" pitchFamily="18" charset="0"/>
                <a:cs typeface="Times New Roman" pitchFamily="18" charset="0"/>
              </a:rPr>
              <a:t>Термин КРП обозначает одновременно и действие поражающих факторов в момент поражения, и его результат, т. е. патологический процесс, приводящий к утрате бое- и трудоспособности пострадавших немедленно или спустя некоторое время. Несмотря на то, что этот процесс вначале и до исхода развивается по единому механизму, его внешние проявления динамично меняются. Часть из них временно остается скрытой, другие же, отражающие интегральную реакцию в преобладании манифестации ведущего ком­понента, определяют клинику процесса в каждый конкретный момент.</a:t>
            </a:r>
          </a:p>
          <a:p>
            <a:r>
              <a:rPr lang="ru-RU" sz="2000" dirty="0">
                <a:latin typeface="Times New Roman" pitchFamily="18" charset="0"/>
                <a:cs typeface="Times New Roman" pitchFamily="18" charset="0"/>
              </a:rPr>
              <a:t>Периоды клинического течения КРП:</a:t>
            </a:r>
          </a:p>
          <a:p>
            <a:r>
              <a:rPr lang="ru-RU" sz="2000" dirty="0">
                <a:latin typeface="Times New Roman" pitchFamily="18" charset="0"/>
                <a:cs typeface="Times New Roman" pitchFamily="18" charset="0"/>
              </a:rPr>
              <a:t>1 — острый (первичные реакции на лучевые и </a:t>
            </a:r>
            <a:r>
              <a:rPr lang="ru-RU" sz="2000" dirty="0" err="1">
                <a:latin typeface="Times New Roman" pitchFamily="18" charset="0"/>
                <a:cs typeface="Times New Roman" pitchFamily="18" charset="0"/>
              </a:rPr>
              <a:t>нелучевые</a:t>
            </a:r>
            <a:r>
              <a:rPr lang="ru-RU" sz="2000" dirty="0">
                <a:latin typeface="Times New Roman" pitchFamily="18" charset="0"/>
                <a:cs typeface="Times New Roman" pitchFamily="18" charset="0"/>
              </a:rPr>
              <a:t> травмы);</a:t>
            </a:r>
          </a:p>
          <a:p>
            <a:r>
              <a:rPr lang="en-US" sz="2000" dirty="0">
                <a:latin typeface="Times New Roman" pitchFamily="18" charset="0"/>
                <a:cs typeface="Times New Roman" pitchFamily="18" charset="0"/>
              </a:rPr>
              <a:t>II</a:t>
            </a:r>
            <a:r>
              <a:rPr lang="ru-RU" sz="2000" dirty="0">
                <a:latin typeface="Times New Roman" pitchFamily="18" charset="0"/>
                <a:cs typeface="Times New Roman" pitchFamily="18" charset="0"/>
              </a:rPr>
              <a:t> — преобладание </a:t>
            </a:r>
            <a:r>
              <a:rPr lang="ru-RU" sz="2000" dirty="0" err="1">
                <a:latin typeface="Times New Roman" pitchFamily="18" charset="0"/>
                <a:cs typeface="Times New Roman" pitchFamily="18" charset="0"/>
              </a:rPr>
              <a:t>нелучевых</a:t>
            </a:r>
            <a:r>
              <a:rPr lang="ru-RU" sz="2000" dirty="0">
                <a:latin typeface="Times New Roman" pitchFamily="18" charset="0"/>
                <a:cs typeface="Times New Roman" pitchFamily="18" charset="0"/>
              </a:rPr>
              <a:t> компонентов;</a:t>
            </a:r>
          </a:p>
          <a:p>
            <a:r>
              <a:rPr lang="en-US" sz="2000" dirty="0">
                <a:latin typeface="Times New Roman" pitchFamily="18" charset="0"/>
                <a:cs typeface="Times New Roman" pitchFamily="18" charset="0"/>
              </a:rPr>
              <a:t>III </a:t>
            </a:r>
            <a:r>
              <a:rPr lang="ru-RU" sz="2000" dirty="0">
                <a:latin typeface="Times New Roman" pitchFamily="18" charset="0"/>
                <a:cs typeface="Times New Roman" pitchFamily="18" charset="0"/>
              </a:rPr>
              <a:t>— преобладание лучевого компонента;</a:t>
            </a:r>
          </a:p>
          <a:p>
            <a:r>
              <a:rPr lang="en-US" sz="2000" dirty="0">
                <a:latin typeface="Times New Roman" pitchFamily="18" charset="0"/>
                <a:cs typeface="Times New Roman" pitchFamily="18" charset="0"/>
              </a:rPr>
              <a:t>IV</a:t>
            </a:r>
            <a:r>
              <a:rPr lang="ru-RU" sz="2000" dirty="0">
                <a:latin typeface="Times New Roman" pitchFamily="18" charset="0"/>
                <a:cs typeface="Times New Roman" pitchFamily="18" charset="0"/>
              </a:rPr>
              <a:t> — восстановительный</a:t>
            </a:r>
          </a:p>
        </p:txBody>
      </p:sp>
    </p:spTree>
    <p:extLst>
      <p:ext uri="{BB962C8B-B14F-4D97-AF65-F5344CB8AC3E}">
        <p14:creationId xmlns:p14="http://schemas.microsoft.com/office/powerpoint/2010/main" val="313520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476672"/>
            <a:ext cx="8210872" cy="5760640"/>
          </a:xfrm>
        </p:spPr>
        <p:txBody>
          <a:bodyPr>
            <a:normAutofit/>
          </a:bodyPr>
          <a:lstStyle/>
          <a:p>
            <a:r>
              <a:rPr lang="ru-RU" sz="2000" dirty="0">
                <a:latin typeface="Times New Roman" pitchFamily="18" charset="0"/>
                <a:cs typeface="Times New Roman" pitchFamily="18" charset="0"/>
              </a:rPr>
              <a:t>При многократном облучении по сравнению с однократным для получения одинакового эффекта требуется большая доза излучения. Это обусловлено тем, что в процессе многократного длительного облучения в организме одновременно с процессом повреждения происходит и процесс восстановления поврежденных клеток и тканей. Например, при дозе 3 Гр однократного облучения развивается лучевая болезнь </a:t>
            </a:r>
            <a:r>
              <a:rPr lang="en-US" sz="2000" dirty="0">
                <a:latin typeface="Times New Roman" pitchFamily="18" charset="0"/>
                <a:cs typeface="Times New Roman" pitchFamily="18" charset="0"/>
              </a:rPr>
              <a:t>II</a:t>
            </a:r>
            <a:r>
              <a:rPr lang="ru-RU" sz="2000" dirty="0">
                <a:latin typeface="Times New Roman" pitchFamily="18" charset="0"/>
                <a:cs typeface="Times New Roman" pitchFamily="18" charset="0"/>
              </a:rPr>
              <a:t> степени тяжести.</a:t>
            </a:r>
          </a:p>
          <a:p>
            <a:pPr marL="0" indent="0">
              <a:buNone/>
            </a:pPr>
            <a:endParaRPr lang="ru-RU" dirty="0"/>
          </a:p>
          <a:p>
            <a:endParaRPr lang="ru-RU" dirty="0"/>
          </a:p>
        </p:txBody>
      </p:sp>
      <p:pic>
        <p:nvPicPr>
          <p:cNvPr id="2050" name="Picture 2" descr="https://thepresentation.ru/img/tmb/4/318389/5f9b4c3e0f0745f300a73acbcb2c6dc7-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80928"/>
            <a:ext cx="7620000" cy="404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0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548680"/>
            <a:ext cx="8138864" cy="5760640"/>
          </a:xfrm>
        </p:spPr>
        <p:txBody>
          <a:bodyPr/>
          <a:lstStyle/>
          <a:p>
            <a:r>
              <a:rPr lang="ru-RU" sz="2000" dirty="0">
                <a:latin typeface="Times New Roman" pitchFamily="18" charset="0"/>
                <a:cs typeface="Times New Roman" pitchFamily="18" charset="0"/>
              </a:rPr>
              <a:t>Ведущим компонентом комбинированного поражения, т. е. компонентом, определяющим утрату трудоспособности человека, может явиться как механическое, термическое, так и радиационное поражение. Количество и характер комбинированных поражений существенно зависят от мощности и вида взрыва, а также условий расположения людей. Так, при взрывах средней мощности и открытом расположении людей чаще будут встречаться комбинации ожогов и скрытых травм (контузий, переломов) с лучевой болезнью, при взрывах малой и сверхмалой мощности — комбинации лучевой болезни с травмами, при взрывах большой мощности — в основном комбинации травм и ожогов. При нахождении людей в населенных пунктах у большого числа пораженных возникнут ожоги не только от непосредственного действия светового излучения, но и в результате пожаров. Кроме того, людям могут наносить различные травмы обломки разрушающихся зданий и осколки стекла.</a:t>
            </a:r>
          </a:p>
          <a:p>
            <a:endParaRPr lang="ru-RU" dirty="0"/>
          </a:p>
        </p:txBody>
      </p:sp>
    </p:spTree>
    <p:extLst>
      <p:ext uri="{BB962C8B-B14F-4D97-AF65-F5344CB8AC3E}">
        <p14:creationId xmlns:p14="http://schemas.microsoft.com/office/powerpoint/2010/main" val="77350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548680"/>
            <a:ext cx="8138864" cy="5832648"/>
          </a:xfrm>
        </p:spPr>
        <p:txBody>
          <a:bodyPr>
            <a:normAutofit lnSpcReduction="10000"/>
          </a:bodyPr>
          <a:lstStyle/>
          <a:p>
            <a:pPr marL="0" indent="0" algn="ctr">
              <a:buNone/>
            </a:pPr>
            <a:r>
              <a:rPr lang="ru-RU" sz="2400" b="1" dirty="0">
                <a:latin typeface="Times New Roman" pitchFamily="18" charset="0"/>
                <a:cs typeface="Times New Roman" pitchFamily="18" charset="0"/>
              </a:rPr>
              <a:t>Объем помощи на этапах медицинской эвакуации</a:t>
            </a:r>
          </a:p>
          <a:p>
            <a:r>
              <a:rPr lang="ru-RU" sz="2000" dirty="0">
                <a:latin typeface="Times New Roman" pitchFamily="18" charset="0"/>
                <a:cs typeface="Times New Roman" pitchFamily="18" charset="0"/>
              </a:rPr>
              <a:t>Отсутствие у личного состава индивидуальных дозиметров для регистрации дозы радиационного воздействия затрудняет персоналу военно-медицинской службы на первых этапах диагностику  степени тяжести лучевой болезни. Первичные реакции на облучение не содержат </a:t>
            </a:r>
            <a:r>
              <a:rPr lang="ru-RU" sz="2000" dirty="0" err="1">
                <a:latin typeface="Times New Roman" pitchFamily="18" charset="0"/>
                <a:cs typeface="Times New Roman" pitchFamily="18" charset="0"/>
              </a:rPr>
              <a:t>жизнеугрожающих</a:t>
            </a:r>
            <a:r>
              <a:rPr lang="ru-RU" sz="2000" dirty="0">
                <a:latin typeface="Times New Roman" pitchFamily="18" charset="0"/>
                <a:cs typeface="Times New Roman" pitchFamily="18" charset="0"/>
              </a:rPr>
              <a:t> состояний. Наличие или отсутствие радиационного поражения существенным образом не сказывается на обычном объеме доврачебной помощи. При угрозе попадания радиоактивных веществ вовнутрь - надевается противогаз. </a:t>
            </a:r>
          </a:p>
          <a:p>
            <a:r>
              <a:rPr lang="ru-RU" sz="2000" dirty="0">
                <a:latin typeface="Times New Roman" pitchFamily="18" charset="0"/>
                <a:cs typeface="Times New Roman" pitchFamily="18" charset="0"/>
              </a:rPr>
              <a:t>Мероприятия первой врачебной помощи проводятся в расширенном объеме. К обычному перечню добавляется:</a:t>
            </a:r>
          </a:p>
          <a:p>
            <a:pPr lvl="0"/>
            <a:r>
              <a:rPr lang="ru-RU" sz="2000" dirty="0">
                <a:latin typeface="Times New Roman" pitchFamily="18" charset="0"/>
                <a:cs typeface="Times New Roman" pitchFamily="18" charset="0"/>
              </a:rPr>
              <a:t>обязательная частичная санитарная обработка;</a:t>
            </a:r>
          </a:p>
          <a:p>
            <a:pPr lvl="0"/>
            <a:r>
              <a:rPr lang="ru-RU" sz="2000" dirty="0">
                <a:latin typeface="Times New Roman" pitchFamily="18" charset="0"/>
                <a:cs typeface="Times New Roman" pitchFamily="18" charset="0"/>
              </a:rPr>
              <a:t>смена  повязок, загрязненных  РВ;</a:t>
            </a:r>
          </a:p>
          <a:p>
            <a:pPr lvl="0"/>
            <a:r>
              <a:rPr lang="ru-RU" sz="2000" dirty="0">
                <a:latin typeface="Times New Roman" pitchFamily="18" charset="0"/>
                <a:cs typeface="Times New Roman" pitchFamily="18" charset="0"/>
              </a:rPr>
              <a:t>купирование первичной реакции при тошноте и рвоте;</a:t>
            </a:r>
          </a:p>
          <a:p>
            <a:pPr lvl="0"/>
            <a:r>
              <a:rPr lang="ru-RU" sz="2000" dirty="0">
                <a:latin typeface="Times New Roman" pitchFamily="18" charset="0"/>
                <a:cs typeface="Times New Roman" pitchFamily="18" charset="0"/>
              </a:rPr>
              <a:t>прием внутрь радиопротекторов.</a:t>
            </a:r>
          </a:p>
          <a:p>
            <a:endParaRPr lang="ru-RU" dirty="0"/>
          </a:p>
        </p:txBody>
      </p:sp>
    </p:spTree>
    <p:extLst>
      <p:ext uri="{BB962C8B-B14F-4D97-AF65-F5344CB8AC3E}">
        <p14:creationId xmlns:p14="http://schemas.microsoft.com/office/powerpoint/2010/main" val="427453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8280920" cy="6048672"/>
          </a:xfrm>
        </p:spPr>
        <p:txBody>
          <a:bodyPr/>
          <a:lstStyle/>
          <a:p>
            <a:pPr marL="0" indent="0" algn="ctr">
              <a:buNone/>
            </a:pPr>
            <a:r>
              <a:rPr lang="ru-RU" sz="2400" b="1" dirty="0">
                <a:latin typeface="Times New Roman" pitchFamily="18" charset="0"/>
                <a:cs typeface="Times New Roman" pitchFamily="18" charset="0"/>
              </a:rPr>
              <a:t>Квалифицированная и  специализированная  медицинская  </a:t>
            </a:r>
            <a:r>
              <a:rPr lang="ru-RU" sz="2400" b="1" dirty="0" smtClean="0">
                <a:latin typeface="Times New Roman" pitchFamily="18" charset="0"/>
                <a:cs typeface="Times New Roman" pitchFamily="18" charset="0"/>
              </a:rPr>
              <a:t>помощь</a:t>
            </a:r>
          </a:p>
          <a:p>
            <a:r>
              <a:rPr lang="ru-RU" sz="2000" dirty="0" smtClean="0">
                <a:latin typeface="Times New Roman" pitchFamily="18" charset="0"/>
                <a:cs typeface="Times New Roman" pitchFamily="18" charset="0"/>
              </a:rPr>
              <a:t>Все </a:t>
            </a:r>
            <a:r>
              <a:rPr lang="ru-RU" sz="2000" dirty="0">
                <a:latin typeface="Times New Roman" pitchFamily="18" charset="0"/>
                <a:cs typeface="Times New Roman" pitchFamily="18" charset="0"/>
              </a:rPr>
              <a:t>пораженные, поступившие из очага ядерного взрыва подвергаются дозиметрическому контролю. Всем поступающим необходимо сделать общий анализ крови. В случае чисто радиационного поражения уровень лимфоцитов может применяться в качестве «биологического дозиметра» в случае чисто радиационного поражения. Если число лимфоцитов снижается на 50%, значит пораженный получил значительную дозу излучения. Тяжелые ожоги и механические повреждения могут также сопровождаться </a:t>
            </a:r>
            <a:r>
              <a:rPr lang="ru-RU" sz="2000" dirty="0" err="1">
                <a:latin typeface="Times New Roman" pitchFamily="18" charset="0"/>
                <a:cs typeface="Times New Roman" pitchFamily="18" charset="0"/>
              </a:rPr>
              <a:t>лимфопенией</a:t>
            </a:r>
            <a:r>
              <a:rPr lang="ru-RU" sz="2000" dirty="0">
                <a:latin typeface="Times New Roman" pitchFamily="18" charset="0"/>
                <a:cs typeface="Times New Roman" pitchFamily="18" charset="0"/>
              </a:rPr>
              <a:t>, поэтому при КРП диагностическое значение уровня лимфоцитов снижается.</a:t>
            </a:r>
          </a:p>
          <a:p>
            <a:endParaRPr lang="ru-RU" dirty="0"/>
          </a:p>
        </p:txBody>
      </p:sp>
      <p:pic>
        <p:nvPicPr>
          <p:cNvPr id="3074" name="Picture 2" descr="https://opharme.ru/storage/uploads/publication/1019/1661508455_WhatsApp%20Image%202022-08-26%20at%2011.08.5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9374" y="4077072"/>
            <a:ext cx="3741000"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du.inspb.net/pluginfile.php/19649/course/overviewfiles/ECjqGQ0WkAERsr0%20%28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437112"/>
            <a:ext cx="3482972" cy="228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26923"/>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174</TotalTime>
  <Words>2113</Words>
  <Application>Microsoft Office PowerPoint</Application>
  <PresentationFormat>Экран (4:3)</PresentationFormat>
  <Paragraphs>57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Горизонт</vt:lpstr>
      <vt:lpstr>комбинированные радиационные и химические поражения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комбинированные радиационные и химические поражения</dc:title>
  <dc:creator>HP</dc:creator>
  <cp:lastModifiedBy>HP</cp:lastModifiedBy>
  <cp:revision>23</cp:revision>
  <dcterms:created xsi:type="dcterms:W3CDTF">2023-04-03T18:02:36Z</dcterms:created>
  <dcterms:modified xsi:type="dcterms:W3CDTF">2023-04-05T14:58:30Z</dcterms:modified>
</cp:coreProperties>
</file>