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78" r:id="rId10"/>
    <p:sldId id="264" r:id="rId11"/>
    <p:sldId id="279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80" r:id="rId20"/>
    <p:sldId id="272" r:id="rId21"/>
    <p:sldId id="273" r:id="rId22"/>
    <p:sldId id="274" r:id="rId23"/>
    <p:sldId id="275" r:id="rId24"/>
    <p:sldId id="276" r:id="rId25"/>
    <p:sldId id="277" r:id="rId26"/>
    <p:sldId id="281" r:id="rId27"/>
    <p:sldId id="282" r:id="rId2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60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54E4F-E9DA-4415-AD96-5C76A7FD4FC9}" type="datetimeFigureOut">
              <a:rPr lang="ru-RU" smtClean="0"/>
              <a:t>20.05.2020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817FE03B-D5A5-48B7-8E15-40A605F242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19344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54E4F-E9DA-4415-AD96-5C76A7FD4FC9}" type="datetimeFigureOut">
              <a:rPr lang="ru-RU" smtClean="0"/>
              <a:t>20.05.2020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17FE03B-D5A5-48B7-8E15-40A605F242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5140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54E4F-E9DA-4415-AD96-5C76A7FD4FC9}" type="datetimeFigureOut">
              <a:rPr lang="ru-RU" smtClean="0"/>
              <a:t>20.05.2020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17FE03B-D5A5-48B7-8E15-40A605F242B7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246800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54E4F-E9DA-4415-AD96-5C76A7FD4FC9}" type="datetimeFigureOut">
              <a:rPr lang="ru-RU" smtClean="0"/>
              <a:t>20.05.2020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17FE03B-D5A5-48B7-8E15-40A605F242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30090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54E4F-E9DA-4415-AD96-5C76A7FD4FC9}" type="datetimeFigureOut">
              <a:rPr lang="ru-RU" smtClean="0"/>
              <a:t>20.05.2020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17FE03B-D5A5-48B7-8E15-40A605F242B7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687715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54E4F-E9DA-4415-AD96-5C76A7FD4FC9}" type="datetimeFigureOut">
              <a:rPr lang="ru-RU" smtClean="0"/>
              <a:t>20.05.2020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17FE03B-D5A5-48B7-8E15-40A605F242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05076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54E4F-E9DA-4415-AD96-5C76A7FD4FC9}" type="datetimeFigureOut">
              <a:rPr lang="ru-RU" smtClean="0"/>
              <a:t>20.05.2020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FE03B-D5A5-48B7-8E15-40A605F242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34829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54E4F-E9DA-4415-AD96-5C76A7FD4FC9}" type="datetimeFigureOut">
              <a:rPr lang="ru-RU" smtClean="0"/>
              <a:t>20.05.2020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FE03B-D5A5-48B7-8E15-40A605F242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7334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54E4F-E9DA-4415-AD96-5C76A7FD4FC9}" type="datetimeFigureOut">
              <a:rPr lang="ru-RU" smtClean="0"/>
              <a:t>20.05.2020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FE03B-D5A5-48B7-8E15-40A605F242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09454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54E4F-E9DA-4415-AD96-5C76A7FD4FC9}" type="datetimeFigureOut">
              <a:rPr lang="ru-RU" smtClean="0"/>
              <a:t>20.05.2020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17FE03B-D5A5-48B7-8E15-40A605F242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21669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54E4F-E9DA-4415-AD96-5C76A7FD4FC9}" type="datetimeFigureOut">
              <a:rPr lang="ru-RU" smtClean="0"/>
              <a:t>20.05.2020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817FE03B-D5A5-48B7-8E15-40A605F242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27658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54E4F-E9DA-4415-AD96-5C76A7FD4FC9}" type="datetimeFigureOut">
              <a:rPr lang="ru-RU" smtClean="0"/>
              <a:t>20.05.2020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817FE03B-D5A5-48B7-8E15-40A605F242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06614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54E4F-E9DA-4415-AD96-5C76A7FD4FC9}" type="datetimeFigureOut">
              <a:rPr lang="ru-RU" smtClean="0"/>
              <a:t>20.05.2020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FE03B-D5A5-48B7-8E15-40A605F242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05000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54E4F-E9DA-4415-AD96-5C76A7FD4FC9}" type="datetimeFigureOut">
              <a:rPr lang="ru-RU" smtClean="0"/>
              <a:t>20.05.2020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FE03B-D5A5-48B7-8E15-40A605F242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16558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54E4F-E9DA-4415-AD96-5C76A7FD4FC9}" type="datetimeFigureOut">
              <a:rPr lang="ru-RU" smtClean="0"/>
              <a:t>20.05.2020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FE03B-D5A5-48B7-8E15-40A605F242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90374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54E4F-E9DA-4415-AD96-5C76A7FD4FC9}" type="datetimeFigureOut">
              <a:rPr lang="ru-RU" smtClean="0"/>
              <a:t>20.05.2020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17FE03B-D5A5-48B7-8E15-40A605F242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33810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154E4F-E9DA-4415-AD96-5C76A7FD4FC9}" type="datetimeFigureOut">
              <a:rPr lang="ru-RU" smtClean="0"/>
              <a:t>20.05.2020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817FE03B-D5A5-48B7-8E15-40A605F242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72280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76600" y="1141372"/>
            <a:ext cx="8915399" cy="2262781"/>
          </a:xfrm>
        </p:spPr>
        <p:txBody>
          <a:bodyPr/>
          <a:lstStyle/>
          <a:p>
            <a:pPr algn="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Круп у детей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99564" y="5731717"/>
            <a:ext cx="5292436" cy="1126283"/>
          </a:xfrm>
        </p:spPr>
        <p:txBody>
          <a:bodyPr>
            <a:normAutofit lnSpcReduction="10000"/>
          </a:bodyPr>
          <a:lstStyle/>
          <a:p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Выполнил: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Муртазалиев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Ш.Г.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612 группа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педиатрический факультет</a:t>
            </a:r>
          </a:p>
          <a:p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Проверила: к.м.н. </a:t>
            </a:r>
            <a:r>
              <a:rPr lang="ru-RU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Кимирилова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О.Г.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273133"/>
            <a:ext cx="7907977" cy="53082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52565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59429" y="279725"/>
            <a:ext cx="9545183" cy="1280890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Степени стеноза</a:t>
            </a:r>
            <a:endParaRPr lang="ru-RU" sz="4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59429" y="1140031"/>
            <a:ext cx="9545183" cy="5807034"/>
          </a:xfrm>
        </p:spPr>
        <p:txBody>
          <a:bodyPr>
            <a:normAutofit/>
          </a:bodyPr>
          <a:lstStyle/>
          <a:p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1-я степень</a:t>
            </a:r>
          </a:p>
          <a:p>
            <a:pPr marL="0" indent="0">
              <a:buNone/>
            </a:pP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Клинически характеризуется легкой охриплостью с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сохранением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голоса, периодически «лающий» кашель. При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беспокойстве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физической нагрузке появляются признаки стеноза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гортани (шумное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стридорозное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дыхание). Компенсаторными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усилиями организм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поддерживает газовый состав крови на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нормальном уровне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Продолжительность стеноза гортани 1-й степени от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нескольких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часов до 1–2 суток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2-я степень</a:t>
            </a:r>
          </a:p>
          <a:p>
            <a:pPr marL="0" indent="0">
              <a:buNone/>
            </a:pP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Усиление всех клинических симптомов ОСЛТ.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Характерное стенотическое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дыхание хорошо слышно на расстоянии,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отмечается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покое. Одышка инспираторного характера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постоянная. Увеличивается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дыхательной мускулатуры с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втяжением уступчивых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мест грудной клетки в покое, усиливающемся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напряжении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Ребенок периодически возбужден, беспокоен,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сон нарушен.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Кожные покровы бледные, появляется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периоральный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цианоз, нарастающий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 время приступа кашля, тахикардия. За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счет гипервентиляции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газовый состав крови может быть в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норме. Проявления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дыхательного ацидоза, гипоксемия при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нагрузке. Явления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стеноза гортани 2-й степени могут сохраняться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более продолжительное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время — до 3–5 дней.</a:t>
            </a:r>
          </a:p>
          <a:p>
            <a:pPr marL="0" indent="0">
              <a:buNone/>
            </a:pP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500877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1309" y="617517"/>
            <a:ext cx="9500260" cy="5854535"/>
          </a:xfrm>
        </p:spPr>
      </p:pic>
    </p:spTree>
    <p:extLst>
      <p:ext uri="{BB962C8B-B14F-4D97-AF65-F5344CB8AC3E}">
        <p14:creationId xmlns:p14="http://schemas.microsoft.com/office/powerpoint/2010/main" val="37607166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510639"/>
            <a:ext cx="8915400" cy="5961413"/>
          </a:xfrm>
        </p:spPr>
        <p:txBody>
          <a:bodyPr>
            <a:normAutofit/>
          </a:bodyPr>
          <a:lstStyle/>
          <a:p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3-я степень</a:t>
            </a:r>
          </a:p>
          <a:p>
            <a:pPr marL="0" indent="0">
              <a:buNone/>
            </a:pP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Кашель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вначале грубый, громкий, по мере нарастания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сужения просвета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гортани становится тихим, поверхностным.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Одышка постоянная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смешанного характера. По мере нарастания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стеноза дыхание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становится аритмичным, с неравномерной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глубиной и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парадоксальными экскурсиями грудной клетки и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диафрагмы. Шумное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глубокое дыхание сменяется тихим,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поверхностным. Сатурация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кислорода &lt;92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%.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Аускультативно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над легкими выслушиваются вначале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грубые хрипы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проводного характера, затем равномерное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ослабление дыхания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Тоны сердца приглушены, тахикардия, пульс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парадоксальный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(выпадение пульсовой волны на вдохе).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959685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52551" y="617517"/>
            <a:ext cx="9191501" cy="5676405"/>
          </a:xfrm>
        </p:spPr>
        <p:txBody>
          <a:bodyPr>
            <a:normAutofit/>
          </a:bodyPr>
          <a:lstStyle/>
          <a:p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4-я степень (асфиксия)</a:t>
            </a:r>
          </a:p>
          <a:p>
            <a:pPr marL="0" indent="0">
              <a:buNone/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Состояние крайне тяжелое, развивается глубокая кома,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могут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быть судороги, температура тела падает до нормальных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или субнормальных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цифр. Дыхание частое, поверхностное или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аритмичное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с периодическими апноэ. Тоны сердца глухие,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возникает брадикардия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а затем асистолия. Гипоксемия и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гиперкапния достигают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крайних значений, развивается глубокий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комбинированный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ацидоз. Кроме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обструктивной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дыхательной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недостаточности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тяжесть состояния определяется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выраженностью токсикоза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присоединением осложнений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636831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73132" y="1656608"/>
            <a:ext cx="3562598" cy="4886696"/>
          </a:xfrm>
        </p:spPr>
        <p:txBody>
          <a:bodyPr>
            <a:normAutofit fontScale="92500" lnSpcReduction="20000"/>
          </a:bodyPr>
          <a:lstStyle/>
          <a:p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Максимальное число баллов</a:t>
            </a:r>
          </a:p>
          <a:p>
            <a:pPr marL="0" indent="0">
              <a:buNone/>
            </a:pP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Втяжение уступчивых мест грудной клетки — 3 балла.</a:t>
            </a:r>
          </a:p>
          <a:p>
            <a:r>
              <a:rPr lang="ru-RU" sz="1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Стридор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— 2 балла.</a:t>
            </a:r>
          </a:p>
          <a:p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Цианоз — 5 баллов.</a:t>
            </a:r>
          </a:p>
          <a:p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Дезориентация сознания — 5 баллов.</a:t>
            </a:r>
          </a:p>
          <a:p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Затруднение дыхания — 2 балла.</a:t>
            </a:r>
          </a:p>
          <a:p>
            <a:pPr marL="0" indent="0">
              <a:buNone/>
            </a:pP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Суммарная балльная оценка основных параметров от 0 до 17 </a:t>
            </a:r>
            <a:r>
              <a:rPr lang="ru-RU" sz="1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баллов 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позволяет оценить тяжесть крупа:</a:t>
            </a:r>
          </a:p>
          <a:p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Легкий — ≤ 2</a:t>
            </a:r>
          </a:p>
          <a:p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Средняя тяжесть — от 3 до 7</a:t>
            </a:r>
          </a:p>
          <a:p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Тяжелый — ≥ 8</a:t>
            </a:r>
          </a:p>
          <a:p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8852" y="599704"/>
            <a:ext cx="8463148" cy="6258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48111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58193" y="624110"/>
            <a:ext cx="9046420" cy="1280890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Осложнения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363191" y="1905000"/>
            <a:ext cx="9141422" cy="4343679"/>
          </a:xfrm>
        </p:spPr>
        <p:txBody>
          <a:bodyPr>
            <a:norm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Бактериальный трахеит с клиническими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симптомами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стридора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Гнойный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ларинготрахеобронхит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Пневмония. Присоединение пневмонии является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ведущей причиной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неблагоприятного исхода при вирусном крупе.</a:t>
            </a:r>
          </a:p>
        </p:txBody>
      </p:sp>
    </p:spTree>
    <p:extLst>
      <p:ext uri="{BB962C8B-B14F-4D97-AF65-F5344CB8AC3E}">
        <p14:creationId xmlns:p14="http://schemas.microsoft.com/office/powerpoint/2010/main" val="31135605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22567" y="624110"/>
            <a:ext cx="9082046" cy="128089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Диагноз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92329" y="1812965"/>
            <a:ext cx="8915400" cy="4421579"/>
          </a:xfrm>
        </p:spPr>
        <p:txBody>
          <a:bodyPr/>
          <a:lstStyle/>
          <a:p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Основывается на наличии характерной триады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симптомов (</a:t>
            </a:r>
            <a:r>
              <a:rPr lang="ru-RU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дисфония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«лающий» кашель, инспираторный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одышка). </a:t>
            </a:r>
          </a:p>
          <a:p>
            <a:pPr marL="0" indent="0">
              <a:buNone/>
            </a:pP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Основные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диагностические мероприятия:</a:t>
            </a:r>
          </a:p>
          <a:p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сбор анамнеза и жалоб, в том числе данных о вакцинации;</a:t>
            </a:r>
          </a:p>
          <a:p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общий осмотр ребенка, термометрия;</a:t>
            </a:r>
          </a:p>
          <a:p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измерение частоты дыхания, аускультация легких;</a:t>
            </a:r>
          </a:p>
          <a:p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измерение АД, пульса,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пульсоксиметрия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8433512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76301" y="308758"/>
            <a:ext cx="10315699" cy="6270172"/>
          </a:xfrm>
        </p:spPr>
        <p:txBody>
          <a:bodyPr>
            <a:normAutofit lnSpcReduction="10000"/>
          </a:bodyPr>
          <a:lstStyle/>
          <a:p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показаниям:</a:t>
            </a:r>
          </a:p>
          <a:p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общий анализ периферической крови (число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лейкоцитов обычно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пределах нормы, может отмечаться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лимфоцитоз или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лейкопения);</a:t>
            </a:r>
          </a:p>
          <a:p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газы крови;</a:t>
            </a:r>
          </a:p>
          <a:p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консультация ЛОР-врача;</a:t>
            </a:r>
          </a:p>
          <a:p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фиброэндоскопия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гортани по показаниям при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необходимости дифференциальной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диагностики;</a:t>
            </a:r>
          </a:p>
          <a:p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рентгенологическое исследование только при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необходимости дифференциальной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диагностики (атипичная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клиническая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картина, неэффективность проводимой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терапии и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др.);</a:t>
            </a:r>
          </a:p>
          <a:p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вирусологическая диагностика проводится при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атипичной картине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крупа, смешанного характера дыхательных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нарушений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наличия сопутствующих катаральных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изменений в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легких;</a:t>
            </a:r>
          </a:p>
          <a:p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бактериоскопия мазков при подозрении на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дифтерийный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круп (ребенок из очага дифтерии, сочетание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стеноза гортани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ангиной и отеком подкожной клетчатки шеи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бактериологическое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исследование на BL;</a:t>
            </a:r>
          </a:p>
          <a:p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бактериологическое исследование слизи с миндалин и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задней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стенки глотки на аэробные и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факультативно-анаэробные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микроорганизмы.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9541477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5678" y="497494"/>
            <a:ext cx="9678389" cy="5867679"/>
          </a:xfrm>
        </p:spPr>
      </p:pic>
    </p:spTree>
    <p:extLst>
      <p:ext uri="{BB962C8B-B14F-4D97-AF65-F5344CB8AC3E}">
        <p14:creationId xmlns:p14="http://schemas.microsoft.com/office/powerpoint/2010/main" val="355163479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3804" y="344384"/>
            <a:ext cx="9797142" cy="6163294"/>
          </a:xfrm>
        </p:spPr>
      </p:pic>
    </p:spTree>
    <p:extLst>
      <p:ext uri="{BB962C8B-B14F-4D97-AF65-F5344CB8AC3E}">
        <p14:creationId xmlns:p14="http://schemas.microsoft.com/office/powerpoint/2010/main" val="35120241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617517"/>
            <a:ext cx="8915400" cy="5293705"/>
          </a:xfrm>
        </p:spPr>
        <p:txBody>
          <a:bodyPr/>
          <a:lstStyle/>
          <a:p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Круп – угрожающее жизни заболевание верхних 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дыхательных путей различной 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этиологии, характеризующееся 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стенозом гортани 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различной степени выраженности с «лающим» 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кашлем, </a:t>
            </a:r>
            <a:r>
              <a:rPr lang="ru-RU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дисфонией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инспираторной или смешанной одышкой у 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части детей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с обструкцией нижних дыхательных 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путей.</a:t>
            </a:r>
          </a:p>
          <a:p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МКБ-10 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J05.0 — Острый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обструктивный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ларингит (круп).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2263423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24193" y="542307"/>
            <a:ext cx="9761125" cy="5846618"/>
          </a:xfrm>
        </p:spPr>
        <p:txBody>
          <a:bodyPr>
            <a:normAutofit/>
          </a:bodyPr>
          <a:lstStyle/>
          <a:p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Дифтерийный круп 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истинный круп)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характеризуется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постепенным развитием.</a:t>
            </a:r>
          </a:p>
          <a:p>
            <a:pPr marL="0" indent="0">
              <a:buNone/>
            </a:pP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В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начальной стадии на фоне умеренно выраженных явлений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интоксикации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появляются клинические признаки ларингита (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дисфония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кашель, который становится «лающим»), в этой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стадии фибринозные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пленки отсутствуют, отмечается отек и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гиперемия слизистой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оболочки. В связи с развитием фибринозных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пленок развивается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стеноз с клиническими проявлениями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дыхательной недостаточности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На фоне прогрессирования интоксикации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дисфония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усиливается вплоть до афонии, кашель становится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беззвучным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отсутствует усиление голоса при плаче, крике.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Фибринозные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налеты в гортани нередко сочетаются с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фибринозными налетами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глотке.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4692875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73185" y="665017"/>
            <a:ext cx="9619012" cy="5818909"/>
          </a:xfrm>
        </p:spPr>
        <p:txBody>
          <a:bodyPr/>
          <a:lstStyle/>
          <a:p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кори круп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может развиться в конце катарального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периода (ранний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коревой круп) и в период пигментации сыпи (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поздний круп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встречающийся реже) с типичной клинической картиной.</a:t>
            </a:r>
          </a:p>
          <a:p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фоне 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ветряной оспы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появлении пузырьков на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слизистой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оболочке гортани в области голосовых складок в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ряде случаев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наблюдается картина ларингита, иногда с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приступами стеноза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заглоточном абсцессе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возможно развитие симптомов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острого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стридора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течение 1–3 дней. Отличает от крупа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выраженная интоксикация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наличие слюнотечения, отсутствуют, в отличие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крупа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кашель, охриплость, характерно вынужденное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положение (голова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запрокинута назад и в больную сторону), возможен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тризм жевательной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мускулатуры. При фарингоскопии выявляются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отек и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асимметричное выпячивание задней стенки глотки.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894587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88177" y="522513"/>
            <a:ext cx="9809017" cy="5925787"/>
          </a:xfrm>
        </p:spPr>
        <p:txBody>
          <a:bodyPr>
            <a:normAutofit/>
          </a:bodyPr>
          <a:lstStyle/>
          <a:p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Острый ангионевротический отек (аллергический) гортани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развивается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вследствие сенсибилизации организма к пищевым и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лекарственным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аллергенам, а также к аллергенам микроклещей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домашней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пыли (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Dermatophagoides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pteronyssinus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Dermatophagoides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farinae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животных и др. и чаще наблюдается у детей с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наслед-ственной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предрасположенностью к аллергии.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Заболевание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начинается остро,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иногда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молниеносно: на фоне полного здоровья, при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отсутствии катаральных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явлений, нормальной температуре тела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возникает стеноз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гортани различной степени выраженности, иногда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сопровождающийся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охриплостью. Нередко сочетается с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другими аллергическими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проявлениями (отек губ, глаз, крапивница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 Лечение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необходимо начинать с устранения аллергена.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Больного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необходимо госпитализировать. Для снятия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аллергического отека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назначают адреналин, внутримышечно или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внутривенно вводят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кортикостероды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антигистаминные препараты;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ингаляции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будесонид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-суспензии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9213921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97922" y="493481"/>
            <a:ext cx="8911687" cy="1280890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Лечение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14570" y="1555667"/>
            <a:ext cx="9678390" cy="5130141"/>
          </a:xfrm>
        </p:spPr>
        <p:txBody>
          <a:bodyPr/>
          <a:lstStyle/>
          <a:p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Госпитализация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(все дети со 2-ой и выше степенью стеноза, с 1-ой степенью – дети до 1 года, отсутствия эффекта от терапии, сопутствующая патология, врожденные аномалии развития гортани, </a:t>
            </a:r>
            <a:r>
              <a:rPr lang="ru-RU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эпидпоказания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r>
              <a:rPr lang="ru-RU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Глюкокортикостероиды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Первая линия терапии крупа — ингаляции через </a:t>
            </a:r>
            <a:r>
              <a:rPr lang="ru-RU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небулайзер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ингаляционного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глюкокортикостероида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—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будесонид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суспензии в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дозе 2 мг однократно или 1 мг дважды через 30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минут);</a:t>
            </a:r>
          </a:p>
          <a:p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Системные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глюкортикостероиды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•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дексаметазон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0,6 мг/кг парентерально;</a:t>
            </a:r>
          </a:p>
          <a:p>
            <a:pPr marL="0" indent="0">
              <a:buNone/>
            </a:pP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•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преднизолон 2–5 мг/кг парентерально.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6195654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7553" y="451262"/>
            <a:ext cx="9749642" cy="6115793"/>
          </a:xfrm>
        </p:spPr>
      </p:pic>
    </p:spTree>
    <p:extLst>
      <p:ext uri="{BB962C8B-B14F-4D97-AF65-F5344CB8AC3E}">
        <p14:creationId xmlns:p14="http://schemas.microsoft.com/office/powerpoint/2010/main" val="182213374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855023"/>
            <a:ext cx="8915400" cy="505619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Специфическая терапия </a:t>
            </a:r>
          </a:p>
          <a:p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Противодифтерийная 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сыворотка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установленном виде крупа 10.000-20.000 АЕ, на курс лечения от 10.000-40.000 АЕ ( локализованная форма), при распространённом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видепервая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доза 20.000-30.000 АЕ, на курс лечения 40.000-60.000 АЕ, при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ларинготрахеобронхите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первая доза 30.000-40.000 АЕ, на курс лечения 60.000-80.000АЕ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308411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Список использованной литературы</a:t>
            </a:r>
            <a:endParaRPr lang="ru-RU" sz="4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AutoNum type="arabicPeriod"/>
            </a:pP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КРУП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ДЕТЕЙ ОСТРЫЙ ОБСТРУКТИВНЫЙ ЛАРИНГИТ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МКБ-10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Клинические рекомендации. Москва 2015 год. </a:t>
            </a:r>
          </a:p>
          <a:p>
            <a:pPr>
              <a:buAutoNum type="arabicPeriod"/>
            </a:pP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Учайкин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В.Ф. «Руководство по инфекционным болезням у детей».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Гэотар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-Мед. Москва 2012г. 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865611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0052" y="403760"/>
            <a:ext cx="9832769" cy="6115793"/>
          </a:xfrm>
        </p:spPr>
      </p:pic>
    </p:spTree>
    <p:extLst>
      <p:ext uri="{BB962C8B-B14F-4D97-AF65-F5344CB8AC3E}">
        <p14:creationId xmlns:p14="http://schemas.microsoft.com/office/powerpoint/2010/main" val="22726689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Этиология</a:t>
            </a: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Вирусы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парагриппа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гриппа</a:t>
            </a:r>
          </a:p>
          <a:p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Аденовирус</a:t>
            </a:r>
          </a:p>
          <a:p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Респираторно-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синтициальный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вирус</a:t>
            </a:r>
          </a:p>
          <a:p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Микоплазма пневмонии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569461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Эпидемиология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Источник инфекции – больной человек </a:t>
            </a:r>
          </a:p>
          <a:p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Механизм передачи – воздушно-капельный</a:t>
            </a:r>
          </a:p>
          <a:p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Возрастная структура: восприимчивость наиболее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высока у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детей в возрасте 1–5 лет. Дети до 4 мес. болеют редко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Сезонность и периодичность – случаи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парагриппа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встречаются круглогодично, с повышением заболеваемости в холодный период (осень, весна)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593275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Предрасполагающие факторы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1789214"/>
            <a:ext cx="8915400" cy="4813467"/>
          </a:xfrm>
        </p:spPr>
        <p:txBody>
          <a:bodyPr/>
          <a:lstStyle/>
          <a:p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Анатомо-физиологические особенности детской гортани и трахеи</a:t>
            </a:r>
          </a:p>
          <a:p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Обилие лимфоидной ткани у детей раннего возраста с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большим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количеством тучных клеток, сосудов, слабое развитие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эластических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волокон в слизистой оболочке и подслизистой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основе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быстро приводят к отеку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подскладочного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пространства и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способствуют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развитию острого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стенозирующего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ларинготрахеита(ОСЛТ)</a:t>
            </a:r>
          </a:p>
          <a:p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Предрасположенности к крупу могут способствовать </a:t>
            </a:r>
            <a:r>
              <a:rPr lang="ru-RU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атопический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фенотип, лекарственная аллергия, аномалии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строения гортани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сопровождающиеся врожденным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стридором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паратрофия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перинатальное поражение ЦНС, недоношенность.</a:t>
            </a:r>
          </a:p>
          <a:p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 smtClean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138039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механизмы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•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Воспалительный отек с клеточной инфильтрацией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голосовых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связок и слизистой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подскладочного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пространства и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трахеи и прилегающих тканей.</a:t>
            </a:r>
          </a:p>
          <a:p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Гиперсекреция слизистых желез, скопление в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просвете дыхательных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путей густой мокроты.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628176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64427" y="223317"/>
            <a:ext cx="9652062" cy="128089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Клиника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57939" y="1017318"/>
            <a:ext cx="10010507" cy="5632864"/>
          </a:xfrm>
        </p:spPr>
        <p:txBody>
          <a:bodyPr/>
          <a:lstStyle/>
          <a:p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Круп начинается с продромальных явлений в виде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субфебрильной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или фебрильной лихорадки и катаральных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явлений в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течение 1–3 дней. Начало заболевания часто внезапное,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преимущественно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ночью или в вечернее время. Ребенок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просыпается от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приступа грубого «лающего» кашля, шумного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затрудненного дыхания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Клинические проявления ОСЛТ динамичны и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могут прогрессировать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 времени от нескольких минут до 1–2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суток, от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стадии компенсации до состояния асфиксии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Дисфония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нарастает по мере прогрессирования отека в </a:t>
            </a:r>
            <a:r>
              <a:rPr lang="ru-RU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подскладочном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пространстве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Кашель сухой, «лающий», короткий, отрывистый.</a:t>
            </a:r>
          </a:p>
          <a:p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Инспираторный или двухфазный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стридор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— стенотическое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дыхание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обусловленное затрудненным прохождением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вдыхаемого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воздуха через суженный просвет гортани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Изменение окраски кожных покровов — бледность, </a:t>
            </a:r>
            <a:r>
              <a:rPr lang="ru-RU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периоральный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цианоз, усиливающийся во время приступа кашля.</a:t>
            </a:r>
          </a:p>
          <a:p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Обструкция нижних дыхательных путей клинически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отмечается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части детей.</a:t>
            </a:r>
          </a:p>
          <a:p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Вялость или возбуждение в результате гипоксемии.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658846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3179" y="423552"/>
            <a:ext cx="9714015" cy="5977247"/>
          </a:xfrm>
        </p:spPr>
      </p:pic>
    </p:spTree>
    <p:extLst>
      <p:ext uri="{BB962C8B-B14F-4D97-AF65-F5344CB8AC3E}">
        <p14:creationId xmlns:p14="http://schemas.microsoft.com/office/powerpoint/2010/main" val="37891262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1943" y="486887"/>
            <a:ext cx="9262753" cy="6032665"/>
          </a:xfrm>
        </p:spPr>
      </p:pic>
    </p:spTree>
    <p:extLst>
      <p:ext uri="{BB962C8B-B14F-4D97-AF65-F5344CB8AC3E}">
        <p14:creationId xmlns:p14="http://schemas.microsoft.com/office/powerpoint/2010/main" val="1339920097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237</TotalTime>
  <Words>1467</Words>
  <Application>Microsoft Office PowerPoint</Application>
  <PresentationFormat>Широкоэкранный</PresentationFormat>
  <Paragraphs>90</Paragraphs>
  <Slides>27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32" baseType="lpstr">
      <vt:lpstr>Arial</vt:lpstr>
      <vt:lpstr>Century Gothic</vt:lpstr>
      <vt:lpstr>Times New Roman</vt:lpstr>
      <vt:lpstr>Wingdings 3</vt:lpstr>
      <vt:lpstr>Легкий дым</vt:lpstr>
      <vt:lpstr>Круп у детей</vt:lpstr>
      <vt:lpstr>Презентация PowerPoint</vt:lpstr>
      <vt:lpstr>Этиология</vt:lpstr>
      <vt:lpstr>Эпидемиология</vt:lpstr>
      <vt:lpstr>Предрасполагающие факторы</vt:lpstr>
      <vt:lpstr>Основные механизмы</vt:lpstr>
      <vt:lpstr>Клиника</vt:lpstr>
      <vt:lpstr>Презентация PowerPoint</vt:lpstr>
      <vt:lpstr>Презентация PowerPoint</vt:lpstr>
      <vt:lpstr>Степени стеноза</vt:lpstr>
      <vt:lpstr>Презентация PowerPoint</vt:lpstr>
      <vt:lpstr>Презентация PowerPoint</vt:lpstr>
      <vt:lpstr>Презентация PowerPoint</vt:lpstr>
      <vt:lpstr>Презентация PowerPoint</vt:lpstr>
      <vt:lpstr>Осложнения</vt:lpstr>
      <vt:lpstr>Диагноз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Лечение</vt:lpstr>
      <vt:lpstr>Презентация PowerPoint</vt:lpstr>
      <vt:lpstr>Презентация PowerPoint</vt:lpstr>
      <vt:lpstr>Список использованной литературы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Круп у детей</dc:title>
  <dc:creator>admin</dc:creator>
  <cp:lastModifiedBy>admin</cp:lastModifiedBy>
  <cp:revision>26</cp:revision>
  <dcterms:created xsi:type="dcterms:W3CDTF">2020-05-20T09:50:03Z</dcterms:created>
  <dcterms:modified xsi:type="dcterms:W3CDTF">2020-05-20T13:48:02Z</dcterms:modified>
</cp:coreProperties>
</file>