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01" d="100"/>
          <a:sy n="101" d="100"/>
        </p:scale>
        <p:origin x="-2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EED6CC52-0154-462F-BF9D-AFDA440C0F0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ED6CC52-0154-462F-BF9D-AFDA440C0F0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ED6CC52-0154-462F-BF9D-AFDA440C0F0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EED6CC52-0154-462F-BF9D-AFDA440C0F0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EED6CC52-0154-462F-BF9D-AFDA440C0F04}"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EED6CC52-0154-462F-BF9D-AFDA440C0F0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EED6CC52-0154-462F-BF9D-AFDA440C0F04}"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ED6CC52-0154-462F-BF9D-AFDA440C0F0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ED6CC52-0154-462F-BF9D-AFDA440C0F0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ED6CC52-0154-462F-BF9D-AFDA440C0F0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36B6F9E-470D-48D5-828D-5349B5E20DCF}" type="datetimeFigureOut">
              <a:rPr lang="ru-RU" smtClean="0"/>
              <a:pPr/>
              <a:t>09.11.2015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EED6CC52-0154-462F-BF9D-AFDA440C0F04}"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36B6F9E-470D-48D5-828D-5349B5E20DCF}" type="datetimeFigureOut">
              <a:rPr lang="ru-RU" smtClean="0"/>
              <a:pPr/>
              <a:t>09.11.2015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ED6CC52-0154-462F-BF9D-AFDA440C0F04}"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55576" y="1052736"/>
            <a:ext cx="7694672" cy="3379136"/>
          </a:xfrm>
        </p:spPr>
        <p:txBody>
          <a:bodyPr/>
          <a:lstStyle/>
          <a:p>
            <a:r>
              <a:rPr lang="ru-RU" dirty="0" smtClean="0"/>
              <a:t>                    </a:t>
            </a:r>
            <a:endParaRPr lang="ru-RU" dirty="0"/>
          </a:p>
        </p:txBody>
      </p:sp>
      <p:sp>
        <p:nvSpPr>
          <p:cNvPr id="4" name="Заголовок 1"/>
          <p:cNvSpPr>
            <a:spLocks noGrp="1"/>
          </p:cNvSpPr>
          <p:nvPr>
            <p:ph type="ctrTitle"/>
          </p:nvPr>
        </p:nvSpPr>
        <p:spPr>
          <a:xfrm>
            <a:off x="323528" y="980728"/>
            <a:ext cx="8515672" cy="4032448"/>
          </a:xfrm>
        </p:spPr>
        <p:txBody>
          <a:bodyPr/>
          <a:lstStyle/>
          <a:p>
            <a:r>
              <a:rPr lang="ru-RU" dirty="0" smtClean="0"/>
              <a:t>                   </a:t>
            </a:r>
            <a:endParaRPr lang="ru-RU" dirty="0"/>
          </a:p>
        </p:txBody>
      </p:sp>
      <p:sp>
        <p:nvSpPr>
          <p:cNvPr id="5" name="Прямоугольник 4"/>
          <p:cNvSpPr/>
          <p:nvPr/>
        </p:nvSpPr>
        <p:spPr>
          <a:xfrm>
            <a:off x="1331640" y="764705"/>
            <a:ext cx="6768752" cy="2585324"/>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Лазеры </a:t>
            </a:r>
          </a:p>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a:t>
            </a:r>
          </a:p>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медицине</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TextBox 6"/>
          <p:cNvSpPr txBox="1"/>
          <p:nvPr/>
        </p:nvSpPr>
        <p:spPr>
          <a:xfrm>
            <a:off x="233772" y="4005064"/>
            <a:ext cx="8964488" cy="2899255"/>
          </a:xfrm>
          <a:prstGeom prst="rect">
            <a:avLst/>
          </a:prstGeom>
          <a:noFill/>
        </p:spPr>
        <p:txBody>
          <a:bodyPr wrap="square" rtlCol="0">
            <a:spAutoFit/>
          </a:bodyPr>
          <a:lstStyle/>
          <a:p>
            <a:pPr lvl="0">
              <a:spcBef>
                <a:spcPct val="20000"/>
              </a:spcBef>
            </a:pPr>
            <a:r>
              <a:rPr lang="ru-RU" sz="2400" dirty="0" smtClean="0">
                <a:solidFill>
                  <a:schemeClr val="accent1">
                    <a:lumMod val="50000"/>
                  </a:schemeClr>
                </a:solidFill>
              </a:rPr>
              <a:t>Работу выполнили: студентки  группы12 МСО </a:t>
            </a:r>
          </a:p>
          <a:p>
            <a:pPr lvl="0"/>
            <a:r>
              <a:rPr lang="ru-RU" sz="3200" dirty="0" smtClean="0">
                <a:solidFill>
                  <a:schemeClr val="accent2">
                    <a:lumMod val="50000"/>
                  </a:schemeClr>
                </a:solidFill>
                <a:latin typeface="Franklin Gothic Book" pitchFamily="34" charset="0"/>
                <a:ea typeface="Times New Roman"/>
              </a:rPr>
              <a:t>ГБОУ </a:t>
            </a:r>
            <a:r>
              <a:rPr lang="ru-RU" sz="3200" dirty="0">
                <a:solidFill>
                  <a:schemeClr val="accent2">
                    <a:lumMod val="50000"/>
                  </a:schemeClr>
                </a:solidFill>
                <a:latin typeface="Franklin Gothic Book" pitchFamily="34" charset="0"/>
                <a:ea typeface="Times New Roman"/>
              </a:rPr>
              <a:t>СПО МУ №</a:t>
            </a:r>
            <a:r>
              <a:rPr lang="ru-RU" sz="3200" dirty="0" smtClean="0">
                <a:solidFill>
                  <a:schemeClr val="accent2">
                    <a:lumMod val="50000"/>
                  </a:schemeClr>
                </a:solidFill>
                <a:latin typeface="Franklin Gothic Book" pitchFamily="34" charset="0"/>
                <a:ea typeface="Times New Roman"/>
              </a:rPr>
              <a:t>17</a:t>
            </a:r>
          </a:p>
          <a:p>
            <a:pPr lvl="0"/>
            <a:r>
              <a:rPr lang="ru-RU" sz="3200" dirty="0" err="1" smtClean="0">
                <a:solidFill>
                  <a:srgbClr val="04617B">
                    <a:lumMod val="75000"/>
                  </a:srgbClr>
                </a:solidFill>
              </a:rPr>
              <a:t>Швайко</a:t>
            </a:r>
            <a:r>
              <a:rPr lang="ru-RU" sz="3200" dirty="0" smtClean="0">
                <a:solidFill>
                  <a:srgbClr val="04617B">
                    <a:lumMod val="75000"/>
                  </a:srgbClr>
                </a:solidFill>
              </a:rPr>
              <a:t> </a:t>
            </a:r>
            <a:r>
              <a:rPr lang="ru-RU" sz="3200" dirty="0">
                <a:solidFill>
                  <a:srgbClr val="04617B">
                    <a:lumMod val="75000"/>
                  </a:srgbClr>
                </a:solidFill>
              </a:rPr>
              <a:t>Д.Ю</a:t>
            </a:r>
            <a:r>
              <a:rPr lang="ru-RU" sz="3200" dirty="0" smtClean="0">
                <a:solidFill>
                  <a:srgbClr val="04617B">
                    <a:lumMod val="75000"/>
                  </a:srgbClr>
                </a:solidFill>
              </a:rPr>
              <a:t>.</a:t>
            </a:r>
            <a:r>
              <a:rPr lang="ru-RU" sz="3200" dirty="0">
                <a:solidFill>
                  <a:srgbClr val="04617B">
                    <a:lumMod val="75000"/>
                  </a:srgbClr>
                </a:solidFill>
              </a:rPr>
              <a:t> Родионова А.Е.</a:t>
            </a:r>
          </a:p>
          <a:p>
            <a:pPr lvl="0"/>
            <a:endParaRPr lang="ru-RU" sz="3200" dirty="0">
              <a:solidFill>
                <a:srgbClr val="04617B">
                  <a:lumMod val="75000"/>
                </a:srgbClr>
              </a:solidFill>
            </a:endParaRPr>
          </a:p>
          <a:p>
            <a:pPr lvl="0">
              <a:spcBef>
                <a:spcPct val="20000"/>
              </a:spcBef>
            </a:pPr>
            <a:endParaRPr lang="ru-RU" sz="3200" dirty="0">
              <a:solidFill>
                <a:schemeClr val="accent2">
                  <a:lumMod val="50000"/>
                </a:schemeClr>
              </a:solidFill>
              <a:latin typeface="Franklin Gothic Book" pitchFamily="34" charset="0"/>
              <a:ea typeface="Times New Roman"/>
            </a:endParaRPr>
          </a:p>
          <a:p>
            <a:r>
              <a:rPr lang="ru-RU" sz="2400" dirty="0" smtClean="0">
                <a:solidFill>
                  <a:schemeClr val="accent1">
                    <a:lumMod val="50000"/>
                  </a:schemeClr>
                </a:solidFill>
              </a:rPr>
              <a:t> </a:t>
            </a:r>
            <a:endParaRPr lang="ru-RU" sz="2400" dirty="0">
              <a:solidFill>
                <a:schemeClr val="accent1">
                  <a:lumMod val="50000"/>
                </a:schemeClr>
              </a:solidFill>
            </a:endParaRPr>
          </a:p>
        </p:txBody>
      </p:sp>
      <p:sp>
        <p:nvSpPr>
          <p:cNvPr id="8" name="TextBox 7"/>
          <p:cNvSpPr txBox="1"/>
          <p:nvPr/>
        </p:nvSpPr>
        <p:spPr>
          <a:xfrm>
            <a:off x="5724128" y="5780782"/>
            <a:ext cx="4824536" cy="584775"/>
          </a:xfrm>
          <a:prstGeom prst="rect">
            <a:avLst/>
          </a:prstGeom>
          <a:noFill/>
        </p:spPr>
        <p:txBody>
          <a:bodyPr wrap="square" rtlCol="0">
            <a:spAutoFit/>
          </a:bodyPr>
          <a:lstStyle/>
          <a:p>
            <a:endParaRPr lang="ru-RU" sz="3200" dirty="0">
              <a:solidFill>
                <a:schemeClr val="tx2">
                  <a:lumMod val="75000"/>
                </a:schemeClr>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4664"/>
            <a:ext cx="10770634" cy="707886"/>
          </a:xfrm>
          <a:prstGeom prst="rect">
            <a:avLst/>
          </a:prstGeom>
          <a:noFill/>
        </p:spPr>
        <p:txBody>
          <a:bodyPr wrap="square" rtlCol="0">
            <a:spAutoFit/>
          </a:bodyPr>
          <a:lstStyle/>
          <a:p>
            <a:r>
              <a:rPr lang="ru-RU" sz="4000" dirty="0" smtClean="0">
                <a:solidFill>
                  <a:schemeClr val="tx2">
                    <a:lumMod val="60000"/>
                    <a:lumOff val="40000"/>
                  </a:schemeClr>
                </a:solidFill>
              </a:rPr>
              <a:t>Медицинское лазерное оборудование:</a:t>
            </a:r>
            <a:endParaRPr lang="ru-RU" sz="4000" dirty="0">
              <a:solidFill>
                <a:schemeClr val="tx2">
                  <a:lumMod val="60000"/>
                  <a:lumOff val="40000"/>
                </a:schemeClr>
              </a:solidFill>
            </a:endParaRPr>
          </a:p>
        </p:txBody>
      </p:sp>
      <p:pic>
        <p:nvPicPr>
          <p:cNvPr id="3" name="Рисунок 2" descr="iMHFJ97U9.jpg"/>
          <p:cNvPicPr>
            <a:picLocks noChangeAspect="1"/>
          </p:cNvPicPr>
          <p:nvPr/>
        </p:nvPicPr>
        <p:blipFill>
          <a:blip r:embed="rId2" cstate="print"/>
          <a:stretch>
            <a:fillRect/>
          </a:stretch>
        </p:blipFill>
        <p:spPr>
          <a:xfrm>
            <a:off x="323528" y="1124744"/>
            <a:ext cx="2126530" cy="2664296"/>
          </a:xfrm>
          <a:prstGeom prst="rect">
            <a:avLst/>
          </a:prstGeom>
        </p:spPr>
      </p:pic>
      <p:sp>
        <p:nvSpPr>
          <p:cNvPr id="4" name="TextBox 3"/>
          <p:cNvSpPr txBox="1"/>
          <p:nvPr/>
        </p:nvSpPr>
        <p:spPr>
          <a:xfrm>
            <a:off x="2555776" y="1124744"/>
            <a:ext cx="400755" cy="2308324"/>
          </a:xfrm>
          <a:prstGeom prst="rect">
            <a:avLst/>
          </a:prstGeom>
          <a:noFill/>
        </p:spPr>
        <p:txBody>
          <a:bodyPr wrap="square" rtlCol="0">
            <a:spAutoFit/>
          </a:bodyPr>
          <a:lstStyle/>
          <a:p>
            <a:r>
              <a:rPr lang="ru-RU" dirty="0" smtClean="0"/>
              <a:t>Ариадна</a:t>
            </a:r>
          </a:p>
          <a:p>
            <a:r>
              <a:rPr lang="ru-RU" dirty="0"/>
              <a:t> </a:t>
            </a:r>
            <a:r>
              <a:rPr lang="en-US" dirty="0" smtClean="0"/>
              <a:t>|</a:t>
            </a:r>
            <a:endParaRPr lang="ru-RU" dirty="0"/>
          </a:p>
        </p:txBody>
      </p:sp>
      <p:sp>
        <p:nvSpPr>
          <p:cNvPr id="5" name="TextBox 4"/>
          <p:cNvSpPr txBox="1"/>
          <p:nvPr/>
        </p:nvSpPr>
        <p:spPr>
          <a:xfrm>
            <a:off x="2483768" y="3429000"/>
            <a:ext cx="472763" cy="369332"/>
          </a:xfrm>
          <a:prstGeom prst="rect">
            <a:avLst/>
          </a:prstGeom>
          <a:noFill/>
        </p:spPr>
        <p:txBody>
          <a:bodyPr wrap="square" rtlCol="0">
            <a:spAutoFit/>
          </a:bodyPr>
          <a:lstStyle/>
          <a:p>
            <a:r>
              <a:rPr lang="ru-RU" dirty="0" smtClean="0"/>
              <a:t>10</a:t>
            </a:r>
            <a:endParaRPr lang="ru-RU" dirty="0"/>
          </a:p>
        </p:txBody>
      </p:sp>
      <p:pic>
        <p:nvPicPr>
          <p:cNvPr id="9" name="Рисунок 8" descr="iR8PR8KKX.jpg"/>
          <p:cNvPicPr>
            <a:picLocks noChangeAspect="1"/>
          </p:cNvPicPr>
          <p:nvPr/>
        </p:nvPicPr>
        <p:blipFill>
          <a:blip r:embed="rId3" cstate="print"/>
          <a:stretch>
            <a:fillRect/>
          </a:stretch>
        </p:blipFill>
        <p:spPr>
          <a:xfrm>
            <a:off x="4499992" y="1484784"/>
            <a:ext cx="4211960" cy="1809750"/>
          </a:xfrm>
          <a:prstGeom prst="rect">
            <a:avLst/>
          </a:prstGeom>
        </p:spPr>
      </p:pic>
      <p:sp>
        <p:nvSpPr>
          <p:cNvPr id="10" name="TextBox 9"/>
          <p:cNvSpPr txBox="1"/>
          <p:nvPr/>
        </p:nvSpPr>
        <p:spPr>
          <a:xfrm>
            <a:off x="5580112" y="1124744"/>
            <a:ext cx="1440160" cy="400110"/>
          </a:xfrm>
          <a:prstGeom prst="rect">
            <a:avLst/>
          </a:prstGeom>
          <a:noFill/>
        </p:spPr>
        <p:txBody>
          <a:bodyPr wrap="square" rtlCol="0">
            <a:spAutoFit/>
          </a:bodyPr>
          <a:lstStyle/>
          <a:p>
            <a:r>
              <a:rPr lang="ru-RU" sz="2000" dirty="0" err="1" smtClean="0"/>
              <a:t>Альмицин</a:t>
            </a:r>
            <a:endParaRPr lang="ru-RU" sz="2000" dirty="0"/>
          </a:p>
        </p:txBody>
      </p:sp>
      <p:pic>
        <p:nvPicPr>
          <p:cNvPr id="11" name="Рисунок 10" descr="аргоновый лазер.jpg"/>
          <p:cNvPicPr>
            <a:picLocks noChangeAspect="1"/>
          </p:cNvPicPr>
          <p:nvPr/>
        </p:nvPicPr>
        <p:blipFill>
          <a:blip r:embed="rId4" cstate="print"/>
          <a:stretch>
            <a:fillRect/>
          </a:stretch>
        </p:blipFill>
        <p:spPr>
          <a:xfrm>
            <a:off x="467544" y="4149080"/>
            <a:ext cx="2724150" cy="1809750"/>
          </a:xfrm>
          <a:prstGeom prst="rect">
            <a:avLst/>
          </a:prstGeom>
        </p:spPr>
      </p:pic>
      <p:sp>
        <p:nvSpPr>
          <p:cNvPr id="12" name="TextBox 11"/>
          <p:cNvSpPr txBox="1"/>
          <p:nvPr/>
        </p:nvSpPr>
        <p:spPr>
          <a:xfrm>
            <a:off x="395536" y="6237312"/>
            <a:ext cx="2649251" cy="461665"/>
          </a:xfrm>
          <a:prstGeom prst="rect">
            <a:avLst/>
          </a:prstGeom>
          <a:noFill/>
        </p:spPr>
        <p:txBody>
          <a:bodyPr wrap="none" rtlCol="0">
            <a:spAutoFit/>
          </a:bodyPr>
          <a:lstStyle/>
          <a:p>
            <a:r>
              <a:rPr lang="ru-RU" sz="2400" dirty="0" smtClean="0"/>
              <a:t>Аргоновый лазер</a:t>
            </a:r>
            <a:endParaRPr lang="ru-RU" sz="2400" dirty="0"/>
          </a:p>
        </p:txBody>
      </p:sp>
      <p:pic>
        <p:nvPicPr>
          <p:cNvPr id="13" name="Рисунок 12" descr="яхрома.jpg"/>
          <p:cNvPicPr>
            <a:picLocks noChangeAspect="1"/>
          </p:cNvPicPr>
          <p:nvPr/>
        </p:nvPicPr>
        <p:blipFill>
          <a:blip r:embed="rId5" cstate="print"/>
          <a:stretch>
            <a:fillRect/>
          </a:stretch>
        </p:blipFill>
        <p:spPr>
          <a:xfrm>
            <a:off x="3563888" y="3356992"/>
            <a:ext cx="2419350" cy="1809750"/>
          </a:xfrm>
          <a:prstGeom prst="rect">
            <a:avLst/>
          </a:prstGeom>
        </p:spPr>
      </p:pic>
      <p:sp>
        <p:nvSpPr>
          <p:cNvPr id="14" name="TextBox 13"/>
          <p:cNvSpPr txBox="1"/>
          <p:nvPr/>
        </p:nvSpPr>
        <p:spPr>
          <a:xfrm>
            <a:off x="6084168" y="3356992"/>
            <a:ext cx="2448272" cy="400110"/>
          </a:xfrm>
          <a:prstGeom prst="rect">
            <a:avLst/>
          </a:prstGeom>
          <a:noFill/>
        </p:spPr>
        <p:txBody>
          <a:bodyPr wrap="square" rtlCol="0">
            <a:spAutoFit/>
          </a:bodyPr>
          <a:lstStyle/>
          <a:p>
            <a:r>
              <a:rPr lang="ru-RU" sz="2000" dirty="0" smtClean="0"/>
              <a:t>Яхрома</a:t>
            </a:r>
            <a:endParaRPr lang="ru-RU" sz="2000" dirty="0"/>
          </a:p>
        </p:txBody>
      </p:sp>
      <p:pic>
        <p:nvPicPr>
          <p:cNvPr id="15" name="Рисунок 14" descr="твердотельный лазер.jpg"/>
          <p:cNvPicPr>
            <a:picLocks noChangeAspect="1"/>
          </p:cNvPicPr>
          <p:nvPr/>
        </p:nvPicPr>
        <p:blipFill>
          <a:blip r:embed="rId6" cstate="print"/>
          <a:stretch>
            <a:fillRect/>
          </a:stretch>
        </p:blipFill>
        <p:spPr>
          <a:xfrm>
            <a:off x="6084168" y="4869160"/>
            <a:ext cx="2714625" cy="1809750"/>
          </a:xfrm>
          <a:prstGeom prst="rect">
            <a:avLst/>
          </a:prstGeom>
        </p:spPr>
      </p:pic>
      <p:sp>
        <p:nvSpPr>
          <p:cNvPr id="16" name="TextBox 15"/>
          <p:cNvSpPr txBox="1"/>
          <p:nvPr/>
        </p:nvSpPr>
        <p:spPr>
          <a:xfrm>
            <a:off x="6228184" y="4365104"/>
            <a:ext cx="2915816" cy="400110"/>
          </a:xfrm>
          <a:prstGeom prst="rect">
            <a:avLst/>
          </a:prstGeom>
          <a:noFill/>
        </p:spPr>
        <p:txBody>
          <a:bodyPr wrap="square" rtlCol="0">
            <a:spAutoFit/>
          </a:bodyPr>
          <a:lstStyle/>
          <a:p>
            <a:r>
              <a:rPr lang="ru-RU" sz="2000" dirty="0" smtClean="0"/>
              <a:t>Твёрдотельный лазер</a:t>
            </a:r>
            <a:endParaRPr lang="ru-RU" sz="2000" dirty="0"/>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1720" y="692696"/>
            <a:ext cx="5256584" cy="5016758"/>
          </a:xfrm>
          <a:prstGeom prst="rect">
            <a:avLst/>
          </a:prstGeom>
          <a:noFill/>
        </p:spPr>
        <p:txBody>
          <a:bodyPr wrap="square" rtlCol="0">
            <a:spAutoFit/>
          </a:bodyPr>
          <a:lstStyle/>
          <a:p>
            <a:r>
              <a:rPr lang="ru-RU" sz="8000" dirty="0" smtClean="0">
                <a:solidFill>
                  <a:schemeClr val="tx2">
                    <a:lumMod val="75000"/>
                  </a:schemeClr>
                </a:solidFill>
              </a:rPr>
              <a:t>Спасибо </a:t>
            </a:r>
            <a:endParaRPr lang="ru-RU" sz="8000" dirty="0">
              <a:solidFill>
                <a:schemeClr val="tx2">
                  <a:lumMod val="75000"/>
                </a:schemeClr>
              </a:solidFill>
            </a:endParaRPr>
          </a:p>
          <a:p>
            <a:r>
              <a:rPr lang="ru-RU" sz="8000" dirty="0" smtClean="0">
                <a:solidFill>
                  <a:schemeClr val="tx2">
                    <a:lumMod val="75000"/>
                  </a:schemeClr>
                </a:solidFill>
              </a:rPr>
              <a:t>      за</a:t>
            </a:r>
          </a:p>
          <a:p>
            <a:r>
              <a:rPr lang="ru-RU" sz="8000" dirty="0" smtClean="0">
                <a:solidFill>
                  <a:schemeClr val="tx2">
                    <a:lumMod val="75000"/>
                  </a:schemeClr>
                </a:solidFill>
              </a:rPr>
              <a:t>внимание! 	</a:t>
            </a:r>
            <a:endParaRPr lang="ru-RU" sz="8000" dirty="0">
              <a:solidFill>
                <a:schemeClr val="tx2">
                  <a:lumMod val="75000"/>
                </a:schemeClr>
              </a:solidFill>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48680"/>
            <a:ext cx="8928992" cy="1938992"/>
          </a:xfrm>
          <a:prstGeom prst="rect">
            <a:avLst/>
          </a:prstGeom>
          <a:noFill/>
        </p:spPr>
        <p:txBody>
          <a:bodyPr wrap="square" rtlCol="0">
            <a:spAutoFit/>
          </a:bodyPr>
          <a:lstStyle/>
          <a:p>
            <a:r>
              <a:rPr lang="ru-RU" sz="2400" b="1" dirty="0" smtClean="0">
                <a:solidFill>
                  <a:srgbClr val="FF0000"/>
                </a:solidFill>
                <a:latin typeface="Monotype Corsiva" pitchFamily="66" charset="0"/>
              </a:rPr>
              <a:t>Лазер-</a:t>
            </a:r>
            <a:r>
              <a:rPr lang="ru-RU" sz="2400" b="1" dirty="0" smtClean="0">
                <a:latin typeface="Monotype Corsiva" pitchFamily="66" charset="0"/>
              </a:rPr>
              <a:t>является источником света, с помощью которого может быть получено когерентное электромагнитное излучение, которое известно нам из радиотехники и технике сверх высоких частот, а также в коротковолновой, в особенности инфракрасной и видимой областях спектра.  </a:t>
            </a:r>
            <a:endParaRPr lang="ru-RU" sz="2400" b="1" dirty="0">
              <a:latin typeface="Monotype Corsiva" pitchFamily="66" charset="0"/>
            </a:endParaRPr>
          </a:p>
        </p:txBody>
      </p:sp>
      <p:pic>
        <p:nvPicPr>
          <p:cNvPr id="4" name="Рисунок 3" descr="i584152HY.jpg"/>
          <p:cNvPicPr>
            <a:picLocks noChangeAspect="1"/>
          </p:cNvPicPr>
          <p:nvPr/>
        </p:nvPicPr>
        <p:blipFill>
          <a:blip r:embed="rId2" cstate="print"/>
          <a:stretch>
            <a:fillRect/>
          </a:stretch>
        </p:blipFill>
        <p:spPr>
          <a:xfrm>
            <a:off x="4644008" y="3140968"/>
            <a:ext cx="3888432" cy="3096344"/>
          </a:xfrm>
          <a:prstGeom prst="rect">
            <a:avLst/>
          </a:prstGeom>
        </p:spPr>
      </p:pic>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970669"/>
            <a:ext cx="799288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Monotype Corsiva" pitchFamily="66" charset="0"/>
                <a:ea typeface="Times New Roman" pitchFamily="18" charset="0"/>
                <a:cs typeface="Times New Roman" pitchFamily="18" charset="0"/>
              </a:rPr>
              <a:t>Поначалу, после изобретения лазеров, мало кто мог предположить, что эти световые инструменты способны лечить или как-то иначе улучшать физическое благополучие человека. Но врачи и медицинские исследователи быстро разглядели его возможности, а число медицинских применений лазера увеличивается с каждым годом. Например, резка тканей в хирургических процедурах; изменение формы роговицы глаза для улучшения зрения; очистка закупоренных артерий; прожигание полостей и отбеливание зубов; удаление нежелательных волос, морщин, родинок и веснушек; изменение формы лица в пластической хирургии. </a:t>
            </a:r>
            <a:endParaRPr kumimoji="0" lang="ru-RU" sz="2400" b="0" i="0" u="none" strike="noStrike" cap="none" normalizeH="0" baseline="0" dirty="0" smtClean="0">
              <a:ln>
                <a:noFill/>
              </a:ln>
              <a:solidFill>
                <a:schemeClr val="tx1"/>
              </a:solidFill>
              <a:effectLst/>
              <a:latin typeface="Monotype Corsiva" pitchFamily="66" charset="0"/>
              <a:cs typeface="Arial" pitchFamily="34" charset="0"/>
            </a:endParaRPr>
          </a:p>
        </p:txBody>
      </p:sp>
      <p:sp>
        <p:nvSpPr>
          <p:cNvPr id="5" name="TextBox 4"/>
          <p:cNvSpPr txBox="1"/>
          <p:nvPr/>
        </p:nvSpPr>
        <p:spPr>
          <a:xfrm>
            <a:off x="539552" y="0"/>
            <a:ext cx="3240360" cy="646331"/>
          </a:xfrm>
          <a:prstGeom prst="rect">
            <a:avLst/>
          </a:prstGeom>
          <a:noFill/>
        </p:spPr>
        <p:txBody>
          <a:bodyPr wrap="square" rtlCol="0">
            <a:spAutoFit/>
          </a:bodyPr>
          <a:lstStyle/>
          <a:p>
            <a:r>
              <a:rPr lang="ru-RU" sz="3600" dirty="0" smtClean="0">
                <a:solidFill>
                  <a:srgbClr val="0070C0"/>
                </a:solidFill>
                <a:latin typeface="Monotype Corsiva" pitchFamily="66" charset="0"/>
              </a:rPr>
              <a:t>Применение:</a:t>
            </a:r>
            <a:endParaRPr lang="ru-RU" dirty="0">
              <a:solidFill>
                <a:srgbClr val="0070C0"/>
              </a:solidFill>
              <a:latin typeface="Monotype Corsiva" pitchFamily="66" charset="0"/>
            </a:endParaRPr>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51520" y="896172"/>
            <a:ext cx="849694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Monotype Corsiva" pitchFamily="66" charset="0"/>
                <a:ea typeface="Times New Roman" pitchFamily="18" charset="0"/>
                <a:cs typeface="Times New Roman" pitchFamily="18" charset="0"/>
              </a:rPr>
              <a:t>Первые испытатели медицинских лазеров говорили о том, что существуют хирургические операции, которые сложно выполнить при помощи обычного скальпеля, и лазерный луч может быть использован вместо него. Их опыты показали, что хорошо сфокусированный луч углекислого лазера может резать человеческую ткань легко и аккуратно. Хирург может направить луч под любым углом с помощью зеркала, установленного на подвижном металлическом манипуляторе.</a:t>
            </a:r>
            <a:endParaRPr kumimoji="0" lang="ru-RU" sz="2000" b="1" i="0" u="none" strike="noStrike" cap="none" normalizeH="0" baseline="0" dirty="0" smtClean="0">
              <a:ln>
                <a:noFill/>
              </a:ln>
              <a:solidFill>
                <a:schemeClr val="tx1"/>
              </a:solidFill>
              <a:effectLst/>
              <a:latin typeface="Monotype Corsiva"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Monotype Corsiva" pitchFamily="66" charset="0"/>
                <a:ea typeface="Times New Roman" pitchFamily="18" charset="0"/>
                <a:cs typeface="Times New Roman" pitchFamily="18" charset="0"/>
              </a:rPr>
              <a:t>Несколько преимуществ лазерной хирургии быстро стали очевидными. Во-первых, луч света однороден, то есть энергия, передаваемая лазером в единицу времени, постоянна.</a:t>
            </a:r>
            <a:endParaRPr kumimoji="0" lang="ru-RU" sz="2000" b="1" i="0" u="none" strike="noStrike" cap="none" normalizeH="0" baseline="0" dirty="0" smtClean="0">
              <a:ln>
                <a:noFill/>
              </a:ln>
              <a:solidFill>
                <a:schemeClr val="tx1"/>
              </a:solidFill>
              <a:effectLst/>
              <a:latin typeface="Monotype Corsiva"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385" name="Рисунок 1" descr="http://photonics-biotech.com/blog/wp-content/uploads/2012/04/lsla_0001_0001_0_img0023.jpg"/>
          <p:cNvPicPr>
            <a:picLocks noChangeAspect="1" noChangeArrowheads="1"/>
          </p:cNvPicPr>
          <p:nvPr/>
        </p:nvPicPr>
        <p:blipFill>
          <a:blip r:embed="rId2" cstate="print"/>
          <a:srcRect/>
          <a:stretch>
            <a:fillRect/>
          </a:stretch>
        </p:blipFill>
        <p:spPr bwMode="auto">
          <a:xfrm>
            <a:off x="2628329" y="4403468"/>
            <a:ext cx="3743325" cy="2420888"/>
          </a:xfrm>
          <a:prstGeom prst="rect">
            <a:avLst/>
          </a:prstGeom>
          <a:noFill/>
        </p:spPr>
      </p:pic>
      <p:sp>
        <p:nvSpPr>
          <p:cNvPr id="16387" name="Rectangle 3"/>
          <p:cNvSpPr>
            <a:spLocks noChangeArrowheads="1"/>
          </p:cNvSpPr>
          <p:nvPr/>
        </p:nvSpPr>
        <p:spPr bwMode="auto">
          <a:xfrm>
            <a:off x="0" y="2771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395536" y="-169276"/>
            <a:ext cx="856895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cs typeface="Arial" pitchFamily="34" charset="0"/>
              </a:rPr>
              <a:t>       </a:t>
            </a:r>
            <a:r>
              <a:rPr lang="ru-RU" sz="4000" b="1" dirty="0" smtClean="0">
                <a:solidFill>
                  <a:schemeClr val="tx2">
                    <a:lumMod val="60000"/>
                    <a:lumOff val="40000"/>
                  </a:schemeClr>
                </a:solidFill>
                <a:latin typeface="Monotype Corsiva" pitchFamily="66" charset="0"/>
                <a:cs typeface="Arial" pitchFamily="34" charset="0"/>
              </a:rPr>
              <a:t>«</a:t>
            </a:r>
            <a:r>
              <a:rPr kumimoji="0" lang="ru-RU" sz="4000" b="1" i="0" u="none" strike="noStrike" cap="none" normalizeH="0" baseline="0" dirty="0" smtClean="0">
                <a:ln>
                  <a:noFill/>
                </a:ln>
                <a:solidFill>
                  <a:schemeClr val="tx2">
                    <a:lumMod val="60000"/>
                    <a:lumOff val="40000"/>
                  </a:schemeClr>
                </a:solidFill>
                <a:effectLst/>
                <a:latin typeface="Monotype Corsiva" pitchFamily="66" charset="0"/>
                <a:cs typeface="Arial" pitchFamily="34" charset="0"/>
              </a:rPr>
              <a:t>Лазерный скальпель»    </a:t>
            </a:r>
          </a:p>
        </p:txBody>
      </p:sp>
      <p:sp>
        <p:nvSpPr>
          <p:cNvPr id="16390" name="Rectangle 6"/>
          <p:cNvSpPr>
            <a:spLocks noChangeArrowheads="1"/>
          </p:cNvSpPr>
          <p:nvPr/>
        </p:nvSpPr>
        <p:spPr bwMode="auto">
          <a:xfrm>
            <a:off x="0" y="2771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404664"/>
            <a:ext cx="6183103" cy="584775"/>
          </a:xfrm>
          <a:prstGeom prst="rect">
            <a:avLst/>
          </a:prstGeom>
          <a:noFill/>
        </p:spPr>
        <p:txBody>
          <a:bodyPr wrap="none" rtlCol="0">
            <a:spAutoFit/>
          </a:bodyPr>
          <a:lstStyle/>
          <a:p>
            <a:r>
              <a:rPr lang="ru-RU" sz="3200" b="1" dirty="0" smtClean="0">
                <a:solidFill>
                  <a:schemeClr val="tx2">
                    <a:lumMod val="60000"/>
                    <a:lumOff val="40000"/>
                  </a:schemeClr>
                </a:solidFill>
                <a:latin typeface="Monotype Corsiva" pitchFamily="66" charset="0"/>
              </a:rPr>
              <a:t>Характеристики лазерного излучения:</a:t>
            </a:r>
            <a:endParaRPr lang="ru-RU" sz="3200" b="1" dirty="0">
              <a:solidFill>
                <a:schemeClr val="tx2">
                  <a:lumMod val="60000"/>
                  <a:lumOff val="40000"/>
                </a:schemeClr>
              </a:solidFill>
              <a:latin typeface="Monotype Corsiva" pitchFamily="66" charset="0"/>
            </a:endParaRPr>
          </a:p>
        </p:txBody>
      </p:sp>
      <p:sp>
        <p:nvSpPr>
          <p:cNvPr id="3" name="TextBox 2"/>
          <p:cNvSpPr txBox="1"/>
          <p:nvPr/>
        </p:nvSpPr>
        <p:spPr>
          <a:xfrm>
            <a:off x="261012" y="999911"/>
            <a:ext cx="8892480" cy="3046988"/>
          </a:xfrm>
          <a:prstGeom prst="rect">
            <a:avLst/>
          </a:prstGeom>
          <a:noFill/>
        </p:spPr>
        <p:txBody>
          <a:bodyPr wrap="square" rtlCol="0">
            <a:spAutoFit/>
          </a:bodyPr>
          <a:lstStyle/>
          <a:p>
            <a:r>
              <a:rPr lang="ru-RU" sz="2400" b="1" dirty="0" smtClean="0">
                <a:latin typeface="Monotype Corsiva" pitchFamily="66" charset="0"/>
              </a:rPr>
              <a:t>Излучения лазера отличается от излучения обычных источников света следующими характеристиками: </a:t>
            </a:r>
          </a:p>
          <a:p>
            <a:pPr>
              <a:buFontTx/>
              <a:buChar char="-"/>
            </a:pPr>
            <a:r>
              <a:rPr lang="ru-RU" sz="2400" b="1" dirty="0" smtClean="0">
                <a:latin typeface="Monotype Corsiva" pitchFamily="66" charset="0"/>
              </a:rPr>
              <a:t>Высокой спектральной плотностью энергии;</a:t>
            </a:r>
          </a:p>
          <a:p>
            <a:pPr>
              <a:buFontTx/>
              <a:buChar char="-"/>
            </a:pPr>
            <a:r>
              <a:rPr lang="ru-RU" sz="2400" b="1" dirty="0" err="1" smtClean="0">
                <a:latin typeface="Monotype Corsiva" pitchFamily="66" charset="0"/>
              </a:rPr>
              <a:t>Монохроматичностью</a:t>
            </a:r>
            <a:r>
              <a:rPr lang="ru-RU" sz="2400" b="1" dirty="0" smtClean="0">
                <a:latin typeface="Monotype Corsiva" pitchFamily="66" charset="0"/>
              </a:rPr>
              <a:t>;</a:t>
            </a:r>
          </a:p>
          <a:p>
            <a:pPr>
              <a:buFontTx/>
              <a:buChar char="-"/>
            </a:pPr>
            <a:r>
              <a:rPr lang="ru-RU" sz="2400" b="1" dirty="0" smtClean="0">
                <a:latin typeface="Monotype Corsiva" pitchFamily="66" charset="0"/>
              </a:rPr>
              <a:t>Высокой временной и пространственной когерентностью;</a:t>
            </a:r>
          </a:p>
          <a:p>
            <a:pPr>
              <a:buFontTx/>
              <a:buChar char="-"/>
            </a:pPr>
            <a:r>
              <a:rPr lang="ru-RU" sz="2400" b="1" dirty="0" smtClean="0">
                <a:latin typeface="Monotype Corsiva" pitchFamily="66" charset="0"/>
              </a:rPr>
              <a:t>Высокой стабильностью интенсивности лазерного излучения в стационарном режиме</a:t>
            </a:r>
            <a:r>
              <a:rPr lang="en-US" sz="2400" b="1" dirty="0" smtClean="0">
                <a:latin typeface="Monotype Corsiva" pitchFamily="66" charset="0"/>
              </a:rPr>
              <a:t>;</a:t>
            </a:r>
          </a:p>
          <a:p>
            <a:pPr>
              <a:buFontTx/>
              <a:buChar char="-"/>
            </a:pPr>
            <a:r>
              <a:rPr lang="ru-RU" sz="2400" b="1" dirty="0" smtClean="0">
                <a:latin typeface="Monotype Corsiva" pitchFamily="66" charset="0"/>
              </a:rPr>
              <a:t>Возможностью генерации очень коротких световых импульсов.</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55776" y="4365104"/>
            <a:ext cx="3816424" cy="19442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620688"/>
            <a:ext cx="9144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При восстановлении отслоения сетчатки (мембрана, покрывающая внутреннюю часть глаза) лазер работает подобно швейной машинке. Лазерный луч настроен таким образом, что он может безопасно пройти через хрусталик глаза и сфокусироваться на крошечных пятах вокруг поврежденного участка сетчатки. Когда он сфокусирован, луч способен «приварить» или припаять отделившуюся область сетчатки обратно к стенке глазного яблока.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Линза, соответствующая рецепту на очки пациента, буквально вырезается внутри роговицы при помощи луча эксимерного лазера (лазерное устройство, которое генерирует импульсы ультрафиолетового (УФ) света). Сначала небольшой лоскут роговицы удаляется при помощи прецизионного ножа … и внутренняя часть роговицы подвергается воздействию эксимерного лазера. После завершения процедуры лоскут роговицы, отрезанный в начале, возвращают на место поверх </a:t>
            </a:r>
            <a:r>
              <a:rPr kumimoji="0" lang="ru-RU" b="0"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аблированной</a:t>
            </a:r>
            <a:r>
              <a:rPr kumimoji="0" lang="ru-RU"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(измененной хирургическим путем) роговицы.</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Рисунок 3" descr="i3XCSXNE3.jpg"/>
          <p:cNvPicPr>
            <a:picLocks noChangeAspect="1"/>
          </p:cNvPicPr>
          <p:nvPr/>
        </p:nvPicPr>
        <p:blipFill>
          <a:blip r:embed="rId2" cstate="print"/>
          <a:stretch>
            <a:fillRect/>
          </a:stretch>
        </p:blipFill>
        <p:spPr>
          <a:xfrm>
            <a:off x="4788024" y="4149080"/>
            <a:ext cx="4082777" cy="2448272"/>
          </a:xfrm>
          <a:prstGeom prst="rect">
            <a:avLst/>
          </a:prstGeom>
        </p:spPr>
      </p:pic>
      <p:pic>
        <p:nvPicPr>
          <p:cNvPr id="5" name="Рисунок 4" descr="iEVTQH5ZJ.jpg"/>
          <p:cNvPicPr>
            <a:picLocks noChangeAspect="1"/>
          </p:cNvPicPr>
          <p:nvPr/>
        </p:nvPicPr>
        <p:blipFill>
          <a:blip r:embed="rId3" cstate="print"/>
          <a:stretch>
            <a:fillRect/>
          </a:stretch>
        </p:blipFill>
        <p:spPr>
          <a:xfrm>
            <a:off x="755576" y="4221088"/>
            <a:ext cx="2752725" cy="2448272"/>
          </a:xfrm>
          <a:prstGeom prst="rect">
            <a:avLst/>
          </a:prstGeom>
        </p:spPr>
      </p:pic>
      <p:sp>
        <p:nvSpPr>
          <p:cNvPr id="7" name="TextBox 6"/>
          <p:cNvSpPr txBox="1"/>
          <p:nvPr/>
        </p:nvSpPr>
        <p:spPr>
          <a:xfrm rot="10800000" flipV="1">
            <a:off x="1619672" y="-286162"/>
            <a:ext cx="5112568" cy="954107"/>
          </a:xfrm>
          <a:prstGeom prst="rect">
            <a:avLst/>
          </a:prstGeom>
          <a:noFill/>
        </p:spPr>
        <p:txBody>
          <a:bodyPr wrap="square" rtlCol="0">
            <a:spAutoFit/>
          </a:bodyPr>
          <a:lstStyle/>
          <a:p>
            <a:r>
              <a:rPr lang="ru-RU" sz="2800" dirty="0" smtClean="0">
                <a:solidFill>
                  <a:schemeClr val="tx2">
                    <a:lumMod val="60000"/>
                    <a:lumOff val="40000"/>
                  </a:schemeClr>
                </a:solidFill>
              </a:rPr>
              <a:t>                                                        </a:t>
            </a:r>
          </a:p>
          <a:p>
            <a:r>
              <a:rPr lang="ru-RU" sz="2800" dirty="0" smtClean="0">
                <a:solidFill>
                  <a:schemeClr val="tx2">
                    <a:lumMod val="60000"/>
                    <a:lumOff val="40000"/>
                  </a:schemeClr>
                </a:solidFill>
              </a:rPr>
              <a:t>           Глазная хирургия</a:t>
            </a:r>
            <a:endParaRPr lang="ru-RU" sz="2800" dirty="0">
              <a:solidFill>
                <a:schemeClr val="tx2">
                  <a:lumMod val="60000"/>
                  <a:lumOff val="40000"/>
                </a:schemeClr>
              </a:solidFill>
            </a:endParaRPr>
          </a:p>
        </p:txBody>
      </p:sp>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51520" y="1044024"/>
            <a:ext cx="586814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ru-RU" sz="2800" b="1" i="0" u="none" strike="noStrike" cap="none" normalizeH="0" baseline="0" dirty="0" smtClean="0">
                <a:ln>
                  <a:noFill/>
                </a:ln>
                <a:solidFill>
                  <a:schemeClr val="tx1"/>
                </a:solidFill>
                <a:effectLst/>
                <a:latin typeface="Monotype Corsiva" pitchFamily="66" charset="0"/>
                <a:ea typeface="Times New Roman" pitchFamily="18" charset="0"/>
                <a:cs typeface="Times New Roman" pitchFamily="18" charset="0"/>
              </a:rPr>
              <a:t>Медицинские лазеры также широко используются для различных видов косметической хирургии, включая устранение некоторых видов родимых пятен. Например, винные пятна — красно-фиолетовые дефекты на коже, которые появляются у троих из тысячи детей. Такие пятна могут возникнуть на любой части тела, однако в основном встречаются на лице и шее.</a:t>
            </a:r>
            <a:r>
              <a:rPr kumimoji="0" lang="ru-RU" sz="2800" b="1" i="0" u="none" strike="noStrike" cap="none" normalizeH="0" dirty="0" smtClean="0">
                <a:ln>
                  <a:noFill/>
                </a:ln>
                <a:solidFill>
                  <a:schemeClr val="tx1"/>
                </a:solidFill>
                <a:effectLst/>
                <a:latin typeface="Monotype Corsiva" pitchFamily="66" charset="0"/>
                <a:ea typeface="Times New Roman" pitchFamily="18" charset="0"/>
                <a:cs typeface="Times New Roman" pitchFamily="18" charset="0"/>
              </a:rPr>
              <a:t> А также лазеры </a:t>
            </a:r>
            <a:r>
              <a:rPr kumimoji="0" lang="ru-RU" sz="2800" b="1" i="0" u="none" strike="noStrike" cap="none" normalizeH="0" dirty="0" err="1" smtClean="0">
                <a:ln>
                  <a:noFill/>
                </a:ln>
                <a:solidFill>
                  <a:schemeClr val="tx1"/>
                </a:solidFill>
                <a:effectLst/>
                <a:latin typeface="Monotype Corsiva" pitchFamily="66" charset="0"/>
                <a:ea typeface="Times New Roman" pitchFamily="18" charset="0"/>
                <a:cs typeface="Times New Roman" pitchFamily="18" charset="0"/>
              </a:rPr>
              <a:t>применяютя</a:t>
            </a:r>
            <a:r>
              <a:rPr kumimoji="0" lang="ru-RU" sz="2800" b="1" i="0" u="none" strike="noStrike" cap="none" normalizeH="0" dirty="0" smtClean="0">
                <a:ln>
                  <a:noFill/>
                </a:ln>
                <a:solidFill>
                  <a:schemeClr val="tx1"/>
                </a:solidFill>
                <a:effectLst/>
                <a:latin typeface="Monotype Corsiva" pitchFamily="66" charset="0"/>
                <a:ea typeface="Times New Roman" pitchFamily="18" charset="0"/>
                <a:cs typeface="Times New Roman" pitchFamily="18" charset="0"/>
              </a:rPr>
              <a:t> , в удалении папиллом ,родинок ,бородавок ,</a:t>
            </a:r>
            <a:r>
              <a:rPr kumimoji="0" lang="ru-RU" sz="2800" b="1" i="0" u="none" strike="noStrike" cap="none" normalizeH="0" dirty="0" err="1" smtClean="0">
                <a:ln>
                  <a:noFill/>
                </a:ln>
                <a:solidFill>
                  <a:schemeClr val="tx1"/>
                </a:solidFill>
                <a:effectLst/>
                <a:latin typeface="Monotype Corsiva" pitchFamily="66" charset="0"/>
                <a:ea typeface="Times New Roman" pitchFamily="18" charset="0"/>
                <a:cs typeface="Times New Roman" pitchFamily="18" charset="0"/>
              </a:rPr>
              <a:t>гемангиом</a:t>
            </a:r>
            <a:r>
              <a:rPr kumimoji="0" lang="ru-RU" sz="2800" b="1" i="0" u="none" strike="noStrike" cap="none" normalizeH="0" dirty="0" smtClean="0">
                <a:ln>
                  <a:noFill/>
                </a:ln>
                <a:solidFill>
                  <a:schemeClr val="tx1"/>
                </a:solidFill>
                <a:effectLst/>
                <a:latin typeface="Monotype Corsiva" pitchFamily="66" charset="0"/>
                <a:ea typeface="Times New Roman" pitchFamily="18" charset="0"/>
                <a:cs typeface="Times New Roman" pitchFamily="18" charset="0"/>
              </a:rPr>
              <a:t> .</a:t>
            </a:r>
            <a:endParaRPr kumimoji="0" lang="ru-RU" sz="2800" b="1" i="0" u="none" strike="noStrike" cap="none" normalizeH="0" baseline="0" dirty="0" smtClean="0">
              <a:ln>
                <a:noFill/>
              </a:ln>
              <a:solidFill>
                <a:schemeClr val="tx1"/>
              </a:solidFill>
              <a:effectLst/>
              <a:latin typeface="Monotype Corsiva" pitchFamily="66" charset="0"/>
              <a:cs typeface="Arial" pitchFamily="34" charset="0"/>
            </a:endParaRPr>
          </a:p>
        </p:txBody>
      </p:sp>
      <p:sp>
        <p:nvSpPr>
          <p:cNvPr id="4" name="TextBox 3"/>
          <p:cNvSpPr txBox="1"/>
          <p:nvPr/>
        </p:nvSpPr>
        <p:spPr>
          <a:xfrm>
            <a:off x="179512" y="260648"/>
            <a:ext cx="4896544" cy="1077218"/>
          </a:xfrm>
          <a:prstGeom prst="rect">
            <a:avLst/>
          </a:prstGeom>
          <a:noFill/>
        </p:spPr>
        <p:txBody>
          <a:bodyPr wrap="square" rtlCol="0">
            <a:spAutoFit/>
          </a:bodyPr>
          <a:lstStyle/>
          <a:p>
            <a:r>
              <a:rPr lang="ru-RU" sz="3200" dirty="0" smtClean="0">
                <a:solidFill>
                  <a:schemeClr val="tx2">
                    <a:lumMod val="60000"/>
                    <a:lumOff val="40000"/>
                  </a:schemeClr>
                </a:solidFill>
              </a:rPr>
              <a:t>Косметические применения лазеров:</a:t>
            </a:r>
            <a:endParaRPr lang="ru-RU" sz="3200" dirty="0">
              <a:solidFill>
                <a:schemeClr val="tx2">
                  <a:lumMod val="60000"/>
                  <a:lumOff val="40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9664" y="548680"/>
            <a:ext cx="2916832" cy="2165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19664" y="3429000"/>
            <a:ext cx="2916832" cy="20768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69776" y="764704"/>
            <a:ext cx="4355976" cy="3693319"/>
          </a:xfrm>
          <a:prstGeom prst="rect">
            <a:avLst/>
          </a:prstGeom>
        </p:spPr>
        <p:txBody>
          <a:bodyPr wrap="square">
            <a:spAutoFit/>
          </a:bodyPr>
          <a:lstStyle/>
          <a:p>
            <a:r>
              <a:rPr lang="ru-RU" dirty="0"/>
              <a:t>При использовании лазера в челюстно-лицевой хирургии послеоперационный отек проявляется в меньшей степени, чем обычно. Меньший отек обеспечивает увеличение безопасности при выполнении операции на дыхательных путях (рот) … и увеличивает диапазон хирургических операций, которые хирург может выполнить безопасно, без риска для дыхательных путей. Этот свойство позволяет хирургу выполнять в офисе или амбулаторно многие процедуры, которые ранее потребовали бы </a:t>
            </a:r>
            <a:r>
              <a:rPr lang="ru-RU" dirty="0" smtClean="0"/>
              <a:t>госпитализации</a:t>
            </a:r>
          </a:p>
        </p:txBody>
      </p:sp>
      <p:pic>
        <p:nvPicPr>
          <p:cNvPr id="4" name="Рисунок 3" descr="i.jpg"/>
          <p:cNvPicPr>
            <a:picLocks noChangeAspect="1"/>
          </p:cNvPicPr>
          <p:nvPr/>
        </p:nvPicPr>
        <p:blipFill>
          <a:blip r:embed="rId2" cstate="print"/>
          <a:stretch>
            <a:fillRect/>
          </a:stretch>
        </p:blipFill>
        <p:spPr>
          <a:xfrm>
            <a:off x="296951" y="4458023"/>
            <a:ext cx="4010769" cy="2232248"/>
          </a:xfrm>
          <a:prstGeom prst="rect">
            <a:avLst/>
          </a:prstGeom>
        </p:spPr>
      </p:pic>
      <p:sp>
        <p:nvSpPr>
          <p:cNvPr id="6" name="TextBox 5"/>
          <p:cNvSpPr txBox="1"/>
          <p:nvPr/>
        </p:nvSpPr>
        <p:spPr>
          <a:xfrm>
            <a:off x="179512" y="0"/>
            <a:ext cx="8964488" cy="584775"/>
          </a:xfrm>
          <a:prstGeom prst="rect">
            <a:avLst/>
          </a:prstGeom>
          <a:noFill/>
        </p:spPr>
        <p:txBody>
          <a:bodyPr wrap="square" rtlCol="0">
            <a:spAutoFit/>
          </a:bodyPr>
          <a:lstStyle/>
          <a:p>
            <a:pPr algn="ctr"/>
            <a:r>
              <a:rPr lang="ru-RU" sz="3200" b="1" dirty="0" smtClean="0">
                <a:solidFill>
                  <a:srgbClr val="0070C0"/>
                </a:solidFill>
              </a:rPr>
              <a:t>Лазеры в стоматологии</a:t>
            </a:r>
            <a:endParaRPr lang="ru-RU" sz="3200" b="1" dirty="0">
              <a:solidFill>
                <a:srgbClr val="0070C0"/>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220072" y="1844824"/>
            <a:ext cx="3600400" cy="3024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AMVJXYDQ.jpg"/>
          <p:cNvPicPr>
            <a:picLocks noChangeAspect="1"/>
          </p:cNvPicPr>
          <p:nvPr/>
        </p:nvPicPr>
        <p:blipFill>
          <a:blip r:embed="rId2" cstate="print"/>
          <a:stretch>
            <a:fillRect/>
          </a:stretch>
        </p:blipFill>
        <p:spPr>
          <a:xfrm>
            <a:off x="179512" y="836712"/>
            <a:ext cx="5447113" cy="4104456"/>
          </a:xfrm>
          <a:prstGeom prst="rect">
            <a:avLst/>
          </a:prstGeom>
        </p:spPr>
      </p:pic>
      <p:sp>
        <p:nvSpPr>
          <p:cNvPr id="4" name="TextBox 3"/>
          <p:cNvSpPr txBox="1"/>
          <p:nvPr/>
        </p:nvSpPr>
        <p:spPr>
          <a:xfrm>
            <a:off x="5796136" y="2708920"/>
            <a:ext cx="3347864" cy="3416320"/>
          </a:xfrm>
          <a:prstGeom prst="rect">
            <a:avLst/>
          </a:prstGeom>
          <a:noFill/>
        </p:spPr>
        <p:txBody>
          <a:bodyPr wrap="square" rtlCol="0">
            <a:spAutoFit/>
          </a:bodyPr>
          <a:lstStyle/>
          <a:p>
            <a:r>
              <a:rPr lang="ru-RU" dirty="0" smtClean="0"/>
              <a:t>Лазерная хирургическая установка</a:t>
            </a:r>
            <a:r>
              <a:rPr lang="en-US" dirty="0" smtClean="0"/>
              <a:t>”</a:t>
            </a:r>
            <a:r>
              <a:rPr lang="ru-RU" dirty="0" smtClean="0"/>
              <a:t>Скальпель-1</a:t>
            </a:r>
            <a:r>
              <a:rPr lang="en-US" dirty="0" smtClean="0"/>
              <a:t>”</a:t>
            </a:r>
            <a:r>
              <a:rPr lang="ru-RU" dirty="0" smtClean="0"/>
              <a:t> применяется при операциях на органах желудочно-кишечного тракта , при остановке кровотечений из острых язв желудочно-кишечного тракта ,при кожно-пластических операциях ,при лечении гнойных ран ,при гинекологических операциях и т.д.</a:t>
            </a:r>
            <a:endParaRPr lang="ru-RU" dirty="0"/>
          </a:p>
        </p:txBody>
      </p:sp>
      <p:sp>
        <p:nvSpPr>
          <p:cNvPr id="5" name="TextBox 4"/>
          <p:cNvSpPr txBox="1"/>
          <p:nvPr/>
        </p:nvSpPr>
        <p:spPr>
          <a:xfrm>
            <a:off x="179512" y="5445224"/>
            <a:ext cx="5968820" cy="830997"/>
          </a:xfrm>
          <a:prstGeom prst="rect">
            <a:avLst/>
          </a:prstGeom>
          <a:noFill/>
        </p:spPr>
        <p:txBody>
          <a:bodyPr wrap="square" rtlCol="0">
            <a:spAutoFit/>
          </a:bodyPr>
          <a:lstStyle/>
          <a:p>
            <a:r>
              <a:rPr lang="ru-RU" sz="4800" dirty="0" smtClean="0">
                <a:solidFill>
                  <a:schemeClr val="tx2">
                    <a:lumMod val="60000"/>
                    <a:lumOff val="40000"/>
                  </a:schemeClr>
                </a:solidFill>
              </a:rPr>
              <a:t>Лазерная хирургия</a:t>
            </a:r>
            <a:endParaRPr lang="ru-RU" sz="4800" dirty="0">
              <a:solidFill>
                <a:schemeClr val="tx2">
                  <a:lumMod val="60000"/>
                  <a:lumOff val="40000"/>
                </a:schemeClr>
              </a:solidFill>
            </a:endParaRPr>
          </a:p>
        </p:txBody>
      </p:sp>
      <p:pic>
        <p:nvPicPr>
          <p:cNvPr id="6" name="Рисунок 5" descr="iFKS449V2.jpg"/>
          <p:cNvPicPr>
            <a:picLocks noChangeAspect="1"/>
          </p:cNvPicPr>
          <p:nvPr/>
        </p:nvPicPr>
        <p:blipFill>
          <a:blip r:embed="rId3" cstate="print"/>
          <a:stretch>
            <a:fillRect/>
          </a:stretch>
        </p:blipFill>
        <p:spPr>
          <a:xfrm>
            <a:off x="5796136" y="476672"/>
            <a:ext cx="3168352" cy="2016224"/>
          </a:xfrm>
          <a:prstGeom prst="rect">
            <a:avLst/>
          </a:prstGeom>
        </p:spPr>
      </p:pic>
    </p:spTree>
  </p:cSld>
  <p:clrMapOvr>
    <a:masterClrMapping/>
  </p:clrMapOvr>
  <p:transition>
    <p:cover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306</TotalTime>
  <Words>629</Words>
  <Application>Microsoft Office PowerPoint</Application>
  <PresentationFormat>Экран (4:3)</PresentationFormat>
  <Paragraphs>46</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Трек</vt:lpstr>
      <vt:lpstr>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Лазеры в медицине</dc:title>
  <dc:creator>Оля</dc:creator>
  <cp:lastModifiedBy>KjuY76tg22</cp:lastModifiedBy>
  <cp:revision>33</cp:revision>
  <dcterms:created xsi:type="dcterms:W3CDTF">2015-02-22T09:56:12Z</dcterms:created>
  <dcterms:modified xsi:type="dcterms:W3CDTF">2015-11-09T10:58:40Z</dcterms:modified>
</cp:coreProperties>
</file>