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8" r:id="rId4"/>
    <p:sldId id="267" r:id="rId5"/>
    <p:sldId id="269" r:id="rId6"/>
    <p:sldId id="270" r:id="rId7"/>
    <p:sldId id="271" r:id="rId8"/>
    <p:sldId id="272" r:id="rId9"/>
    <p:sldId id="259" r:id="rId10"/>
    <p:sldId id="260" r:id="rId11"/>
    <p:sldId id="273" r:id="rId12"/>
    <p:sldId id="274" r:id="rId13"/>
    <p:sldId id="275" r:id="rId14"/>
    <p:sldId id="276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36B6F9E-470D-48D5-828D-5349B5E20DCF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ED6CC52-0154-462F-BF9D-AFDA440C0F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694672" cy="3379136"/>
          </a:xfrm>
        </p:spPr>
        <p:txBody>
          <a:bodyPr/>
          <a:lstStyle/>
          <a:p>
            <a:r>
              <a:rPr lang="ru-RU" dirty="0" smtClean="0"/>
              <a:t>                   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515672" cy="4032448"/>
          </a:xfrm>
        </p:spPr>
        <p:txBody>
          <a:bodyPr/>
          <a:lstStyle/>
          <a:p>
            <a:r>
              <a:rPr lang="ru-RU" dirty="0" smtClean="0"/>
              <a:t>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764705"/>
            <a:ext cx="6768752" cy="2585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Лазеры 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пластической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хирургии</a:t>
            </a:r>
            <a:endParaRPr lang="ru-RU" sz="54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4005064"/>
            <a:ext cx="5340640" cy="351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dirty="0" err="1" smtClean="0">
                <a:solidFill>
                  <a:srgbClr val="04617B">
                    <a:lumMod val="75000"/>
                  </a:srgbClr>
                </a:solidFill>
              </a:rPr>
              <a:t>Выполинила</a:t>
            </a:r>
            <a:r>
              <a:rPr lang="ru-RU" sz="3200" dirty="0" smtClean="0">
                <a:solidFill>
                  <a:srgbClr val="04617B">
                    <a:lumMod val="75000"/>
                  </a:srgbClr>
                </a:solidFill>
              </a:rPr>
              <a:t>: Юнусова Фатима </a:t>
            </a:r>
            <a:r>
              <a:rPr lang="ru-RU" sz="3200" smtClean="0">
                <a:solidFill>
                  <a:srgbClr val="04617B">
                    <a:lumMod val="75000"/>
                  </a:srgbClr>
                </a:solidFill>
              </a:rPr>
              <a:t>405 группа </a:t>
            </a:r>
            <a:endParaRPr lang="ru-RU" sz="3200" dirty="0" smtClean="0">
              <a:solidFill>
                <a:srgbClr val="04617B">
                  <a:lumMod val="75000"/>
                </a:srgbClr>
              </a:solidFill>
            </a:endParaRPr>
          </a:p>
          <a:p>
            <a:pPr lvl="0"/>
            <a:r>
              <a:rPr lang="ru-RU" sz="3200" dirty="0" smtClean="0">
                <a:solidFill>
                  <a:srgbClr val="04617B">
                    <a:lumMod val="75000"/>
                  </a:srgbClr>
                </a:solidFill>
              </a:rPr>
              <a:t>стоматологический факультет</a:t>
            </a:r>
          </a:p>
          <a:p>
            <a:pPr lvl="0"/>
            <a:endParaRPr lang="ru-RU" sz="3200" dirty="0">
              <a:solidFill>
                <a:srgbClr val="04617B">
                  <a:lumMod val="75000"/>
                </a:srgbClr>
              </a:solidFill>
            </a:endParaRPr>
          </a:p>
          <a:p>
            <a:pPr lvl="0">
              <a:spcBef>
                <a:spcPct val="20000"/>
              </a:spcBef>
            </a:pPr>
            <a:endParaRPr lang="ru-RU" sz="3200" dirty="0">
              <a:solidFill>
                <a:schemeClr val="accent2">
                  <a:lumMod val="50000"/>
                </a:schemeClr>
              </a:solidFill>
              <a:latin typeface="Franklin Gothic Book" pitchFamily="34" charset="0"/>
              <a:ea typeface="Times New Roman"/>
            </a:endParaRPr>
          </a:p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4128" y="578078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6183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Характеристики лазерного излучения: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012" y="999911"/>
            <a:ext cx="8892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Излучения лазера отличается от излучения обычных источников света следующими характеристиками: 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Высокой спектральной плотностью энергии;</a:t>
            </a:r>
          </a:p>
          <a:p>
            <a:pPr>
              <a:buFontTx/>
              <a:buChar char="-"/>
            </a:pP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Монохроматичностью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Высокой временной и пространственной когерентностью;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Высокой стабильностью интенсивности лазерного излучения в стационарном режиме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Возможностью генерации очень коротких световых импульсов.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571876"/>
            <a:ext cx="6286544" cy="3286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Лазерная </a:t>
            </a:r>
            <a:r>
              <a:rPr lang="ru-RU" dirty="0" err="1" smtClean="0"/>
              <a:t>вестибололастика</a:t>
            </a:r>
            <a:r>
              <a:rPr lang="ru-RU" dirty="0" smtClean="0"/>
              <a:t>  - коррекция </a:t>
            </a:r>
            <a:r>
              <a:rPr lang="ru-RU" dirty="0" smtClean="0"/>
              <a:t>ротовой полости между губами и зубами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Некоторые виды лазерных вмешательств</a:t>
            </a:r>
            <a:endParaRPr lang="ru-RU" dirty="0"/>
          </a:p>
        </p:txBody>
      </p:sp>
      <p:pic>
        <p:nvPicPr>
          <p:cNvPr id="1026" name="Picture 2" descr="C:\Users\Салтереева Хава Р\Desktop\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762158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r>
              <a:rPr lang="ru-RU" dirty="0" smtClean="0"/>
              <a:t>                 Лазерное иссечение рубцов </a:t>
            </a:r>
            <a:endParaRPr lang="ru-RU" dirty="0"/>
          </a:p>
        </p:txBody>
      </p:sp>
      <p:pic>
        <p:nvPicPr>
          <p:cNvPr id="2051" name="Picture 3" descr="C:\Users\Салтереева Хава Р\Desktop\Laser-AdobeStock_15834170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054777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67396"/>
          </a:xfrm>
        </p:spPr>
        <p:txBody>
          <a:bodyPr/>
          <a:lstStyle/>
          <a:p>
            <a:r>
              <a:rPr lang="ru-RU" dirty="0" err="1" smtClean="0"/>
              <a:t>Гингивопластика</a:t>
            </a:r>
            <a:r>
              <a:rPr lang="ru-RU" dirty="0" smtClean="0"/>
              <a:t> – процедура, с помощью которой можно вернуть эстетичный внешний вид десне при условии ее неровного контура, рецессии или наличия глубоких </a:t>
            </a:r>
            <a:r>
              <a:rPr lang="ru-RU" dirty="0" err="1" smtClean="0"/>
              <a:t>пародонтальных</a:t>
            </a:r>
            <a:r>
              <a:rPr lang="ru-RU" dirty="0" smtClean="0"/>
              <a:t> карманов</a:t>
            </a:r>
            <a:endParaRPr lang="ru-RU" dirty="0"/>
          </a:p>
        </p:txBody>
      </p:sp>
      <p:pic>
        <p:nvPicPr>
          <p:cNvPr id="3074" name="Picture 2" descr="C:\Users\Салтереева Хава Р\Desktop\43_456060881_206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4"/>
            <a:ext cx="8143958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21471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Болезненный и/или воспаленный/инфицированный </a:t>
            </a:r>
            <a:r>
              <a:rPr lang="ru-RU" dirty="0" err="1" smtClean="0"/>
              <a:t>оперкулум</a:t>
            </a:r>
            <a:r>
              <a:rPr lang="ru-RU" dirty="0" smtClean="0"/>
              <a:t> может быть удален посредством </a:t>
            </a:r>
            <a:r>
              <a:rPr lang="ru-RU" dirty="0" err="1" smtClean="0"/>
              <a:t>оперкулэктомии</a:t>
            </a:r>
            <a:r>
              <a:rPr lang="ru-RU" dirty="0" smtClean="0"/>
              <a:t> - путем хирургического иссечения или абляции тканей с помощью широкого спектра методов: с использованием скальпеля, едких веществ, методов радиочастотной хирургии, электрохирургическим путем, прижиганием, посредством СО2-лазера или новых подходов диодной хирургии. </a:t>
            </a:r>
            <a:r>
              <a:rPr lang="ru-RU" dirty="0" err="1" smtClean="0"/>
              <a:t>Оперкулэктомия</a:t>
            </a:r>
            <a:r>
              <a:rPr lang="ru-RU" dirty="0" smtClean="0"/>
              <a:t> также является процедурой профилактического характера, которая помогает избежать возникновения </a:t>
            </a:r>
            <a:r>
              <a:rPr lang="ru-RU" dirty="0" err="1" smtClean="0"/>
              <a:t>перикоронита</a:t>
            </a:r>
            <a:endParaRPr lang="ru-RU" dirty="0"/>
          </a:p>
        </p:txBody>
      </p:sp>
      <p:pic>
        <p:nvPicPr>
          <p:cNvPr id="4098" name="Picture 2" descr="C:\Users\Салтереева Хава Р\Desktop\0ed86671dd8df5327062d13c35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286120"/>
            <a:ext cx="7620000" cy="3571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лтереева Хава Р\Desktop\Slide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48680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Monotype Corsiva" pitchFamily="66" charset="0"/>
              </a:rPr>
              <a:t>Лазер-является источником света, с помощью которого может быть получено когерентное электромагнитное излучение, которое известно нам из радиотехники и технике сверх высоких частот, а также в коротковолновой, в особенности инфракрасной и видимой областях спектра.  </a:t>
            </a:r>
            <a:endParaRPr lang="ru-RU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i584152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2643182"/>
            <a:ext cx="7286676" cy="400052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лтереева Хава Р\Desktop\full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2861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bg1"/>
                </a:solidFill>
              </a:rPr>
              <a:t>                                                            </a:t>
            </a:r>
            <a:r>
              <a:rPr lang="ru-RU" b="1" dirty="0" smtClean="0">
                <a:solidFill>
                  <a:schemeClr val="bg1"/>
                </a:solidFill>
              </a:rPr>
              <a:t>СО</a:t>
            </a:r>
            <a:r>
              <a:rPr lang="ru-RU" b="1" baseline="-25000" dirty="0" smtClean="0">
                <a:solidFill>
                  <a:schemeClr val="bg1"/>
                </a:solidFill>
              </a:rPr>
              <a:t>2</a:t>
            </a:r>
            <a:r>
              <a:rPr lang="ru-RU" b="1" dirty="0" smtClean="0">
                <a:solidFill>
                  <a:schemeClr val="bg1"/>
                </a:solidFill>
              </a:rPr>
              <a:t> - лазер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Лазер на углекислом газе - это первый хирургический лазер, который активно используется с 1970-х годов по настоящее время.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Высокое поглощение в воде и органических соединениях (типичная глубина проникновения 0,1 мм) делает СО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-лазер подходящим для широкого спектра хирургических вмешательств, в том числе для гинекологии, оториноларингологии, общей хирургии, дерматологии, кожно-пластической и косметической хирургии.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Поверхностное воздействие лазера позволяет иссекать </a:t>
            </a:r>
            <a:r>
              <a:rPr lang="ru-RU" dirty="0" err="1" smtClean="0">
                <a:solidFill>
                  <a:schemeClr val="bg1"/>
                </a:solidFill>
              </a:rPr>
              <a:t>биоткань</a:t>
            </a:r>
            <a:r>
              <a:rPr lang="ru-RU" dirty="0" smtClean="0">
                <a:solidFill>
                  <a:schemeClr val="bg1"/>
                </a:solidFill>
              </a:rPr>
              <a:t> без глубокого ожога. Это также делает CO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-лазер не опасным для глаз, т.к. излучение не проходит сквозь роговицу и хрусталик.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Конечно, мощный направленный луч может повредить роговицу, но для защиты достаточно иметь обычные стеклянные или пластиковые очки.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 descr="C:\Users\Салтереева Хава Р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7572428" cy="3357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35719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Неодимовый</a:t>
            </a:r>
            <a:r>
              <a:rPr lang="ru-RU" b="1" dirty="0" smtClean="0">
                <a:solidFill>
                  <a:schemeClr val="bg1"/>
                </a:solidFill>
              </a:rPr>
              <a:t> лазер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Неодимовый</a:t>
            </a:r>
            <a:r>
              <a:rPr lang="ru-RU" dirty="0" smtClean="0">
                <a:solidFill>
                  <a:schemeClr val="bg1"/>
                </a:solidFill>
              </a:rPr>
              <a:t> лазер - это самый распространенный тип твердотельного лазера и в промышленности, и в медицине.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Его активная среда - кристалл алюмоиттриевого граната, активированного ионами неодима </a:t>
            </a:r>
            <a:r>
              <a:rPr lang="ru-RU" dirty="0" err="1" smtClean="0">
                <a:solidFill>
                  <a:schemeClr val="bg1"/>
                </a:solidFill>
              </a:rPr>
              <a:t>Nd:YAG</a:t>
            </a:r>
            <a:r>
              <a:rPr lang="ru-RU" dirty="0" smtClean="0">
                <a:solidFill>
                  <a:schemeClr val="bg1"/>
                </a:solidFill>
              </a:rPr>
              <a:t>, - позволяет получить мощное излучение в ближнем </a:t>
            </a:r>
            <a:r>
              <a:rPr lang="ru-RU" dirty="0" err="1" smtClean="0">
                <a:solidFill>
                  <a:schemeClr val="bg1"/>
                </a:solidFill>
              </a:rPr>
              <a:t>ИК-диапазоне</a:t>
            </a:r>
            <a:r>
              <a:rPr lang="ru-RU" dirty="0" smtClean="0">
                <a:solidFill>
                  <a:schemeClr val="bg1"/>
                </a:solidFill>
              </a:rPr>
              <a:t> на длине волны 1,06 мкм практически в любом режиме работы с высоким КПД и с возможностью волоконного выхода излучения.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Поэтому вслед за CO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-лазерами в медицину пришли </a:t>
            </a:r>
            <a:r>
              <a:rPr lang="ru-RU" dirty="0" err="1" smtClean="0">
                <a:solidFill>
                  <a:schemeClr val="bg1"/>
                </a:solidFill>
              </a:rPr>
              <a:t>неодимовые</a:t>
            </a:r>
            <a:r>
              <a:rPr lang="ru-RU" dirty="0" smtClean="0">
                <a:solidFill>
                  <a:schemeClr val="bg1"/>
                </a:solidFill>
              </a:rPr>
              <a:t> как для целей хирургии, так и терапии.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Глубина проникновения такого излучения в </a:t>
            </a:r>
            <a:r>
              <a:rPr lang="ru-RU" dirty="0" err="1" smtClean="0">
                <a:solidFill>
                  <a:schemeClr val="bg1"/>
                </a:solidFill>
              </a:rPr>
              <a:t>биоткани</a:t>
            </a:r>
            <a:r>
              <a:rPr lang="ru-RU" dirty="0" smtClean="0">
                <a:solidFill>
                  <a:schemeClr val="bg1"/>
                </a:solidFill>
              </a:rPr>
              <a:t> равна 6 - 8 мм и довольно сильно зависит от ее типа. </a:t>
            </a:r>
          </a:p>
          <a:p>
            <a:endParaRPr lang="ru-RU" dirty="0"/>
          </a:p>
        </p:txBody>
      </p:sp>
      <p:pic>
        <p:nvPicPr>
          <p:cNvPr id="2050" name="Picture 2" descr="C:\Users\Салтереева Хава Р\Desktop\406239360_w640_h64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429000"/>
            <a:ext cx="757242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285728"/>
            <a:ext cx="4357718" cy="621510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</a:t>
            </a:r>
            <a:r>
              <a:rPr lang="ru-RU" sz="3600" b="1" dirty="0" err="1" smtClean="0">
                <a:solidFill>
                  <a:schemeClr val="bg1"/>
                </a:solidFill>
              </a:rPr>
              <a:t>Гольмиевый</a:t>
            </a:r>
            <a:r>
              <a:rPr lang="ru-RU" sz="3600" b="1" dirty="0" smtClean="0">
                <a:solidFill>
                  <a:schemeClr val="bg1"/>
                </a:solidFill>
              </a:rPr>
              <a:t> лазер</a:t>
            </a:r>
          </a:p>
          <a:p>
            <a:r>
              <a:rPr lang="ru-RU" sz="3800" dirty="0" smtClean="0">
                <a:solidFill>
                  <a:schemeClr val="bg1"/>
                </a:solidFill>
              </a:rPr>
              <a:t>Кристалл алюмоиттриевого граната, активированный ионами гольмия, - </a:t>
            </a:r>
            <a:r>
              <a:rPr lang="ru-RU" sz="3800" dirty="0" err="1" smtClean="0">
                <a:solidFill>
                  <a:schemeClr val="bg1"/>
                </a:solidFill>
              </a:rPr>
              <a:t>Ho:YAG</a:t>
            </a:r>
            <a:r>
              <a:rPr lang="ru-RU" sz="3800" dirty="0" smtClean="0">
                <a:solidFill>
                  <a:schemeClr val="bg1"/>
                </a:solidFill>
              </a:rPr>
              <a:t>, способен генерировать лазерное излучение на длине волны 2,1 мкм, которое хорошо поглощается </a:t>
            </a:r>
            <a:r>
              <a:rPr lang="ru-RU" sz="3800" dirty="0" err="1" smtClean="0">
                <a:solidFill>
                  <a:schemeClr val="bg1"/>
                </a:solidFill>
              </a:rPr>
              <a:t>биотканью</a:t>
            </a:r>
            <a:r>
              <a:rPr lang="ru-RU" sz="3800" dirty="0" smtClean="0">
                <a:solidFill>
                  <a:schemeClr val="bg1"/>
                </a:solidFill>
              </a:rPr>
              <a:t>. Глубина его проникновения в </a:t>
            </a:r>
            <a:r>
              <a:rPr lang="ru-RU" sz="3800" dirty="0" err="1" smtClean="0">
                <a:solidFill>
                  <a:schemeClr val="bg1"/>
                </a:solidFill>
              </a:rPr>
              <a:t>биоткань</a:t>
            </a:r>
            <a:r>
              <a:rPr lang="ru-RU" sz="3800" dirty="0" smtClean="0">
                <a:solidFill>
                  <a:schemeClr val="bg1"/>
                </a:solidFill>
              </a:rPr>
              <a:t> составляет около 0,4 мм, т.е. сравнима с CO</a:t>
            </a:r>
            <a:r>
              <a:rPr lang="ru-RU" sz="3800" baseline="-25000" dirty="0" smtClean="0">
                <a:solidFill>
                  <a:schemeClr val="bg1"/>
                </a:solidFill>
              </a:rPr>
              <a:t>2</a:t>
            </a:r>
            <a:r>
              <a:rPr lang="ru-RU" sz="3800" dirty="0" smtClean="0">
                <a:solidFill>
                  <a:schemeClr val="bg1"/>
                </a:solidFill>
              </a:rPr>
              <a:t>-лазером. Поэтому </a:t>
            </a:r>
            <a:r>
              <a:rPr lang="ru-RU" sz="3800" dirty="0" err="1" smtClean="0">
                <a:solidFill>
                  <a:schemeClr val="bg1"/>
                </a:solidFill>
              </a:rPr>
              <a:t>гольмиевый</a:t>
            </a:r>
            <a:r>
              <a:rPr lang="ru-RU" sz="3800" dirty="0" smtClean="0">
                <a:solidFill>
                  <a:schemeClr val="bg1"/>
                </a:solidFill>
              </a:rPr>
              <a:t> лазер обладает применительно к хирургии всеми преимуществами СО</a:t>
            </a:r>
            <a:r>
              <a:rPr lang="ru-RU" sz="3800" baseline="-25000" dirty="0" smtClean="0">
                <a:solidFill>
                  <a:schemeClr val="bg1"/>
                </a:solidFill>
              </a:rPr>
              <a:t>2</a:t>
            </a:r>
            <a:r>
              <a:rPr lang="ru-RU" sz="3800" dirty="0" smtClean="0">
                <a:solidFill>
                  <a:schemeClr val="bg1"/>
                </a:solidFill>
              </a:rPr>
              <a:t>-лазера.</a:t>
            </a:r>
            <a:br>
              <a:rPr lang="ru-RU" sz="3800" dirty="0" smtClean="0">
                <a:solidFill>
                  <a:schemeClr val="bg1"/>
                </a:solidFill>
              </a:rPr>
            </a:br>
            <a:r>
              <a:rPr lang="ru-RU" sz="3800" dirty="0" smtClean="0">
                <a:solidFill>
                  <a:schemeClr val="bg1"/>
                </a:solidFill>
              </a:rPr>
              <a:t>Но </a:t>
            </a:r>
            <a:r>
              <a:rPr lang="ru-RU" sz="3800" dirty="0" err="1" smtClean="0">
                <a:solidFill>
                  <a:schemeClr val="bg1"/>
                </a:solidFill>
              </a:rPr>
              <a:t>двухмикронное</a:t>
            </a:r>
            <a:r>
              <a:rPr lang="ru-RU" sz="3800" dirty="0" smtClean="0">
                <a:solidFill>
                  <a:schemeClr val="bg1"/>
                </a:solidFill>
              </a:rPr>
              <a:t> излучение </a:t>
            </a:r>
            <a:r>
              <a:rPr lang="ru-RU" sz="3800" dirty="0" err="1" smtClean="0">
                <a:solidFill>
                  <a:schemeClr val="bg1"/>
                </a:solidFill>
              </a:rPr>
              <a:t>гольмиевого</a:t>
            </a:r>
            <a:r>
              <a:rPr lang="ru-RU" sz="3800" dirty="0" smtClean="0">
                <a:solidFill>
                  <a:schemeClr val="bg1"/>
                </a:solidFill>
              </a:rPr>
              <a:t> лазера в то же время хорошо проходит через кварцевое оптическое волокно, что позволяет использовать его для удобной доставки излучения к месту хирургического вмешательства. </a:t>
            </a:r>
          </a:p>
          <a:p>
            <a:endParaRPr lang="ru-RU" dirty="0"/>
          </a:p>
        </p:txBody>
      </p:sp>
      <p:pic>
        <p:nvPicPr>
          <p:cNvPr id="3074" name="Picture 2" descr="C:\Users\Салтереева Хава Р\Desktop\triple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500042"/>
            <a:ext cx="407196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Эрбиевый</a:t>
            </a:r>
            <a:r>
              <a:rPr lang="ru-RU" b="1" dirty="0" smtClean="0">
                <a:solidFill>
                  <a:schemeClr val="bg1"/>
                </a:solidFill>
              </a:rPr>
              <a:t> лазер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Эрбиевый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Er:YAG</a:t>
            </a:r>
            <a:r>
              <a:rPr lang="ru-RU" dirty="0" smtClean="0">
                <a:solidFill>
                  <a:schemeClr val="bg1"/>
                </a:solidFill>
              </a:rPr>
              <a:t>) лазер имеет длину волны излучения 2,94 мкм (средний ИК-диапазон). Режим работы - импульсный.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Глубина проникновения в </a:t>
            </a:r>
            <a:r>
              <a:rPr lang="ru-RU" dirty="0" err="1" smtClean="0">
                <a:solidFill>
                  <a:schemeClr val="bg1"/>
                </a:solidFill>
              </a:rPr>
              <a:t>биоткань</a:t>
            </a:r>
            <a:r>
              <a:rPr lang="ru-RU" dirty="0" smtClean="0">
                <a:solidFill>
                  <a:schemeClr val="bg1"/>
                </a:solidFill>
              </a:rPr>
              <a:t> излучения </a:t>
            </a:r>
            <a:r>
              <a:rPr lang="ru-RU" dirty="0" err="1" smtClean="0">
                <a:solidFill>
                  <a:schemeClr val="bg1"/>
                </a:solidFill>
              </a:rPr>
              <a:t>эрбиевого</a:t>
            </a:r>
            <a:r>
              <a:rPr lang="ru-RU" dirty="0" smtClean="0">
                <a:solidFill>
                  <a:schemeClr val="bg1"/>
                </a:solidFill>
              </a:rPr>
              <a:t> лазера составляет не более 0,05 мм (50 мкм), т.е. его поглощение еще в 5 - 10 раз выше, чем у CO</a:t>
            </a:r>
            <a:r>
              <a:rPr lang="ru-RU" baseline="-25000" dirty="0" smtClean="0">
                <a:solidFill>
                  <a:schemeClr val="bg1"/>
                </a:solidFill>
              </a:rPr>
              <a:t>2</a:t>
            </a:r>
            <a:r>
              <a:rPr lang="ru-RU" dirty="0" smtClean="0">
                <a:solidFill>
                  <a:schemeClr val="bg1"/>
                </a:solidFill>
              </a:rPr>
              <a:t>-лазера, и он оказывает исключительно поверхностное воздействие. Такие параметры практически не позволяют коагулировать </a:t>
            </a:r>
            <a:r>
              <a:rPr lang="ru-RU" dirty="0" err="1" smtClean="0">
                <a:solidFill>
                  <a:schemeClr val="bg1"/>
                </a:solidFill>
              </a:rPr>
              <a:t>биоткань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C:\Users\Салтереева Хава Р\Desktop\maxresdefault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286124"/>
            <a:ext cx="7572428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292895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                               Диодный лазер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настоящее время существует целая гамма диодных лазеров, имеющих широкий спектр длин волн от 0,6 до 3 мкм и параметров излучения. Основными достоинствами диодных лазеров являются высокий КПД (до 60%), миниатюрность и большой ресурс работы (более 10,000 часов).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Типичная выходная мощность одиночного диода редко превышает 1 Вт в непрерывном режиме, а энергия импульса - не более 1 - 5 мДж.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Салтереева Хава Р\Desktop\Diodny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00372"/>
            <a:ext cx="742955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520" y="896172"/>
            <a:ext cx="849694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испытатели медицинских лазеров говорили о том, что существуют хирургические операции, которые сложно выполнить при помощи обычного скальпеля, и лазерный луч может быть использован вместо него. Их опыты показали, что хорошо сфокусированный луч углекислого лазера может резать человеческую ткань легко и аккуратно. Хирург может направить луч под любым углом с помощью зеркала, установленного на подвижном металлическом манипуляторе.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преимуществ лазерной хирургии быстро стали очевидными. Во-первых, луч света однороден, то есть энергия, передаваемая лазером в единицу времени, постоянна.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Рисунок 1" descr="http://photonics-biotech.com/blog/wp-content/uploads/2012/04/lsla_0001_0001_0_img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71942"/>
            <a:ext cx="4672019" cy="2786058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95536" y="0"/>
            <a:ext cx="85689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 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  <a:cs typeface="Arial" pitchFamily="34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cs typeface="Arial" pitchFamily="34" charset="0"/>
              </a:rPr>
              <a:t>Лазерный скальпель»   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377</TotalTime>
  <Words>466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    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Некоторые виды лазерных вмешательств</vt:lpstr>
      <vt:lpstr>Слайд 12</vt:lpstr>
      <vt:lpstr>Слайд 13</vt:lpstr>
      <vt:lpstr>Слайд 14</vt:lpstr>
      <vt:lpstr>Слайд 15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Лазеры в медицине</dc:title>
  <dc:creator>Оля</dc:creator>
  <cp:lastModifiedBy>Салтереева Хава Р</cp:lastModifiedBy>
  <cp:revision>52</cp:revision>
  <dcterms:created xsi:type="dcterms:W3CDTF">2015-02-22T09:56:12Z</dcterms:created>
  <dcterms:modified xsi:type="dcterms:W3CDTF">2020-04-10T13:25:30Z</dcterms:modified>
</cp:coreProperties>
</file>