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40-50 лет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число больных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51-60 лет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число больных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61-70 лет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число больных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71-80 лет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число больных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81-90 лет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число больных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Ряд 6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число больных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</c:numCache>
            </c:numRef>
          </c:val>
        </c:ser>
        <c:shape val="cylinder"/>
        <c:axId val="86552576"/>
        <c:axId val="86554112"/>
        <c:axId val="0"/>
      </c:bar3DChart>
      <c:catAx>
        <c:axId val="86552576"/>
        <c:scaling>
          <c:orientation val="minMax"/>
        </c:scaling>
        <c:axPos val="b"/>
        <c:tickLblPos val="nextTo"/>
        <c:crossAx val="86554112"/>
        <c:crosses val="autoZero"/>
        <c:auto val="1"/>
        <c:lblAlgn val="ctr"/>
        <c:lblOffset val="100"/>
      </c:catAx>
      <c:valAx>
        <c:axId val="86554112"/>
        <c:scaling>
          <c:orientation val="minMax"/>
        </c:scaling>
        <c:axPos val="l"/>
        <c:majorGridlines/>
        <c:numFmt formatCode="General" sourceLinked="1"/>
        <c:tickLblPos val="nextTo"/>
        <c:crossAx val="86552576"/>
        <c:crosses val="autoZero"/>
        <c:crossBetween val="between"/>
      </c:valAx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5400" dirty="0" smtClean="0"/>
              <a:t>Лепра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457200"/>
            <a:ext cx="8001000" cy="58983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dirty="0" smtClean="0"/>
              <a:t>Распространенность лепры в России составляет 0,02 случаев на 10.000 населения;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В Астраханской области – 1,65 на 10.000.</a:t>
            </a:r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457200"/>
            <a:ext cx="7924800" cy="589836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По данным ВОЗ число ежегодно выявляемых в мире новых больных лепрой составляет около 300 тыс. человек.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381000"/>
            <a:ext cx="7924800" cy="59745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/>
              <a:t>На начало 2015 года лепра продолжает оставаться проблемой общественного здравоохранения, т.е. распространенностью более 1 случая на 10.000 населения в таких странах как Индия, Бразилия, Непал, Мьянма, Индонезия и Мадагаскар. </a:t>
            </a:r>
            <a:endParaRPr lang="ru-RU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381000"/>
            <a:ext cx="8077200" cy="5974560"/>
          </a:xfrm>
        </p:spPr>
        <p:txBody>
          <a:bodyPr/>
          <a:lstStyle/>
          <a:p>
            <a:r>
              <a:rPr lang="ru-RU" dirty="0" smtClean="0"/>
              <a:t>К наиболее активным в эпидемиологическом отношении зонам распространения лепры относятся регионы Латинской Америки, Юго-Восточной Азии и Африки.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457200"/>
            <a:ext cx="8001000" cy="58983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dirty="0" smtClean="0"/>
              <a:t>Первый положительный результат по прививке лепры животным получил американский исследователь </a:t>
            </a:r>
            <a:r>
              <a:rPr lang="en-US" sz="3200" dirty="0" smtClean="0"/>
              <a:t>C.C. </a:t>
            </a:r>
            <a:r>
              <a:rPr lang="en-US" sz="3200" dirty="0" err="1" smtClean="0"/>
              <a:t>Sheprd</a:t>
            </a:r>
            <a:r>
              <a:rPr lang="ru-RU" sz="3200" dirty="0" smtClean="0"/>
              <a:t>в 1960 г. Автору удалось добиться ограниченного размножения </a:t>
            </a:r>
            <a:r>
              <a:rPr lang="en-US" sz="3200" dirty="0" smtClean="0"/>
              <a:t>Mycobacterium </a:t>
            </a:r>
            <a:r>
              <a:rPr lang="en-US" sz="3200" dirty="0" err="1" smtClean="0"/>
              <a:t>leprae</a:t>
            </a:r>
            <a:r>
              <a:rPr lang="ru-RU" sz="3200" dirty="0" smtClean="0"/>
              <a:t> при заражении мышей в подушечку лапки – это этиологическая модель лепры. </a:t>
            </a:r>
            <a:endParaRPr lang="ru-RU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77200" cy="1295400"/>
          </a:xfrm>
        </p:spPr>
        <p:txBody>
          <a:bodyPr/>
          <a:lstStyle/>
          <a:p>
            <a:r>
              <a:rPr lang="ru-RU" sz="3600" dirty="0" smtClean="0"/>
              <a:t>Количество больных лепрой по Астраханской эндемической зоне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09600" y="1784350"/>
          <a:ext cx="8077200" cy="4711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038600"/>
              </a:tblGrid>
              <a:tr h="93853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Всего на 01.01.2015 год больных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                                 152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93853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Госпитализировано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                                   26 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93853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На амбулаторном лечении 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                                  56 </a:t>
                      </a:r>
                    </a:p>
                    <a:p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93853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На диспансерном</a:t>
                      </a:r>
                      <a:r>
                        <a:rPr lang="ru-RU" sz="2800" baseline="0" dirty="0" smtClean="0">
                          <a:solidFill>
                            <a:schemeClr val="tx1"/>
                          </a:solidFill>
                        </a:rPr>
                        <a:t> наблюдении  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                                  86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938530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Состоит на учете 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                                  76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характеристика лепры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524000"/>
            <a:ext cx="8305800" cy="5105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Лепра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en-US" dirty="0" err="1" smtClean="0"/>
              <a:t>leprae</a:t>
            </a:r>
            <a:r>
              <a:rPr lang="en-US" dirty="0" smtClean="0"/>
              <a:t> </a:t>
            </a:r>
            <a:r>
              <a:rPr lang="ru-RU" dirty="0" smtClean="0"/>
              <a:t>от греч. </a:t>
            </a:r>
            <a:r>
              <a:rPr lang="en-US" dirty="0" err="1" smtClean="0"/>
              <a:t>lepros</a:t>
            </a:r>
            <a:r>
              <a:rPr lang="ru-RU" dirty="0" smtClean="0"/>
              <a:t> – шероховатый, чешуйчатый, </a:t>
            </a:r>
            <a:r>
              <a:rPr lang="ru-RU" dirty="0" err="1" smtClean="0"/>
              <a:t>шелушайшийся</a:t>
            </a:r>
            <a:r>
              <a:rPr lang="ru-RU" dirty="0" smtClean="0"/>
              <a:t>) – хроническая инфекционная болезнь человека, вызываемая микобактериями лепры (</a:t>
            </a:r>
            <a:r>
              <a:rPr lang="en-US" dirty="0" smtClean="0"/>
              <a:t>Mycobacterium </a:t>
            </a:r>
            <a:r>
              <a:rPr lang="en-US" dirty="0" err="1" smtClean="0"/>
              <a:t>leprae</a:t>
            </a:r>
            <a:r>
              <a:rPr lang="en-US" dirty="0" smtClean="0"/>
              <a:t>)</a:t>
            </a:r>
            <a:r>
              <a:rPr lang="ru-RU" dirty="0" smtClean="0"/>
              <a:t>, характеризующаяся поражением кожи, слизистых оболочек верхних дыхательных путей, периферических нервов и внутренних органов.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381000"/>
            <a:ext cx="8077200" cy="59745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smtClean="0"/>
              <a:t>Mycobacterium </a:t>
            </a:r>
            <a:r>
              <a:rPr lang="en-US" sz="3200" dirty="0" err="1" smtClean="0"/>
              <a:t>leprae</a:t>
            </a:r>
            <a:r>
              <a:rPr lang="ru-RU" sz="3200" dirty="0" smtClean="0"/>
              <a:t> имеют вид прямой или изогнутой палочки с закругленными концами. Длина микобактерий 1 – 7 мкм, диаметр – 0,2 – 0,5 мкм.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/>
              <a:t>В </a:t>
            </a:r>
            <a:r>
              <a:rPr lang="ru-RU" sz="3200" dirty="0" err="1" smtClean="0"/>
              <a:t>лепрозных</a:t>
            </a:r>
            <a:r>
              <a:rPr lang="ru-RU" sz="3200" dirty="0" smtClean="0"/>
              <a:t> поражениях, наряду с гомогенно окрашенными, встречаются также фрагментированные и зернистые формы микобактерий.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82000" cy="1197864"/>
          </a:xfrm>
        </p:spPr>
        <p:txBody>
          <a:bodyPr/>
          <a:lstStyle/>
          <a:p>
            <a:r>
              <a:rPr lang="ru-RU" dirty="0" smtClean="0"/>
              <a:t>Важные события в истории </a:t>
            </a:r>
            <a:r>
              <a:rPr lang="ru-RU" dirty="0" err="1" smtClean="0"/>
              <a:t>лепрологии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783560"/>
            <a:ext cx="8382000" cy="492204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Открытие возбудителя лепры (</a:t>
            </a:r>
            <a:r>
              <a:rPr lang="ru-RU" dirty="0" err="1" smtClean="0"/>
              <a:t>Хансен</a:t>
            </a:r>
            <a:r>
              <a:rPr lang="ru-RU" dirty="0" smtClean="0"/>
              <a:t> Г.А., 1874)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Описсание</a:t>
            </a:r>
            <a:r>
              <a:rPr lang="ru-RU" dirty="0" smtClean="0"/>
              <a:t> </a:t>
            </a:r>
            <a:r>
              <a:rPr lang="ru-RU" dirty="0" err="1" smtClean="0"/>
              <a:t>лепроминовой</a:t>
            </a:r>
            <a:r>
              <a:rPr lang="ru-RU" dirty="0" smtClean="0"/>
              <a:t> пробы (</a:t>
            </a:r>
            <a:r>
              <a:rPr lang="ru-RU" dirty="0" err="1" smtClean="0"/>
              <a:t>Митсуда</a:t>
            </a:r>
            <a:r>
              <a:rPr lang="ru-RU" dirty="0" smtClean="0"/>
              <a:t> К., 1919)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Обнаружение </a:t>
            </a:r>
            <a:r>
              <a:rPr lang="ru-RU" dirty="0" err="1" smtClean="0"/>
              <a:t>противолепрозной</a:t>
            </a:r>
            <a:r>
              <a:rPr lang="ru-RU" dirty="0" smtClean="0"/>
              <a:t> активности препаратов </a:t>
            </a:r>
            <a:r>
              <a:rPr lang="ru-RU" dirty="0" err="1" smtClean="0"/>
              <a:t>сульфонового</a:t>
            </a:r>
            <a:r>
              <a:rPr lang="ru-RU" dirty="0" smtClean="0"/>
              <a:t> ряда (</a:t>
            </a:r>
            <a:r>
              <a:rPr lang="ru-RU" dirty="0" err="1" smtClean="0"/>
              <a:t>Фагет</a:t>
            </a:r>
            <a:r>
              <a:rPr lang="ru-RU" dirty="0" smtClean="0"/>
              <a:t> Г., 1943)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Экспериментальное заражение лепрой мышей (Шепард Ц., 1960) и броненосцев (</a:t>
            </a:r>
            <a:r>
              <a:rPr lang="ru-RU" dirty="0" err="1" smtClean="0"/>
              <a:t>Киршхеймер</a:t>
            </a:r>
            <a:r>
              <a:rPr lang="ru-RU" dirty="0" smtClean="0"/>
              <a:t> В., </a:t>
            </a:r>
            <a:r>
              <a:rPr lang="ru-RU" dirty="0" err="1" smtClean="0"/>
              <a:t>Сторрс</a:t>
            </a:r>
            <a:r>
              <a:rPr lang="ru-RU" dirty="0" smtClean="0"/>
              <a:t> Е., 1971)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8077200" cy="914400"/>
          </a:xfrm>
        </p:spPr>
        <p:txBody>
          <a:bodyPr/>
          <a:lstStyle/>
          <a:p>
            <a:r>
              <a:rPr lang="en-US" dirty="0" smtClean="0"/>
              <a:t>Mycobacterium </a:t>
            </a:r>
            <a:r>
              <a:rPr lang="en-US" dirty="0" err="1" smtClean="0"/>
              <a:t>leprae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447800"/>
            <a:ext cx="8077200" cy="490776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Источником инфекции является больной человек, </a:t>
            </a:r>
            <a:r>
              <a:rPr lang="ru-RU" dirty="0" err="1" smtClean="0"/>
              <a:t>бактериовыделитель</a:t>
            </a:r>
            <a:r>
              <a:rPr lang="ru-RU" dirty="0" smtClean="0"/>
              <a:t>, страдающий </a:t>
            </a:r>
            <a:r>
              <a:rPr lang="ru-RU" dirty="0" err="1" smtClean="0"/>
              <a:t>лепроматозной</a:t>
            </a:r>
            <a:r>
              <a:rPr lang="ru-RU" dirty="0" smtClean="0"/>
              <a:t> лепрой с поражением слизистой оболочки верхних дыхательных путей и полости рта.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Существует также мнение, что источником заражения человека может быть вода и почва.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8077200" cy="914400"/>
          </a:xfrm>
        </p:spPr>
        <p:txBody>
          <a:bodyPr/>
          <a:lstStyle/>
          <a:p>
            <a:r>
              <a:rPr lang="ru-RU" dirty="0" smtClean="0"/>
              <a:t>  Пути передачи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783560"/>
            <a:ext cx="8077200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dirty="0" smtClean="0"/>
              <a:t>Предполагается, что ведущим является воздушно - капельный путь передачи инфекции и заражение может происходить через слизистую оболочку верхних дыхательных путей, а также через кожу, т.е. контактный путь передачи инфекции.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685800"/>
            <a:ext cx="8001000" cy="56697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dirty="0" smtClean="0"/>
              <a:t>Для лепры характерен чрезвычайно длительный инкубационный период, в среднем от 3 до 7 лет, иногда и более.</a:t>
            </a:r>
            <a:endParaRPr lang="ru-RU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90776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sz="3600" dirty="0" smtClean="0"/>
              <a:t>Охарактеризовать ситуацию по заболеваемости лепрой в Российской федерации.</a:t>
            </a:r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Ситуация в РФ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/>
              <a:t> на 01.01.2015 года в России зарегистрировано 298 больных лепрой.</a:t>
            </a:r>
            <a:endParaRPr lang="ru-RU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148</TotalTime>
  <Words>429</Words>
  <PresentationFormat>Экран (4:3)</PresentationFormat>
  <Paragraphs>37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Метро</vt:lpstr>
      <vt:lpstr>Лепра </vt:lpstr>
      <vt:lpstr>Общая характеристика лепры</vt:lpstr>
      <vt:lpstr>Слайд 3</vt:lpstr>
      <vt:lpstr>Важные события в истории лепрологии</vt:lpstr>
      <vt:lpstr>Mycobacterium leprae</vt:lpstr>
      <vt:lpstr>  Пути передачи</vt:lpstr>
      <vt:lpstr>Слайд 7</vt:lpstr>
      <vt:lpstr>Цель работы</vt:lpstr>
      <vt:lpstr>Ситуация в РФ</vt:lpstr>
      <vt:lpstr>Слайд 10</vt:lpstr>
      <vt:lpstr>Слайд 11</vt:lpstr>
      <vt:lpstr>Слайд 12</vt:lpstr>
      <vt:lpstr>Слайд 13</vt:lpstr>
      <vt:lpstr>Слайд 14</vt:lpstr>
      <vt:lpstr>Количество больных лепрой по Астраханской эндемической зоне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SALTEREEVA KHAVA</dc:creator>
  <cp:lastModifiedBy>Салтереева Хава Р</cp:lastModifiedBy>
  <cp:revision>19</cp:revision>
  <dcterms:created xsi:type="dcterms:W3CDTF">2015-09-18T15:48:46Z</dcterms:created>
  <dcterms:modified xsi:type="dcterms:W3CDTF">2019-04-07T10:52:39Z</dcterms:modified>
</cp:coreProperties>
</file>