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AF6B97-0133-4E09-B4CF-96FA144CD2BB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CC43A1E-A9A9-4C10-BBC0-7512B57CA68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3833" y="3140968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ЛЕЧЕНИЕ ЦИТОПЕНИЧЕСКОГО СИНДРОМА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417765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7704" y="1628800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-Если </a:t>
            </a:r>
            <a:r>
              <a:rPr lang="ru-RU" dirty="0" err="1" smtClean="0"/>
              <a:t>панцитопения</a:t>
            </a:r>
            <a:r>
              <a:rPr lang="ru-RU" dirty="0" smtClean="0"/>
              <a:t> имеет  опухолевую природу, то используется блоковая химиотерапия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535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70080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Лечение тромбоцитопении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2708920"/>
            <a:ext cx="6120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-Строгий постельный режим</a:t>
            </a:r>
          </a:p>
          <a:p>
            <a:r>
              <a:rPr lang="ru-RU" dirty="0" smtClean="0"/>
              <a:t>-Первый этап : кортикостероиды</a:t>
            </a:r>
          </a:p>
          <a:p>
            <a:r>
              <a:rPr lang="ru-RU" dirty="0" smtClean="0"/>
              <a:t>-Второй этап: </a:t>
            </a:r>
            <a:r>
              <a:rPr lang="ru-RU" dirty="0" err="1" smtClean="0"/>
              <a:t>спленэктомия</a:t>
            </a:r>
            <a:r>
              <a:rPr lang="ru-RU" dirty="0" smtClean="0"/>
              <a:t>(если нет выбора)</a:t>
            </a:r>
          </a:p>
          <a:p>
            <a:r>
              <a:rPr lang="ru-RU" dirty="0" smtClean="0"/>
              <a:t>-Третий этап(употребления малых доз преднизолона и проведения лечебного </a:t>
            </a:r>
            <a:r>
              <a:rPr lang="ru-RU" dirty="0" err="1" smtClean="0"/>
              <a:t>плазмафереза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 smtClean="0"/>
              <a:t>Трансфузии тромбоцитов дают замечательный лечебный эффект, если они специально подобраны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958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720" y="1700808"/>
            <a:ext cx="5040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Пациенты с тромбоцитопенией требуют дальнейшего наблюдения у гематолога и после выписки из больницы. Больному, нуждающемуся в санации всех очагов инфекции и дегельминтизации, проводят их, информируют его о том, что ОРВИ и обострение сопутствующих заболеваний провоцируют соответствующую реакцию тромбоцитов, поэтому закаливание, лечебная физкультура, хотя и должны быть обязательными, но вводятся постепенно и осторожно.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880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204864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                 СПАСИБО  ЗА                                                            </a:t>
            </a:r>
          </a:p>
          <a:p>
            <a:r>
              <a:rPr lang="ru-RU" sz="4000" smtClean="0"/>
              <a:t>                   </a:t>
            </a:r>
            <a:r>
              <a:rPr lang="ru-RU" sz="4000" smtClean="0"/>
              <a:t>ВНИМАНИЕ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8622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1150595"/>
            <a:ext cx="257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Лечение </a:t>
            </a:r>
            <a:r>
              <a:rPr lang="ru-RU" dirty="0" err="1" smtClean="0"/>
              <a:t>эритропении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997839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Лечение зависит от причины.</a:t>
            </a:r>
          </a:p>
          <a:p>
            <a:r>
              <a:rPr lang="ru-RU" dirty="0" smtClean="0"/>
              <a:t> При нарушении </a:t>
            </a:r>
            <a:r>
              <a:rPr lang="ru-RU" dirty="0" err="1" smtClean="0"/>
              <a:t>эритропоэза</a:t>
            </a:r>
            <a:r>
              <a:rPr lang="ru-RU" dirty="0" smtClean="0"/>
              <a:t> в костном мозге показаны препараты, стимулирующие образование эритроцитов: </a:t>
            </a:r>
          </a:p>
          <a:p>
            <a:r>
              <a:rPr lang="ru-RU" dirty="0" smtClean="0"/>
              <a:t>-препараты железа(</a:t>
            </a:r>
            <a:r>
              <a:rPr lang="ru-RU" dirty="0" err="1"/>
              <a:t>ф</a:t>
            </a:r>
            <a:r>
              <a:rPr lang="ru-RU" dirty="0" err="1" smtClean="0"/>
              <a:t>еррум</a:t>
            </a:r>
            <a:r>
              <a:rPr lang="ru-RU" dirty="0" smtClean="0"/>
              <a:t> Лек, </a:t>
            </a:r>
            <a:r>
              <a:rPr lang="ru-RU" dirty="0" err="1"/>
              <a:t>ф</a:t>
            </a:r>
            <a:r>
              <a:rPr lang="ru-RU" dirty="0" err="1" smtClean="0"/>
              <a:t>ерковен</a:t>
            </a:r>
            <a:r>
              <a:rPr lang="ru-RU" dirty="0" smtClean="0"/>
              <a:t>, </a:t>
            </a:r>
            <a:r>
              <a:rPr lang="ru-RU" dirty="0" err="1"/>
              <a:t>ф</a:t>
            </a:r>
            <a:r>
              <a:rPr lang="ru-RU" dirty="0" err="1" smtClean="0"/>
              <a:t>ербитол</a:t>
            </a:r>
            <a:r>
              <a:rPr lang="ru-RU" dirty="0" smtClean="0"/>
              <a:t> )</a:t>
            </a:r>
          </a:p>
          <a:p>
            <a:r>
              <a:rPr lang="ru-RU" dirty="0" smtClean="0"/>
              <a:t>-препараты </a:t>
            </a:r>
            <a:r>
              <a:rPr lang="ru-RU" dirty="0" err="1" smtClean="0"/>
              <a:t>эритропоэтина</a:t>
            </a:r>
            <a:r>
              <a:rPr lang="ru-RU" dirty="0" smtClean="0"/>
              <a:t>(</a:t>
            </a:r>
            <a:r>
              <a:rPr lang="ru-RU" dirty="0" err="1"/>
              <a:t>э</a:t>
            </a:r>
            <a:r>
              <a:rPr lang="ru-RU" dirty="0" err="1" smtClean="0"/>
              <a:t>поэтин</a:t>
            </a:r>
            <a:r>
              <a:rPr lang="ru-RU" dirty="0" smtClean="0"/>
              <a:t> альфа, </a:t>
            </a:r>
            <a:r>
              <a:rPr lang="ru-RU" dirty="0" err="1"/>
              <a:t>э</a:t>
            </a:r>
            <a:r>
              <a:rPr lang="ru-RU" dirty="0" err="1" smtClean="0"/>
              <a:t>поэтин</a:t>
            </a:r>
            <a:r>
              <a:rPr lang="ru-RU" dirty="0" smtClean="0"/>
              <a:t> бета, </a:t>
            </a:r>
            <a:r>
              <a:rPr lang="ru-RU" dirty="0" err="1"/>
              <a:t>э</a:t>
            </a:r>
            <a:r>
              <a:rPr lang="ru-RU" dirty="0" err="1" smtClean="0"/>
              <a:t>поэтин</a:t>
            </a:r>
            <a:r>
              <a:rPr lang="ru-RU" dirty="0" smtClean="0"/>
              <a:t> омега)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цианокобаламин</a:t>
            </a:r>
            <a:r>
              <a:rPr lang="ru-RU" dirty="0" smtClean="0"/>
              <a:t>, Фолиевая кислота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69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5273" y="751343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Если падение уровня эритроцитов связано с кровотечением, необходимо устранить его:</a:t>
            </a:r>
          </a:p>
          <a:p>
            <a:r>
              <a:rPr lang="ru-RU" dirty="0" smtClean="0"/>
              <a:t>1.медикаментозный метод</a:t>
            </a:r>
          </a:p>
          <a:p>
            <a:r>
              <a:rPr lang="ru-RU" dirty="0" smtClean="0"/>
              <a:t> -системные </a:t>
            </a:r>
            <a:r>
              <a:rPr lang="ru-RU" dirty="0" err="1" smtClean="0"/>
              <a:t>гемостатические</a:t>
            </a:r>
            <a:r>
              <a:rPr lang="ru-RU" dirty="0" smtClean="0"/>
              <a:t> средства (свежезамороженная плазма, </a:t>
            </a:r>
            <a:r>
              <a:rPr lang="ru-RU" dirty="0" err="1" smtClean="0"/>
              <a:t>викасол</a:t>
            </a:r>
            <a:r>
              <a:rPr lang="ru-RU" dirty="0" smtClean="0"/>
              <a:t>, витамин Р, аминокапроновая кислота, желатин медицинский, фибриноген, </a:t>
            </a:r>
            <a:r>
              <a:rPr lang="ru-RU" dirty="0" err="1" smtClean="0"/>
              <a:t>контрикал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-местные </a:t>
            </a:r>
            <a:r>
              <a:rPr lang="ru-RU" dirty="0" err="1" smtClean="0"/>
              <a:t>гемостатические</a:t>
            </a:r>
            <a:r>
              <a:rPr lang="ru-RU" dirty="0" smtClean="0"/>
              <a:t> средства</a:t>
            </a:r>
          </a:p>
          <a:p>
            <a:r>
              <a:rPr lang="ru-RU" dirty="0" smtClean="0"/>
              <a:t>(тромбин, </a:t>
            </a:r>
            <a:r>
              <a:rPr lang="ru-RU" dirty="0" err="1" smtClean="0"/>
              <a:t>тромбопластин</a:t>
            </a:r>
            <a:r>
              <a:rPr lang="ru-RU" dirty="0" smtClean="0"/>
              <a:t>, фибрин, </a:t>
            </a:r>
            <a:r>
              <a:rPr lang="ru-RU" dirty="0" err="1" smtClean="0"/>
              <a:t>гемостатическая</a:t>
            </a:r>
            <a:r>
              <a:rPr lang="ru-RU" dirty="0" smtClean="0"/>
              <a:t> губка)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2435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9511" y="2132856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Хирургический </a:t>
            </a:r>
            <a:r>
              <a:rPr lang="ru-RU" dirty="0" smtClean="0"/>
              <a:t>метод(наложение </a:t>
            </a:r>
            <a:r>
              <a:rPr lang="ru-RU" dirty="0" smtClean="0"/>
              <a:t>швов, лигатур, различные методы коагуляции, тампонада)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363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340768"/>
            <a:ext cx="45365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Лечение </a:t>
            </a:r>
            <a:r>
              <a:rPr lang="ru-RU" dirty="0" err="1" smtClean="0"/>
              <a:t>лимфоцитопении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1.Этиотропная терапия</a:t>
            </a:r>
          </a:p>
          <a:p>
            <a:r>
              <a:rPr lang="ru-RU" dirty="0"/>
              <a:t> </a:t>
            </a:r>
            <a:r>
              <a:rPr lang="ru-RU" dirty="0" smtClean="0"/>
              <a:t>-в ситуации, когда </a:t>
            </a:r>
            <a:r>
              <a:rPr lang="ru-RU" dirty="0" err="1" smtClean="0"/>
              <a:t>лимфоцитопения</a:t>
            </a:r>
            <a:r>
              <a:rPr lang="ru-RU" dirty="0" smtClean="0"/>
              <a:t> носит приобретенный характер. При устранении </a:t>
            </a:r>
            <a:r>
              <a:rPr lang="ru-RU" dirty="0" err="1" smtClean="0"/>
              <a:t>фоновоой</a:t>
            </a:r>
            <a:r>
              <a:rPr lang="ru-RU" dirty="0" smtClean="0"/>
              <a:t> патологии сопровождается </a:t>
            </a:r>
            <a:r>
              <a:rPr lang="ru-RU" dirty="0" err="1" smtClean="0"/>
              <a:t>нормолизация</a:t>
            </a:r>
            <a:r>
              <a:rPr lang="ru-RU" dirty="0" smtClean="0"/>
              <a:t> клеточного состава периферической крови .</a:t>
            </a:r>
          </a:p>
          <a:p>
            <a:r>
              <a:rPr lang="ru-RU" dirty="0" smtClean="0"/>
              <a:t>2.Патогенетиеская терапия</a:t>
            </a:r>
          </a:p>
          <a:p>
            <a:r>
              <a:rPr lang="ru-RU" dirty="0"/>
              <a:t> </a:t>
            </a:r>
            <a:r>
              <a:rPr lang="ru-RU" dirty="0" smtClean="0"/>
              <a:t> -проведении </a:t>
            </a:r>
            <a:r>
              <a:rPr lang="ru-RU" dirty="0" err="1" smtClean="0"/>
              <a:t>иммуноглобулинотерапии</a:t>
            </a:r>
            <a:r>
              <a:rPr lang="ru-RU" dirty="0" smtClean="0"/>
              <a:t> </a:t>
            </a:r>
            <a:r>
              <a:rPr lang="ru-RU" dirty="0" err="1" smtClean="0"/>
              <a:t>длителным</a:t>
            </a:r>
            <a:r>
              <a:rPr lang="ru-RU" dirty="0" smtClean="0"/>
              <a:t> курсом( </a:t>
            </a:r>
            <a:r>
              <a:rPr lang="en-US" dirty="0" err="1" smtClean="0"/>
              <a:t>Ig</a:t>
            </a:r>
            <a:r>
              <a:rPr lang="en-US" dirty="0" smtClean="0"/>
              <a:t> G )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87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83768" y="1844824"/>
            <a:ext cx="4248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Следует учитывать, что медикаментозная заместительная терапия с применением </a:t>
            </a:r>
            <a:r>
              <a:rPr lang="en-US" dirty="0" err="1" smtClean="0"/>
              <a:t>Ig</a:t>
            </a:r>
            <a:r>
              <a:rPr lang="en-US" dirty="0" smtClean="0"/>
              <a:t> G </a:t>
            </a:r>
            <a:r>
              <a:rPr lang="ru-RU" dirty="0" smtClean="0"/>
              <a:t>в парентеральной форме не имеет </a:t>
            </a:r>
            <a:r>
              <a:rPr lang="ru-RU" dirty="0" smtClean="0"/>
              <a:t>должного </a:t>
            </a:r>
            <a:r>
              <a:rPr lang="ru-RU" dirty="0" smtClean="0"/>
              <a:t>эффекта при имеющейся </a:t>
            </a:r>
            <a:r>
              <a:rPr lang="ru-RU" dirty="0" err="1" smtClean="0"/>
              <a:t>вржденной</a:t>
            </a:r>
            <a:r>
              <a:rPr lang="ru-RU" dirty="0" smtClean="0"/>
              <a:t> </a:t>
            </a:r>
            <a:r>
              <a:rPr lang="ru-RU" dirty="0" err="1" smtClean="0"/>
              <a:t>лимфоцитопении</a:t>
            </a:r>
            <a:r>
              <a:rPr lang="ru-RU" dirty="0" smtClean="0"/>
              <a:t>. В этой ситуации единственным </a:t>
            </a:r>
            <a:r>
              <a:rPr lang="ru-RU" dirty="0" err="1" smtClean="0"/>
              <a:t>патогенетически</a:t>
            </a:r>
            <a:r>
              <a:rPr lang="ru-RU" dirty="0" smtClean="0"/>
              <a:t> оправданным методом лечения считается  трансплантация стволового гемопоэтического клеточного субстрата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15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051720" y="1489861"/>
            <a:ext cx="3199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Лечение </a:t>
            </a:r>
            <a:r>
              <a:rPr lang="ru-RU" dirty="0" err="1" smtClean="0"/>
              <a:t>нейтропении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51720" y="2276872"/>
            <a:ext cx="56166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Лечение зависит от тяжести клинической картины. Восприимчивость к инфекции увеличивается при падении числа гранулоцитов ниже 1·109/л и резко возрастает при снижении этого показателя ниже уровня 0,5·109/л;</a:t>
            </a:r>
          </a:p>
          <a:p>
            <a:r>
              <a:rPr lang="ru-RU" dirty="0" smtClean="0"/>
              <a:t> Больным </a:t>
            </a:r>
            <a:r>
              <a:rPr lang="ru-RU" dirty="0" smtClean="0"/>
              <a:t> </a:t>
            </a:r>
            <a:r>
              <a:rPr lang="ru-RU" dirty="0" smtClean="0"/>
              <a:t>показан непродолжительный курс кортикостероидов. </a:t>
            </a:r>
          </a:p>
          <a:p>
            <a:r>
              <a:rPr lang="ru-RU" dirty="0" smtClean="0"/>
              <a:t>Предпринимались попытки использовать </a:t>
            </a:r>
            <a:r>
              <a:rPr lang="ru-RU" dirty="0" err="1" smtClean="0"/>
              <a:t>плазмаферез</a:t>
            </a:r>
            <a:r>
              <a:rPr lang="ru-RU" dirty="0" smtClean="0"/>
              <a:t>, и в ряде случаев сообщалось об очень хорошем эффекте этого метода.</a:t>
            </a:r>
          </a:p>
          <a:p>
            <a:r>
              <a:rPr lang="ru-RU" dirty="0"/>
              <a:t>О</a:t>
            </a:r>
            <a:r>
              <a:rPr lang="ru-RU" dirty="0" smtClean="0"/>
              <a:t>пределенный эффект дает </a:t>
            </a:r>
            <a:r>
              <a:rPr lang="ru-RU" dirty="0" err="1" smtClean="0"/>
              <a:t>спленэктомия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985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7704" y="1484784"/>
            <a:ext cx="48245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лечения хронических гипопластических </a:t>
            </a:r>
            <a:r>
              <a:rPr lang="ru-RU" dirty="0" err="1" smtClean="0"/>
              <a:t>нейтропений</a:t>
            </a:r>
            <a:r>
              <a:rPr lang="ru-RU" dirty="0" smtClean="0"/>
              <a:t> предлагалось использовать соли лития, однако такие попытки дали разочаровывающие результаты; кроме того, риск токсического действия на почки вынуждает внимательно контролировать уровень препарата в плазме.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08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34076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Лечение </a:t>
            </a:r>
            <a:r>
              <a:rPr lang="ru-RU" dirty="0" err="1" smtClean="0"/>
              <a:t>панцитопении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2564904"/>
            <a:ext cx="56166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Аутоиммуная</a:t>
            </a:r>
            <a:r>
              <a:rPr lang="ru-RU" dirty="0" smtClean="0"/>
              <a:t> </a:t>
            </a:r>
            <a:r>
              <a:rPr lang="ru-RU" dirty="0" err="1" smtClean="0"/>
              <a:t>панцитопения</a:t>
            </a:r>
            <a:r>
              <a:rPr lang="ru-RU" dirty="0" smtClean="0"/>
              <a:t> лечится путем подавления </a:t>
            </a:r>
            <a:r>
              <a:rPr lang="ru-RU" dirty="0" err="1" smtClean="0"/>
              <a:t>иммуной</a:t>
            </a:r>
            <a:r>
              <a:rPr lang="ru-RU" dirty="0" smtClean="0"/>
              <a:t> системы пациента. С этой целью назначается антитимоцитарный глобулин и антилимфоцитарный глобулин. Терапия глобулинами дополняется назначением </a:t>
            </a:r>
            <a:r>
              <a:rPr lang="ru-RU" dirty="0" err="1" smtClean="0"/>
              <a:t>Циклоспорина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комплексе с этими средствами назначаются </a:t>
            </a:r>
            <a:r>
              <a:rPr lang="ru-RU" dirty="0" err="1" smtClean="0"/>
              <a:t>глюкокортикостероиды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-Если у больного имеется аплазия костного мозга, в таких случаях проводят трансплантация костного мозга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263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195</TotalTime>
  <Words>454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Maga</dc:creator>
  <cp:lastModifiedBy>Maga</cp:lastModifiedBy>
  <cp:revision>18</cp:revision>
  <dcterms:created xsi:type="dcterms:W3CDTF">2016-09-27T20:34:18Z</dcterms:created>
  <dcterms:modified xsi:type="dcterms:W3CDTF">2016-09-27T23:50:35Z</dcterms:modified>
</cp:coreProperties>
</file>