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74" r:id="rId7"/>
    <p:sldId id="275" r:id="rId8"/>
    <p:sldId id="262" r:id="rId9"/>
    <p:sldId id="263" r:id="rId10"/>
    <p:sldId id="264" r:id="rId11"/>
    <p:sldId id="265" r:id="rId12"/>
    <p:sldId id="267" r:id="rId13"/>
    <p:sldId id="268" r:id="rId14"/>
    <p:sldId id="276" r:id="rId15"/>
    <p:sldId id="269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6609-E374-4E72-877D-E21FD007D998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3E4703E1-0753-45F5-A974-BEC9175DD98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350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6609-E374-4E72-877D-E21FD007D998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03E1-0753-45F5-A974-BEC9175DD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1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6609-E374-4E72-877D-E21FD007D998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03E1-0753-45F5-A974-BEC9175DD98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4571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6609-E374-4E72-877D-E21FD007D998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03E1-0753-45F5-A974-BEC9175DD98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745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6609-E374-4E72-877D-E21FD007D998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03E1-0753-45F5-A974-BEC9175DD98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832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6609-E374-4E72-877D-E21FD007D998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03E1-0753-45F5-A974-BEC9175DD98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626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6609-E374-4E72-877D-E21FD007D998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03E1-0753-45F5-A974-BEC9175DD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059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6609-E374-4E72-877D-E21FD007D998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03E1-0753-45F5-A974-BEC9175DD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631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6609-E374-4E72-877D-E21FD007D998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03E1-0753-45F5-A974-BEC9175DD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8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B6609-E374-4E72-877D-E21FD007D998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03E1-0753-45F5-A974-BEC9175DD98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850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802B6609-E374-4E72-877D-E21FD007D998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03E1-0753-45F5-A974-BEC9175DD98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8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B6609-E374-4E72-877D-E21FD007D998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E4703E1-0753-45F5-A974-BEC9175DD9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81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uhonos.ru/gorlo/simptomy-gorla/temperatura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Малярия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83B4D08-9709-48CA-99CB-595DB374D1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78990"/>
            <a:ext cx="4876800" cy="193357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B1790A2-1E63-44CA-91B4-E48DD99B4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50633">
            <a:off x="518359" y="3424186"/>
            <a:ext cx="2133600" cy="252981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2677DCE-0CA0-47B6-B745-ECF00DEE7A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0910">
            <a:off x="5581649" y="3837474"/>
            <a:ext cx="28575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dirty="0"/>
              <a:t>Вторая стадия</a:t>
            </a:r>
            <a:r>
              <a:rPr lang="ru-RU" dirty="0"/>
              <a:t> длится от 5-8 часов до суток. В это время самочувствие больных ухудшается: лицо становится красным, склеры инъецированными, слизистые оболочки сухими, язык обложенным. Развивается тахикардия, гипотония, одышка, возбуждение, рвота, возможны поносы.</a:t>
            </a:r>
          </a:p>
          <a:p>
            <a:r>
              <a:rPr lang="ru-RU" i="1" dirty="0"/>
              <a:t>Приступ лихорадки заканчивается</a:t>
            </a:r>
            <a:r>
              <a:rPr lang="ru-RU" dirty="0"/>
              <a:t> резким падением температуры тела, </a:t>
            </a:r>
            <a:r>
              <a:rPr lang="ru-RU" dirty="0" err="1"/>
              <a:t>профузным</a:t>
            </a:r>
            <a:r>
              <a:rPr lang="ru-RU" dirty="0"/>
              <a:t> потоотделением и улучшением состояния больного. Третья стадия длится от 2 до 5 часов и заканчивается глубоким сном.</a:t>
            </a:r>
          </a:p>
          <a:p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7215A51-A055-4E48-ACBB-014B0BA6A45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/>
              <a:t>В </a:t>
            </a:r>
            <a:r>
              <a:rPr lang="ru-RU" dirty="0" err="1"/>
              <a:t>межприступный</a:t>
            </a:r>
            <a:r>
              <a:rPr lang="ru-RU" dirty="0"/>
              <a:t> период температура тела нормализуется, больные испытывают усталость, разбитость, слабость. Селезенка и печень уплотняются, кожа и склеры становятся </a:t>
            </a:r>
            <a:r>
              <a:rPr lang="ru-RU" dirty="0" err="1"/>
              <a:t>субиктеричными</a:t>
            </a:r>
            <a:r>
              <a:rPr lang="ru-RU" dirty="0"/>
              <a:t>. В общем анализе крови обнаруживают </a:t>
            </a:r>
            <a:r>
              <a:rPr lang="ru-RU" dirty="0" err="1"/>
              <a:t>эритропению</a:t>
            </a:r>
            <a:r>
              <a:rPr lang="ru-RU" dirty="0"/>
              <a:t>, анемию, лейкопению, тромбоцитопению. На фоне приступов малярии страдают все системы организма: половая, выделительная, кроветворная.</a:t>
            </a:r>
          </a:p>
          <a:p>
            <a:pPr>
              <a:buNone/>
            </a:pPr>
            <a:r>
              <a:rPr lang="ru-RU" dirty="0"/>
              <a:t>Заболевание характеризуется длительным доброкачественным течением, приступы повторяются через день.</a:t>
            </a:r>
          </a:p>
          <a:p>
            <a:endParaRPr lang="ru-RU" dirty="0"/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B569A1ED-F72A-47C3-AB1F-6847A303F9A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706" y="2013937"/>
            <a:ext cx="3317726" cy="2590608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/>
              <a:t>При четырехдневной малярии возбудитель длительное время сохраняется в организме человека.</a:t>
            </a:r>
            <a:r>
              <a:rPr lang="ru-RU" dirty="0"/>
              <a:t> Приступы лихорадки повторяются через каждые 48 часов. Симптоматика патологии во многом схожа с таковой при трехдневной малярии. Клинические симптомы малярии обусловлены низким уровнем </a:t>
            </a:r>
            <a:r>
              <a:rPr lang="ru-RU" dirty="0" err="1"/>
              <a:t>паразитемии</a:t>
            </a:r>
            <a:r>
              <a:rPr lang="ru-RU" dirty="0"/>
              <a:t>. У больных печень и селезенка увеличиваются медленно, анемия развивается постепенно.</a:t>
            </a:r>
          </a:p>
          <a:p>
            <a:r>
              <a:rPr lang="ru-RU" b="1" dirty="0"/>
              <a:t>Тропическая малярия протекает намного тяжелее.</a:t>
            </a:r>
            <a:r>
              <a:rPr lang="ru-RU" dirty="0"/>
              <a:t> Заболевание характеризуется менее выраженными ознобом и потливостью, но более длительными приступами лихорадки с неправильной лихорадочной кривой. Во время падения температуры тела вновь возникает </a:t>
            </a:r>
            <a:r>
              <a:rPr lang="ru-RU" dirty="0" err="1"/>
              <a:t>познабливание</a:t>
            </a:r>
            <a:r>
              <a:rPr lang="ru-RU" dirty="0"/>
              <a:t>, второй подъем и критический спад. На фоне выраженной интоксикации у больных появляются церебральные признаки – головная боль, спутанность сознания, судороги, бессонница, бред, малярийная кома, коллапс. Возможно развитие токсического гепатита, респираторной и почечной патологии с соответствующими симптомами. У детей малярия имеет все характерные черты: лихорадочные пароксизмы, особый характер лихорадки, </a:t>
            </a:r>
            <a:r>
              <a:rPr lang="ru-RU" dirty="0" err="1"/>
              <a:t>гепатоспленомегалия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Диагностика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7139136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/>
              <a:t>Диагностика малярии основывается на характерной клинической картине и данных </a:t>
            </a:r>
            <a:r>
              <a:rPr lang="ru-RU" dirty="0" err="1"/>
              <a:t>эпиданамнеза</a:t>
            </a:r>
            <a:r>
              <a:rPr lang="ru-RU" dirty="0"/>
              <a:t>.</a:t>
            </a:r>
          </a:p>
          <a:p>
            <a:r>
              <a:rPr lang="ru-RU" b="1" dirty="0"/>
              <a:t>Лабораторные методы исследования занимают ведущее место в диагностике малярии.</a:t>
            </a:r>
            <a:r>
              <a:rPr lang="ru-RU" dirty="0"/>
              <a:t> Микроскопическое исследование крови больного позволяет определить количество микробов, а также их род и вид. Для этого готовят два типа мазка – тонкий и толстый. Исследование толстой капли крови проводят при подозрении на малярию, для идентификации плазмодия и определения его чувствительности к противомалярийным препаратам. Определить вид возбудителя и стадию его развития позволяет исследование тонкой капли крови.</a:t>
            </a:r>
          </a:p>
          <a:p>
            <a:r>
              <a:rPr lang="ru-RU" dirty="0"/>
              <a:t>В общем анализе крови у больных малярией обнаруживают гипохромную анемию, лейкоцитоз, тромбоцитопению; в общем анализе мочи – гемоглобинурию, гематурию.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91703A2-5FE6-4435-B5FD-786157BB97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5864814" cy="343756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Быстрым, достоверным и надежным методом лабораторной диагностики малярии является ПЦР. Этот дорогостоящий метод не используют для скрининга, а только в качестве дополнения к основной диагностике.</a:t>
            </a:r>
          </a:p>
          <a:p>
            <a:r>
              <a:rPr lang="ru-RU" dirty="0"/>
              <a:t>Серодиагностика имеет вспомогательное значение. </a:t>
            </a:r>
            <a:r>
              <a:rPr lang="ru-RU" dirty="0" err="1"/>
              <a:t>Пр</a:t>
            </a:r>
            <a:r>
              <a:rPr lang="ru-RU" dirty="0"/>
              <a:t> </a:t>
            </a:r>
            <a:r>
              <a:rPr lang="ru-RU" dirty="0" err="1"/>
              <a:t>оводят</a:t>
            </a:r>
            <a:r>
              <a:rPr lang="ru-RU" dirty="0"/>
              <a:t> иммуноферментный анализ, в ходе которого определяют наличие специфических антител в крови больного.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814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Лечение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554356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err="1"/>
              <a:t>Этиотропное</a:t>
            </a:r>
            <a:r>
              <a:rPr lang="ru-RU" dirty="0"/>
              <a:t> лечение малярии: «</a:t>
            </a:r>
            <a:r>
              <a:rPr lang="ru-RU" dirty="0" err="1"/>
              <a:t>Хингамин</a:t>
            </a:r>
            <a:r>
              <a:rPr lang="ru-RU" dirty="0"/>
              <a:t>», «Хинин», «</a:t>
            </a:r>
            <a:r>
              <a:rPr lang="ru-RU" dirty="0" err="1"/>
              <a:t>Хлоридин</a:t>
            </a:r>
            <a:r>
              <a:rPr lang="ru-RU" dirty="0"/>
              <a:t>», «</a:t>
            </a:r>
            <a:r>
              <a:rPr lang="ru-RU" dirty="0" err="1"/>
              <a:t>Хлорохин</a:t>
            </a:r>
            <a:r>
              <a:rPr lang="ru-RU" dirty="0"/>
              <a:t>», «Акрихин», сульфаниламиды, антибиотики – «Тетрациклин», «</a:t>
            </a:r>
            <a:r>
              <a:rPr lang="ru-RU" dirty="0" err="1"/>
              <a:t>Доксициклин</a:t>
            </a:r>
            <a:r>
              <a:rPr lang="ru-RU" dirty="0"/>
              <a:t>».</a:t>
            </a:r>
          </a:p>
          <a:p>
            <a:r>
              <a:rPr lang="ru-RU" b="1" dirty="0"/>
              <a:t>«</a:t>
            </a:r>
            <a:r>
              <a:rPr lang="ru-RU" b="1" dirty="0" err="1"/>
              <a:t>Хингамин</a:t>
            </a:r>
            <a:r>
              <a:rPr lang="ru-RU" b="1" dirty="0"/>
              <a:t>» — </a:t>
            </a:r>
            <a:r>
              <a:rPr lang="ru-RU" dirty="0"/>
              <a:t>широко применяемое противомалярийное лекарственное средство, вызывающее гибель плазмодиев. Таблетки назначают больным малярией и используют для профилактики инфекции. Принимать их следует после еды в течение 5 дней. В тяжелых случаях препарат вводят внутривенно </a:t>
            </a:r>
            <a:r>
              <a:rPr lang="ru-RU" dirty="0" err="1"/>
              <a:t>капельно</a:t>
            </a:r>
            <a:r>
              <a:rPr lang="ru-RU" dirty="0"/>
              <a:t>. Детям «</a:t>
            </a:r>
            <a:r>
              <a:rPr lang="ru-RU" dirty="0" err="1"/>
              <a:t>Хингамин</a:t>
            </a:r>
            <a:r>
              <a:rPr lang="ru-RU" dirty="0"/>
              <a:t>» назначают в виде внутримышечных инъекций двукратно с интервалом в 6 часов. Чтобы ускорить и усилить терапевтический эффект препарата, его назначают вместе с противовоспалительными и гормональными средствами.</a:t>
            </a:r>
          </a:p>
          <a:p>
            <a:r>
              <a:rPr lang="ru-RU" b="1" dirty="0"/>
              <a:t>«</a:t>
            </a:r>
            <a:r>
              <a:rPr lang="ru-RU" b="1" dirty="0" err="1"/>
              <a:t>Хлоридин</a:t>
            </a:r>
            <a:r>
              <a:rPr lang="ru-RU" b="1" dirty="0"/>
              <a:t>»</a:t>
            </a:r>
            <a:r>
              <a:rPr lang="ru-RU" dirty="0"/>
              <a:t> представляет собой лекарственное средство, оказывающее повреждающее воздействие на различные формы плазмодиев. Этот препарат является довольно эффективным, но действует медленнее «</a:t>
            </a:r>
            <a:r>
              <a:rPr lang="ru-RU" dirty="0" err="1"/>
              <a:t>Хингамина</a:t>
            </a:r>
            <a:r>
              <a:rPr lang="ru-RU" dirty="0"/>
              <a:t>». В тяжелых случаях их рекомендуют принимать одновременно.</a:t>
            </a:r>
          </a:p>
          <a:p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05546FA-1D74-42D8-A23B-D6A071DD65A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Профилактика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5686436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Профилактические мероприятия заключаются в своевременном выявлении и лечении больных малярией и носителей малярийного плазмодия, проведении эпидемиологического надзора за эндемическими регионами, уничтожении комаров и использовании средств от их укусов.</a:t>
            </a:r>
          </a:p>
          <a:p>
            <a:r>
              <a:rPr lang="ru-RU" dirty="0"/>
              <a:t>Прививка от малярии в настоящее время не разработана. </a:t>
            </a:r>
            <a:r>
              <a:rPr lang="ru-RU" b="1" dirty="0"/>
              <a:t>Специфическая профилактика малярии заключается в использовании противомалярийных препаратов.</a:t>
            </a:r>
            <a:r>
              <a:rPr lang="ru-RU" dirty="0"/>
              <a:t> Лица, выезжающие в </a:t>
            </a:r>
            <a:r>
              <a:rPr lang="ru-RU" dirty="0" err="1"/>
              <a:t>эндемичные</a:t>
            </a:r>
            <a:r>
              <a:rPr lang="ru-RU" dirty="0"/>
              <a:t> районы, должны пройти курс </a:t>
            </a:r>
            <a:r>
              <a:rPr lang="ru-RU" dirty="0" err="1"/>
              <a:t>химиопрофилактики</a:t>
            </a:r>
            <a:r>
              <a:rPr lang="ru-RU" dirty="0"/>
              <a:t> «</a:t>
            </a:r>
            <a:r>
              <a:rPr lang="ru-RU" dirty="0" err="1"/>
              <a:t>Хингамином</a:t>
            </a:r>
            <a:r>
              <a:rPr lang="ru-RU" dirty="0"/>
              <a:t>», «</a:t>
            </a:r>
            <a:r>
              <a:rPr lang="ru-RU" dirty="0" err="1"/>
              <a:t>Амодиахином</a:t>
            </a:r>
            <a:r>
              <a:rPr lang="ru-RU" dirty="0"/>
              <a:t>», «</a:t>
            </a:r>
            <a:r>
              <a:rPr lang="ru-RU" dirty="0" err="1"/>
              <a:t>Хлоридином</a:t>
            </a:r>
            <a:r>
              <a:rPr lang="ru-RU" dirty="0"/>
              <a:t>». Для наибольшей эффективности эти препараты рекомендуют чередовать каждый месяц.</a:t>
            </a:r>
          </a:p>
          <a:p>
            <a:r>
              <a:rPr lang="ru-RU" dirty="0"/>
              <a:t>С помощью натуральных или синтетических репеллентов можно защитить себя от укусов комаров. Они бывают коллективными и индивидуальными и выпускаются в виде </a:t>
            </a:r>
            <a:r>
              <a:rPr lang="ru-RU" dirty="0" err="1"/>
              <a:t>спрея</a:t>
            </a:r>
            <a:r>
              <a:rPr lang="ru-RU" dirty="0"/>
              <a:t>, крема, геля, карандашей, свечей и спиралей.</a:t>
            </a:r>
          </a:p>
          <a:p>
            <a:r>
              <a:rPr lang="ru-RU" dirty="0"/>
              <a:t>Комары боятся запаха томатов, валерианы, табака, масла базилика, аниса, кедра и эвкалипта. Пару капель эфирного масла добавляют в растительное масло и наносят его на открытые участки тела.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3483BF35-1380-4E35-BD86-90B2D136ECB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42310"/>
            <a:ext cx="2381250" cy="17145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pic>
        <p:nvPicPr>
          <p:cNvPr id="15" name="Объект 14">
            <a:extLst>
              <a:ext uri="{FF2B5EF4-FFF2-40B4-BE49-F238E27FC236}">
                <a16:creationId xmlns:a16="http://schemas.microsoft.com/office/drawing/2014/main" id="{D78B9D45-399D-4D16-A29D-7ADC3D8352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491" y="2204864"/>
            <a:ext cx="5080967" cy="313168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Малярия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6224854" cy="3437560"/>
          </a:xfrm>
        </p:spPr>
        <p:txBody>
          <a:bodyPr>
            <a:normAutofit fontScale="62500" lnSpcReduction="20000"/>
          </a:bodyPr>
          <a:lstStyle/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Малярия — инфекционно-паразитарная патология, проявляющаяся 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повышением температуры тела, малокровием, </a:t>
            </a:r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гепатомегалией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спленомегалией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Этот острый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протозооз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вызывают плазмодии, которые попадают в организм человека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укусах комаров рода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Anopheles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Заболевание характеризуется приступообразным и рецидивирующим течением. Если не лечить патологию, возникнут тяжелые осложнения.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Малярия — болезнь африканского континента, Южной Америки и Юго-Восточной Азии. 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Большая часть случаев заражения регистрируется у маленьких детей, проживающих в Западной и Центральной Африке.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 этих странах малярия лидирует среди всей инфекционной патологии и является основной причиной нетрудоспособности и смертности населения.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C599482-0DE9-4598-BFFA-0FC49F26F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68863"/>
            <a:ext cx="2188457" cy="153135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Этиология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Плазмодии – паразитические одноклеточные организмы, вызывающие малярию.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Микробы проникают в организм человека при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кровососании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во время которого они впрыскиваются самкой комара в кровь или лимфу. Плазмодии кратковременно пребывают в крови и проникают в клетки печени, поражая их. Печеночная стадия заболевания длится довольно долго, периодически вызывая рецидивы, обусловленные выходом простейших в кровеносное русло. Они прикрепляются к мембранам эритроцитов, что приводит к переходу печеночной стадии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эритроцитарную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Малярийные комары распространены повсеместно. Они размножаются в непроточных, хорошо прогреваемых водоемах, где сохраняются благоприятные условия — повышенная влажность и высокая температура воздуха. Именно поэтому малярию называли раньше «болотной лихорадкой». Малярийные москиты внешне отличаются от других комаров: они немного крупнее, имеют более темную расцветку и поперечные белые полоски на ножках. Их укусы также отличаются от обычных комариных: кусаются </a:t>
            </a:r>
            <a:r>
              <a:rPr lang="ru-RU" dirty="0"/>
              <a:t>малярийные москиты больнее, укушенное место отекает и зудит.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Патогенез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5936822" cy="3437560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развитии плазмодия выделяют 2 фазы: спорогонии в организме комара и шизогонии в организме человека.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Тканевая шизогония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длится 1-2 недели. Она происходит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гепатоцитах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заканчивается выходом микробов в кровеносное русло. Тканевая шизогония соответствует периоду инкубации и протекает без явных клинических признаков.</a:t>
            </a:r>
          </a:p>
          <a:p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Эритроцитарная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шизогония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развивается после распада красных кровяных телец и проникновения в плазму крови токсинов паразитов. С этой фазой связано появление основных симптомов малярии. Массивный распад эритроцитов может закончиться развитием гемолитической анемии, расстройства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микроциркуляции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шока.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Малярия – это опасно!">
            <a:extLst>
              <a:ext uri="{FF2B5EF4-FFF2-40B4-BE49-F238E27FC236}">
                <a16:creationId xmlns:a16="http://schemas.microsoft.com/office/drawing/2014/main" id="{3C5D5CBB-6783-4373-9C74-E9BF65E52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008" y="386159"/>
            <a:ext cx="282892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Эпидемиология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5216742" cy="343756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инфекции – больные или носители. 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Распространяется инфекция чаще всего трансмиссивным путем с помощью переносчика — самки комара рода </a:t>
            </a:r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Anopheles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Заражение комаров происходит во время сосания крови у носителей малярийного паразита или у больных малярией людей.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более редких случаях имеет место:</a:t>
            </a:r>
          </a:p>
          <a:p>
            <a:r>
              <a:rPr lang="ru-RU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Трансплацентарный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путь — от больной матери к ребенку,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Гемотрансфузионный путь – при переливании крови,</a:t>
            </a:r>
          </a:p>
          <a:p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Заражение через контаминированный медицинский инструментарий.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6" name="Объект 15">
            <a:extLst>
              <a:ext uri="{FF2B5EF4-FFF2-40B4-BE49-F238E27FC236}">
                <a16:creationId xmlns:a16="http://schemas.microsoft.com/office/drawing/2014/main" id="{E4DF0508-9534-459B-81C2-8515FB4F7C8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53467"/>
            <a:ext cx="2818234" cy="196215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10BAE2-F6CB-4786-BBA2-657756CD9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5DFFF0-7B19-4BE2-8A33-63AA2E4472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6440878" cy="3437560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Инфекция характеризуется высокой восприимчивостью.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наибольшей степени заражению малярией подвержены жители экваториальной и субэкваториальной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зон.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Малярия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основной причиной смерти маленьких детей, проживающих в эндемичных регионах.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Заболеваемость регистрируется обычно в осенне-летний период, а в жарких странах — в течение года. Это антропоноз: малярией болеют только люди.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Иммунитет после перенесенной инфекции нестойкий, типоспецифический.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4320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Презентация &quot;Малярия&quot; по медицине – скачать проект">
            <a:extLst>
              <a:ext uri="{FF2B5EF4-FFF2-40B4-BE49-F238E27FC236}">
                <a16:creationId xmlns:a16="http://schemas.microsoft.com/office/drawing/2014/main" id="{634CB550-25B8-4E2C-A361-D16F15BD0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44824"/>
            <a:ext cx="5040560" cy="362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287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Клиника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/>
              <a:t>Малярия имеет острое начало и проявляется лихорадкой, ознобом, недомоганием, слабостью и головной болью.</a:t>
            </a:r>
            <a:r>
              <a:rPr lang="ru-RU" dirty="0"/>
              <a:t> </a:t>
            </a:r>
            <a:r>
              <a:rPr lang="ru-RU" dirty="0">
                <a:hlinkClick r:id="rId2"/>
              </a:rPr>
              <a:t>Температура тела</a:t>
            </a:r>
            <a:r>
              <a:rPr lang="ru-RU" dirty="0"/>
              <a:t> повышается внезапно, больного трясет. В дальнейшем присоединяются диспепсический и болевой синдромы, которые проявляются болью в мышцах и суставах, тошнотой, рвотой, диареей, </a:t>
            </a:r>
            <a:r>
              <a:rPr lang="ru-RU" dirty="0" err="1"/>
              <a:t>гепатоспленомегалией</a:t>
            </a:r>
            <a:r>
              <a:rPr lang="ru-RU" dirty="0"/>
              <a:t>, судорогами.</a:t>
            </a:r>
          </a:p>
        </p:txBody>
      </p:sp>
      <p:pic>
        <p:nvPicPr>
          <p:cNvPr id="1026" name="Picture 2" descr="Памятка по малярии">
            <a:extLst>
              <a:ext uri="{FF2B5EF4-FFF2-40B4-BE49-F238E27FC236}">
                <a16:creationId xmlns:a16="http://schemas.microsoft.com/office/drawing/2014/main" id="{576494C9-1A8F-4F85-83CF-ECB736DB0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162" y="1556792"/>
            <a:ext cx="4164165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Виды малярии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/>
              <a:t>Для трехдневной малярии характерно приступообразное течение.</a:t>
            </a:r>
            <a:r>
              <a:rPr lang="ru-RU" dirty="0"/>
              <a:t> Приступ длится 10-12 часов и условно подразделяется на 3 стадии: озноба, жара и </a:t>
            </a:r>
            <a:r>
              <a:rPr lang="ru-RU" dirty="0" err="1"/>
              <a:t>апирексии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i="1" dirty="0"/>
              <a:t>проявления малярии</a:t>
            </a:r>
          </a:p>
          <a:p>
            <a:r>
              <a:rPr lang="ru-RU" i="1" dirty="0"/>
              <a:t>В первую стадию</a:t>
            </a:r>
            <a:r>
              <a:rPr lang="ru-RU" dirty="0"/>
              <a:t> больного знобит, его кожа бледнеет, конечности холодеют и синеют, развивается </a:t>
            </a:r>
            <a:r>
              <a:rPr lang="ru-RU" dirty="0" err="1"/>
              <a:t>акроцианоз</a:t>
            </a:r>
            <a:r>
              <a:rPr lang="ru-RU" dirty="0"/>
              <a:t>. Пульс становится частым, дыхание – поверхностным. Стадия озноба длится 2 часа, в течении которых температура тела постепенно повышается и в итоге достигает 40-41 градуса.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5A8BCD01-ABB7-4125-B377-2037299E132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00" y="2204865"/>
            <a:ext cx="3930972" cy="220885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111</TotalTime>
  <Words>368</Words>
  <Application>Microsoft Office PowerPoint</Application>
  <PresentationFormat>Экран (4:3)</PresentationFormat>
  <Paragraphs>49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Gill Sans MT</vt:lpstr>
      <vt:lpstr>Times New Roman</vt:lpstr>
      <vt:lpstr>Галерея</vt:lpstr>
      <vt:lpstr>Малярия</vt:lpstr>
      <vt:lpstr>Малярия</vt:lpstr>
      <vt:lpstr>Этиология </vt:lpstr>
      <vt:lpstr>Патогенез </vt:lpstr>
      <vt:lpstr>Эпидемиология </vt:lpstr>
      <vt:lpstr>Презентация PowerPoint</vt:lpstr>
      <vt:lpstr>Презентация PowerPoint</vt:lpstr>
      <vt:lpstr>Клиника </vt:lpstr>
      <vt:lpstr>Виды малярии </vt:lpstr>
      <vt:lpstr>Презентация PowerPoint</vt:lpstr>
      <vt:lpstr>Презентация PowerPoint</vt:lpstr>
      <vt:lpstr>Презентация PowerPoint</vt:lpstr>
      <vt:lpstr>Диагностика </vt:lpstr>
      <vt:lpstr>Презентация PowerPoint</vt:lpstr>
      <vt:lpstr>Лечение </vt:lpstr>
      <vt:lpstr>Профилактика 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Малярия</dc:title>
  <dc:creator>AM3</dc:creator>
  <cp:lastModifiedBy>Светлана Сергеевна</cp:lastModifiedBy>
  <cp:revision>13</cp:revision>
  <dcterms:created xsi:type="dcterms:W3CDTF">2017-10-29T08:37:21Z</dcterms:created>
  <dcterms:modified xsi:type="dcterms:W3CDTF">2020-04-02T11:57:19Z</dcterms:modified>
</cp:coreProperties>
</file>