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78" r:id="rId3"/>
    <p:sldId id="279" r:id="rId4"/>
    <p:sldId id="280" r:id="rId5"/>
    <p:sldId id="258" r:id="rId6"/>
    <p:sldId id="259" r:id="rId7"/>
    <p:sldId id="260" r:id="rId8"/>
    <p:sldId id="261" r:id="rId9"/>
    <p:sldId id="268" r:id="rId10"/>
    <p:sldId id="277" r:id="rId11"/>
    <p:sldId id="263" r:id="rId12"/>
    <p:sldId id="264" r:id="rId13"/>
    <p:sldId id="275" r:id="rId14"/>
    <p:sldId id="274" r:id="rId15"/>
    <p:sldId id="270" r:id="rId16"/>
    <p:sldId id="273" r:id="rId17"/>
    <p:sldId id="271" r:id="rId18"/>
    <p:sldId id="265" r:id="rId19"/>
    <p:sldId id="272" r:id="rId20"/>
    <p:sldId id="282" r:id="rId21"/>
    <p:sldId id="281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85" autoAdjust="0"/>
    <p:restoredTop sz="94660"/>
  </p:normalViewPr>
  <p:slideViewPr>
    <p:cSldViewPr>
      <p:cViewPr varScale="1">
        <p:scale>
          <a:sx n="54" d="100"/>
          <a:sy n="54" d="100"/>
        </p:scale>
        <p:origin x="-118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8077200" cy="142439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Докладчик:</a:t>
            </a:r>
            <a:r>
              <a:rPr lang="en-US" sz="2400" dirty="0" smtClean="0"/>
              <a:t> </a:t>
            </a:r>
            <a:r>
              <a:rPr lang="ru-RU" sz="2400" dirty="0" smtClean="0"/>
              <a:t>Салтереева </a:t>
            </a:r>
            <a:r>
              <a:rPr lang="ru-RU" sz="2400" dirty="0" smtClean="0"/>
              <a:t>Х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  <a:r>
              <a:rPr lang="ru-RU" sz="2400" dirty="0" smtClean="0"/>
              <a:t>Р, </a:t>
            </a:r>
            <a:endParaRPr lang="en-US" sz="2400" dirty="0" smtClean="0"/>
          </a:p>
          <a:p>
            <a:r>
              <a:rPr lang="ru-RU" sz="2400" dirty="0" smtClean="0"/>
              <a:t>Салтереева С</a:t>
            </a:r>
            <a:r>
              <a:rPr lang="en-US" sz="2400" dirty="0" smtClean="0"/>
              <a:t>.</a:t>
            </a:r>
            <a:r>
              <a:rPr lang="ru-RU" sz="2400" dirty="0" smtClean="0"/>
              <a:t> Р.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839200" cy="9144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</a:rPr>
              <a:t>Мелиоидоз с точки зрения биотерроризма</a:t>
            </a:r>
            <a:endParaRPr lang="ru-RU" sz="3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Рисунок 6" descr="Screenshot_2015-09-25-23-42-28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19" b="10519"/>
          <a:stretch>
            <a:fillRect/>
          </a:stretch>
        </p:blipFill>
        <p:spPr>
          <a:xfrm>
            <a:off x="1752600" y="1600200"/>
            <a:ext cx="5791200" cy="29781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151001-WA001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2057400"/>
            <a:ext cx="4267200" cy="3733800"/>
          </a:xfrm>
        </p:spPr>
      </p:pic>
      <p:pic>
        <p:nvPicPr>
          <p:cNvPr id="6" name="Содержимое 5" descr="IMG-20151001-WA003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2057400"/>
            <a:ext cx="4267200" cy="365760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Преимущественно у военнослужащих, вернувшихся из районов боевых действий в Юго-Восточной Азии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381000"/>
            <a:ext cx="80010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Единичные случаи завозного характера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6096000"/>
            <a:ext cx="80772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Очагов мелиоидоза нет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949570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Географическое распространение</a:t>
            </a:r>
            <a:endParaRPr lang="ru-RU" sz="36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05000"/>
            <a:ext cx="7772400" cy="45719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Вспышка мелиоидоза неясного происхождения имела место в 1945 г в Берлине.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Франция стала первой страной Европы, где завозы мелиоидоза переросли в серьезную проблему. За 1948-1954 гг. заболело 100 военнослужащих.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949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57400"/>
            <a:ext cx="7772400" cy="4343399"/>
          </a:xfrm>
        </p:spPr>
        <p:txBody>
          <a:bodyPr/>
          <a:lstStyle/>
          <a:p>
            <a:r>
              <a:rPr lang="ru-RU" b="1" dirty="0" smtClean="0"/>
              <a:t>Возбудитель мелиоидоза длительно сохраняется в почве при благоприятных условиях-</a:t>
            </a:r>
            <a:r>
              <a:rPr lang="ru-RU" b="1" u="sng" dirty="0" smtClean="0">
                <a:solidFill>
                  <a:srgbClr val="C00000"/>
                </a:solidFill>
              </a:rPr>
              <a:t>преимущество как БО. </a:t>
            </a:r>
            <a:r>
              <a:rPr lang="ru-RU" b="1" dirty="0" smtClean="0"/>
              <a:t>В моче сохраняется не менее 17 суток, в испражнениях 27, в трупах не менее 2 недель. А в влажной почве и в воде сохраняется более 44 суток.</a:t>
            </a:r>
          </a:p>
          <a:p>
            <a:r>
              <a:rPr lang="ru-RU" b="1" u="sng" dirty="0" smtClean="0">
                <a:solidFill>
                  <a:srgbClr val="C00000"/>
                </a:solidFill>
              </a:rPr>
              <a:t>Выживаемость его зависит от доступа кислорода и температуры. </a:t>
            </a:r>
            <a:r>
              <a:rPr lang="ru-RU" b="1" dirty="0" smtClean="0"/>
              <a:t>Например: В жидкой среде при температуре 56 градусов возбудитель погибает в течении 10-12 минут, при 100 моментально.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creenshot_2015-09-25-23-45-00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579" b="857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143000" y="4495800"/>
            <a:ext cx="7162800" cy="18288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 течению различают формы : молниеносная, острая, </a:t>
            </a:r>
            <a:r>
              <a:rPr lang="ru-RU" sz="2400" b="1" dirty="0" err="1" smtClean="0">
                <a:solidFill>
                  <a:srgbClr val="002060"/>
                </a:solidFill>
              </a:rPr>
              <a:t>подострая</a:t>
            </a:r>
            <a:r>
              <a:rPr lang="ru-RU" sz="2400" b="1" dirty="0" smtClean="0">
                <a:solidFill>
                  <a:srgbClr val="002060"/>
                </a:solidFill>
              </a:rPr>
              <a:t> и хроническая.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Повышение температуры тела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сильные головные и мышечные боли</a:t>
            </a:r>
          </a:p>
          <a:p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10400" cy="5626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Клиническая картина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creenshot_2015-09-25-23-42-50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229" b="922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141232" y="3962400"/>
            <a:ext cx="7162800" cy="2438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одышка, нарушенное психическое состояние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 обезвоживание, судороги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 хрипы в легких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увеличение печени и селезенки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4865122"/>
            <a:ext cx="76200" cy="56267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477000" cy="1059712"/>
          </a:xfrm>
        </p:spPr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1981200"/>
            <a:ext cx="7504113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Клинические проявления.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Патологоанатомические изменения.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Бактериологические исследования.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685800"/>
            <a:ext cx="6364224" cy="1371600"/>
          </a:xfrm>
        </p:spPr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931712"/>
            <a:ext cx="7580313" cy="24784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Иммунопрофилактика не разработана -</a:t>
            </a:r>
            <a:r>
              <a:rPr lang="ru-RU" sz="3200" b="1" i="1" u="sng" dirty="0" smtClean="0">
                <a:solidFill>
                  <a:srgbClr val="C00000"/>
                </a:solidFill>
              </a:rPr>
              <a:t> еще одно преимущество как БО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685800"/>
            <a:ext cx="575462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2286000"/>
            <a:ext cx="7315200" cy="3048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По тяжести заболевания назначаются антибиотики (внутривенно и в таблетках) (</a:t>
            </a:r>
            <a:r>
              <a:rPr lang="ru-RU" b="1" dirty="0" err="1" smtClean="0"/>
              <a:t>Цефтазидим</a:t>
            </a:r>
            <a:r>
              <a:rPr lang="ru-RU" b="1" dirty="0" smtClean="0"/>
              <a:t>, </a:t>
            </a:r>
            <a:r>
              <a:rPr lang="ru-RU" b="1" dirty="0" err="1" smtClean="0"/>
              <a:t>амоксициллин</a:t>
            </a:r>
            <a:r>
              <a:rPr lang="ru-RU" b="1" dirty="0" smtClean="0"/>
              <a:t>, </a:t>
            </a:r>
            <a:r>
              <a:rPr lang="ru-RU" b="1" dirty="0" err="1" smtClean="0"/>
              <a:t>триметаприм</a:t>
            </a:r>
            <a:r>
              <a:rPr lang="ru-RU" b="1" dirty="0" smtClean="0"/>
              <a:t>, стрептомицин и т.д.)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949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28800"/>
            <a:ext cx="7772400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Учитывая свойства возбудителя мелиоидоза как агента БО и опасность работы с ним в лабораторных условиях, маловероятна его генетическая модификация </a:t>
            </a:r>
            <a:r>
              <a:rPr lang="ru-RU" sz="2400" dirty="0" err="1" smtClean="0"/>
              <a:t>искуственным</a:t>
            </a:r>
            <a:r>
              <a:rPr lang="ru-RU" sz="2400" dirty="0" smtClean="0"/>
              <a:t> путем. Если все же организаторы террористического акта возьмутся за его модификацию, то она может быть направлена на снижение инфицирующей дозы, сокращение инкубационного периода или придание выбранному штамму резистентности к антибиотикам, к которым они </a:t>
            </a:r>
            <a:r>
              <a:rPr lang="ru-RU" sz="2400" dirty="0" err="1" smtClean="0"/>
              <a:t>чувстивительны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38200" y="533400"/>
            <a:ext cx="6553200" cy="1212112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885113" cy="4648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4000" dirty="0" smtClean="0"/>
              <a:t>Мелиоидоз -опасное инфекционное заболевание, вызываемое микроорганизмом рода </a:t>
            </a:r>
            <a:r>
              <a:rPr lang="en-US" sz="4000" dirty="0" smtClean="0"/>
              <a:t>pseudomallei</a:t>
            </a:r>
            <a:r>
              <a:rPr lang="ru-RU" sz="4000" dirty="0" smtClean="0"/>
              <a:t>.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62000"/>
            <a:ext cx="5373624" cy="1219200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2133600"/>
            <a:ext cx="7504113" cy="3733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/>
              <a:t>Рассмотреть мелиоидоз как биологическое оружие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/>
              <a:t>Выявить его характерные черты, как БО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Является биологическим оружием, благодаря:</a:t>
            </a:r>
            <a:br>
              <a:rPr lang="ru-RU" sz="3200" dirty="0" smtClean="0"/>
            </a:br>
            <a:r>
              <a:rPr lang="ru-RU" sz="3200" dirty="0" smtClean="0"/>
              <a:t>-хорошему сохранению во внешней среде, </a:t>
            </a:r>
            <a:br>
              <a:rPr lang="ru-RU" sz="3200" dirty="0" smtClean="0"/>
            </a:br>
            <a:r>
              <a:rPr lang="ru-RU" sz="3200" dirty="0" smtClean="0"/>
              <a:t>-способности продуцировать ферменты, </a:t>
            </a:r>
            <a:br>
              <a:rPr lang="ru-RU" sz="3200" dirty="0" smtClean="0"/>
            </a:br>
            <a:r>
              <a:rPr lang="ru-RU" sz="3200" dirty="0" smtClean="0"/>
              <a:t>-неразработанной иммунопрофилактики,</a:t>
            </a:r>
            <a:br>
              <a:rPr lang="ru-RU" sz="3200" dirty="0" smtClean="0"/>
            </a:br>
            <a:r>
              <a:rPr lang="ru-RU" sz="3200" dirty="0" smtClean="0"/>
              <a:t>-способности приводить к летальному исходу.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ru-RU" sz="4000" dirty="0" smtClean="0"/>
              <a:t>Если использовать мелиоидоз как БО в террористических целях, то это приведет к большому количеству зараженных и повышению смертности.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51003_1849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19200"/>
            <a:ext cx="8839200" cy="56388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     Благодарю за внимание!</a:t>
            </a: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381000"/>
            <a:ext cx="7772400" cy="304800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037513" cy="5029200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Биотерроризм-разновидность</a:t>
            </a:r>
            <a:r>
              <a:rPr lang="ru-RU" sz="3200" b="1" dirty="0" smtClean="0"/>
              <a:t> терроризма, заключающаяся в использовании правительством, организацией или индивидуумом биологического оружия против населения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Биологическое оружие (БО) – это патогенные микроорганизмы или их споры, вирусы, бактериальные токсины, зараженные люди и животные, а также средства их доставки, предназначенные для массового поражения живой силы противника, с/</a:t>
            </a:r>
            <a:r>
              <a:rPr lang="ru-RU" sz="3100" dirty="0" err="1" smtClean="0"/>
              <a:t>х</a:t>
            </a:r>
            <a:r>
              <a:rPr lang="ru-RU" sz="3100" dirty="0" smtClean="0"/>
              <a:t> животных, посевов сельскохозяйственных культур, а также порчи некоторых военных материалов и снаряжений. Является оружием массового поражения.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2015-09-25-23-42-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3429000"/>
            <a:ext cx="4419599" cy="2895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7182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Мелиоидоз (</a:t>
            </a:r>
            <a:r>
              <a:rPr lang="en-US" sz="3600" b="1" dirty="0" smtClean="0"/>
              <a:t>melioidosis)</a:t>
            </a:r>
            <a:r>
              <a:rPr lang="ru-RU" sz="3600" b="1" dirty="0" smtClean="0"/>
              <a:t>-(псевдосап, псевдохолера, сап Восточной Индии, болезнь </a:t>
            </a:r>
            <a:r>
              <a:rPr lang="ru-RU" sz="3600" b="1" dirty="0" err="1" smtClean="0"/>
              <a:t>Флетчера-Стентона</a:t>
            </a:r>
            <a:r>
              <a:rPr lang="ru-RU" sz="3600" b="1" dirty="0" smtClean="0"/>
              <a:t>)-опасное </a:t>
            </a:r>
            <a:r>
              <a:rPr lang="ru-RU" sz="3600" b="1" dirty="0" err="1" smtClean="0"/>
              <a:t>сапрозоонозная</a:t>
            </a:r>
            <a:r>
              <a:rPr lang="ru-RU" sz="3600" b="1" dirty="0" smtClean="0"/>
              <a:t> инфекционная болезнь людей и животных, вызываемая бактерией </a:t>
            </a:r>
            <a:r>
              <a:rPr lang="en-US" sz="3600" b="1" dirty="0" err="1" smtClean="0"/>
              <a:t>Burkholderia</a:t>
            </a:r>
            <a:r>
              <a:rPr lang="en-US" sz="3600" b="1" dirty="0" smtClean="0"/>
              <a:t> pseudomallei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324600" cy="1066800"/>
          </a:xfrm>
        </p:spPr>
        <p:txBody>
          <a:bodyPr>
            <a:normAutofit/>
          </a:bodyPr>
          <a:lstStyle/>
          <a:p>
            <a:r>
              <a:rPr lang="ru-RU" i="1" dirty="0" smtClean="0"/>
              <a:t>История открытия</a:t>
            </a:r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4648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1911 г. </a:t>
            </a:r>
            <a:r>
              <a:rPr lang="en-US" sz="3200" dirty="0" err="1" smtClean="0"/>
              <a:t>P.W.Whitmore</a:t>
            </a:r>
            <a:r>
              <a:rPr lang="ru-RU" sz="3200" dirty="0" smtClean="0"/>
              <a:t> в Бирме из трупа человека выделил патогенный микроорганизм, которому дали название </a:t>
            </a:r>
            <a:r>
              <a:rPr lang="en-US" sz="3200" dirty="0" smtClean="0"/>
              <a:t>Bacillus pseudomallei.</a:t>
            </a:r>
            <a:r>
              <a:rPr lang="ru-RU" sz="3200" dirty="0" smtClean="0"/>
              <a:t> Видовое название </a:t>
            </a:r>
            <a:r>
              <a:rPr lang="en-US" sz="3200" dirty="0" smtClean="0"/>
              <a:t>“</a:t>
            </a:r>
            <a:r>
              <a:rPr lang="en-US" sz="3200" dirty="0" err="1" smtClean="0"/>
              <a:t>melis</a:t>
            </a:r>
            <a:r>
              <a:rPr lang="en-US" sz="3200" dirty="0" smtClean="0"/>
              <a:t>”</a:t>
            </a:r>
            <a:r>
              <a:rPr lang="ru-RU" sz="3200" dirty="0" smtClean="0"/>
              <a:t>–сап и </a:t>
            </a:r>
            <a:r>
              <a:rPr lang="en-US" sz="3200" dirty="0" smtClean="0"/>
              <a:t>“</a:t>
            </a:r>
            <a:r>
              <a:rPr lang="en-US" sz="3200" dirty="0" err="1" smtClean="0"/>
              <a:t>oidos</a:t>
            </a:r>
            <a:r>
              <a:rPr lang="en-US" sz="3200" dirty="0" smtClean="0"/>
              <a:t>”</a:t>
            </a:r>
            <a:r>
              <a:rPr lang="ru-RU" sz="3200" dirty="0" smtClean="0"/>
              <a:t>-подобный</a:t>
            </a:r>
            <a:r>
              <a:rPr lang="en-US" sz="3200" dirty="0" smtClean="0"/>
              <a:t>.  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330570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Общая характеристика возбудителя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4038600"/>
          </a:xfrm>
        </p:spPr>
        <p:txBody>
          <a:bodyPr>
            <a:normAutofit lnSpcReduction="10000"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Возбудитель поддерживается в водоемах и почве-преимущество как БО</a:t>
            </a:r>
            <a:r>
              <a:rPr lang="ru-RU" sz="2800" dirty="0" smtClean="0"/>
              <a:t>. Относят ко </a:t>
            </a:r>
            <a:r>
              <a:rPr lang="en-US" sz="2800" dirty="0" smtClean="0"/>
              <a:t>II</a:t>
            </a:r>
            <a:r>
              <a:rPr lang="ru-RU" sz="2800" dirty="0" smtClean="0"/>
              <a:t> группе патогенности. По степени важности для национальной безопасности США относят к биологически поражающим агентам категории В. С 1930 г. Военными специалистами рассматривается как </a:t>
            </a:r>
            <a:r>
              <a:rPr lang="ru-RU" sz="2800" dirty="0" smtClean="0">
                <a:solidFill>
                  <a:srgbClr val="C00000"/>
                </a:solidFill>
              </a:rPr>
              <a:t>потенциальный агент биологического оружия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reenshot_2015-09-25-23-43-04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7772400" cy="762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Возбудитель мелиоидоза как БО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2344" y="3962400"/>
            <a:ext cx="8361656" cy="262624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В.</a:t>
            </a:r>
            <a:r>
              <a:rPr lang="en-US" sz="2400" b="1" dirty="0" err="1" smtClean="0">
                <a:solidFill>
                  <a:schemeClr val="bg1"/>
                </a:solidFill>
              </a:rPr>
              <a:t>pseudomallei</a:t>
            </a:r>
            <a:r>
              <a:rPr lang="ru-RU" sz="2400" b="1" dirty="0" smtClean="0">
                <a:solidFill>
                  <a:schemeClr val="bg1"/>
                </a:solidFill>
              </a:rPr>
              <a:t>-мелкая подвижная бактерия, спор не образует, форма и размеры зависят от среды, в которой находится микроорганизм. Образуют колонии </a:t>
            </a:r>
            <a:r>
              <a:rPr lang="en-US" sz="2400" b="1" dirty="0" smtClean="0">
                <a:solidFill>
                  <a:schemeClr val="bg1"/>
                </a:solidFill>
              </a:rPr>
              <a:t>S-R-M.</a:t>
            </a:r>
            <a:r>
              <a:rPr lang="ru-RU" sz="2400" b="1" dirty="0" smtClean="0">
                <a:solidFill>
                  <a:schemeClr val="bg1"/>
                </a:solidFill>
              </a:rPr>
              <a:t> Продуцирует широкий спектр ферментов (каталазы, </a:t>
            </a:r>
            <a:r>
              <a:rPr lang="ru-RU" sz="2400" b="1" dirty="0" err="1" smtClean="0">
                <a:solidFill>
                  <a:schemeClr val="bg1"/>
                </a:solidFill>
              </a:rPr>
              <a:t>цитохромоксидазы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дегидролазы</a:t>
            </a:r>
            <a:r>
              <a:rPr lang="ru-RU" sz="2400" b="1" dirty="0" smtClean="0">
                <a:solidFill>
                  <a:schemeClr val="bg1"/>
                </a:solidFill>
              </a:rPr>
              <a:t>, пероксидазы и </a:t>
            </a:r>
            <a:r>
              <a:rPr lang="ru-RU" sz="2400" b="1" dirty="0" err="1" smtClean="0">
                <a:solidFill>
                  <a:schemeClr val="bg1"/>
                </a:solidFill>
              </a:rPr>
              <a:t>др</a:t>
            </a:r>
            <a:r>
              <a:rPr lang="ru-RU" sz="2400" b="1" dirty="0" smtClean="0">
                <a:solidFill>
                  <a:schemeClr val="bg1"/>
                </a:solidFill>
              </a:rPr>
              <a:t>)-</a:t>
            </a:r>
            <a:r>
              <a:rPr lang="ru-RU" sz="2400" b="1" i="1" u="sng" dirty="0" smtClean="0">
                <a:solidFill>
                  <a:schemeClr val="bg1"/>
                </a:solidFill>
              </a:rPr>
              <a:t>что позволяет использовать его как БО. </a:t>
            </a:r>
            <a:r>
              <a:rPr lang="ru-RU" sz="2400" b="1" dirty="0" smtClean="0">
                <a:solidFill>
                  <a:schemeClr val="bg1"/>
                </a:solidFill>
              </a:rPr>
              <a:t>Кроме позвоночных может находится и в </a:t>
            </a:r>
            <a:r>
              <a:rPr lang="ru-RU" sz="2400" b="1" dirty="0" err="1" smtClean="0">
                <a:solidFill>
                  <a:schemeClr val="bg1"/>
                </a:solidFill>
              </a:rPr>
              <a:t>биопленке</a:t>
            </a:r>
            <a:r>
              <a:rPr lang="ru-RU" sz="2400" b="1" dirty="0" smtClean="0">
                <a:solidFill>
                  <a:schemeClr val="bg1"/>
                </a:solidFill>
              </a:rPr>
              <a:t>, простейших, грибах, корнях бобовых растений и др</a:t>
            </a:r>
            <a:r>
              <a:rPr lang="ru-RU" b="1" dirty="0" smtClean="0">
                <a:solidFill>
                  <a:schemeClr val="bg1"/>
                </a:solidFill>
              </a:rPr>
              <a:t>.  </a:t>
            </a:r>
            <a:r>
              <a:rPr lang="ru-RU" sz="2400" b="1" dirty="0" smtClean="0">
                <a:solidFill>
                  <a:schemeClr val="bg1"/>
                </a:solidFill>
              </a:rPr>
              <a:t>А также в ризосфере риса и каучуконоса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381000"/>
            <a:ext cx="7772400" cy="1600200"/>
          </a:xfrm>
        </p:spPr>
        <p:txBody>
          <a:bodyPr/>
          <a:lstStyle/>
          <a:p>
            <a:r>
              <a:rPr lang="ru-RU" i="1" dirty="0" smtClean="0"/>
              <a:t>Пути передачи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2133600"/>
            <a:ext cx="7732713" cy="4191000"/>
          </a:xfrm>
          <a:noFill/>
        </p:spPr>
        <p:txBody>
          <a:bodyPr/>
          <a:lstStyle/>
          <a:p>
            <a:pPr>
              <a:buClr>
                <a:schemeClr val="tx1"/>
              </a:buClr>
              <a:buSzPct val="70000"/>
              <a:buFont typeface="Wingdings" pitchFamily="2" charset="2"/>
              <a:buChar char="Ø"/>
            </a:pPr>
            <a:r>
              <a:rPr lang="ru-RU" sz="3600" b="1" dirty="0" err="1" smtClean="0">
                <a:solidFill>
                  <a:schemeClr val="tx1">
                    <a:lumMod val="95000"/>
                  </a:schemeClr>
                </a:solidFill>
              </a:rPr>
              <a:t>Перкутанный</a:t>
            </a: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</a:rPr>
              <a:t> (Через поврежденные кожные покровы)</a:t>
            </a:r>
          </a:p>
          <a:p>
            <a:pPr>
              <a:buClr>
                <a:schemeClr val="tx1"/>
              </a:buClr>
              <a:buSzPct val="70000"/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</a:rPr>
              <a:t>Алиментарный (Через зараженную пищу)</a:t>
            </a:r>
          </a:p>
          <a:p>
            <a:pPr>
              <a:buClr>
                <a:schemeClr val="tx1"/>
              </a:buClr>
              <a:buSzPct val="70000"/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</a:rPr>
              <a:t>Респираторный (В отдельных очагах)</a:t>
            </a:r>
          </a:p>
          <a:p>
            <a:pPr>
              <a:buClr>
                <a:schemeClr val="tx1"/>
              </a:buClr>
              <a:buSzPct val="70000"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394</TotalTime>
  <Words>611</Words>
  <PresentationFormat>Экран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Мелиоидоз с точки зрения биотерроризма</vt:lpstr>
      <vt:lpstr>Задачи</vt:lpstr>
      <vt:lpstr>Слайд 3</vt:lpstr>
      <vt:lpstr>Биологическое оружие (БО) – это патогенные микроорганизмы или их споры, вирусы, бактериальные токсины, зараженные люди и животные, а также средства их доставки, предназначенные для массового поражения живой силы противника, с/х животных, посевов сельскохозяйственных культур, а также порчи некоторых военных материалов и снаряжений. Является оружием массового поражения. </vt:lpstr>
      <vt:lpstr>Мелиоидоз (melioidosis)-(псевдосап, псевдохолера, сап Восточной Индии, болезнь Флетчера-Стентона)-опасное сапрозоонозная инфекционная болезнь людей и животных, вызываемая бактерией Burkholderia pseudomallei</vt:lpstr>
      <vt:lpstr>История открытия                </vt:lpstr>
      <vt:lpstr>Общая характеристика возбудителя</vt:lpstr>
      <vt:lpstr>Возбудитель мелиоидоза как БО</vt:lpstr>
      <vt:lpstr>Пути передачи</vt:lpstr>
      <vt:lpstr> Преимущественно у военнослужащих, вернувшихся из районов боевых действий в Юго-Восточной Азии</vt:lpstr>
      <vt:lpstr>Географическое распространение</vt:lpstr>
      <vt:lpstr>Слайд 12</vt:lpstr>
      <vt:lpstr>Клиническая картина</vt:lpstr>
      <vt:lpstr>Слайд 14</vt:lpstr>
      <vt:lpstr>Диагностика</vt:lpstr>
      <vt:lpstr>Профилактика</vt:lpstr>
      <vt:lpstr>Лечение</vt:lpstr>
      <vt:lpstr>Слайд 18</vt:lpstr>
      <vt:lpstr>Выводы</vt:lpstr>
      <vt:lpstr>Является биологическим оружием, благодаря: -хорошему сохранению во внешней среде,  -способности продуцировать ферменты,  -неразработанной иммунопрофилактики, -способности приводить к летальному исходу.</vt:lpstr>
      <vt:lpstr>Если использовать мелиоидоз как БО в террористических целях, то это приведет к большому количеству зараженных и повышению смертности. </vt:lpstr>
      <vt:lpstr>     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SALTEREEVA KHAVA</dc:creator>
  <cp:lastModifiedBy>Салтереева Хава Р</cp:lastModifiedBy>
  <cp:revision>37</cp:revision>
  <dcterms:created xsi:type="dcterms:W3CDTF">2015-09-25T21:45:22Z</dcterms:created>
  <dcterms:modified xsi:type="dcterms:W3CDTF">2016-04-20T10:36:40Z</dcterms:modified>
</cp:coreProperties>
</file>