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74" r:id="rId4"/>
    <p:sldId id="258" r:id="rId5"/>
    <p:sldId id="259" r:id="rId6"/>
    <p:sldId id="260" r:id="rId7"/>
    <p:sldId id="278" r:id="rId8"/>
    <p:sldId id="261" r:id="rId9"/>
    <p:sldId id="262" r:id="rId10"/>
    <p:sldId id="266" r:id="rId11"/>
    <p:sldId id="275" r:id="rId12"/>
    <p:sldId id="264" r:id="rId13"/>
    <p:sldId id="276" r:id="rId14"/>
    <p:sldId id="263" r:id="rId15"/>
    <p:sldId id="265" r:id="rId16"/>
    <p:sldId id="277" r:id="rId17"/>
    <p:sldId id="267" r:id="rId18"/>
    <p:sldId id="268" r:id="rId19"/>
    <p:sldId id="269" r:id="rId20"/>
    <p:sldId id="270" r:id="rId21"/>
    <p:sldId id="271" r:id="rId22"/>
    <p:sldId id="272" r:id="rId23"/>
    <p:sldId id="273" r:id="rId2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6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:\GBWhatsapp\Media\GBWhatsapp Images\IMG-20151026-WA00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762000"/>
            <a:ext cx="8077200" cy="54863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9064" y="2438400"/>
            <a:ext cx="6480048" cy="3200400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Менингококковая инфекция у детей 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Назофарингит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953000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симптомы: заложенность носа, насморк со скудным слизисто – гнойными выделениями, затруднение носового дыхания, гиперемия, сухость и отечность слизистой оболочки носоглотки с гиперплазией лимфоидных фолликулов. Температура может быть нормальной или повышенной в пределах 37,2 – 37,8 в течение 3 – 4 дней. Слабость, небольшая боль при глотании. Диагноз подтверждается бактериологическими исследованиями. 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G-20151026-WA003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400" y="685800"/>
            <a:ext cx="8077200" cy="5562600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563880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- является опасной для жизни ребенка формой болезни. Главными симптомами являются быстро нарастающая тяжелая интоксикация и характерная </a:t>
            </a:r>
            <a:r>
              <a:rPr lang="ru-RU" sz="2400" dirty="0" err="1" smtClean="0"/>
              <a:t>уртикарная</a:t>
            </a:r>
            <a:r>
              <a:rPr lang="ru-RU" sz="2400" dirty="0" smtClean="0"/>
              <a:t> или </a:t>
            </a:r>
            <a:r>
              <a:rPr lang="ru-RU" sz="2400" dirty="0" err="1" smtClean="0"/>
              <a:t>макулопапулезная</a:t>
            </a:r>
            <a:r>
              <a:rPr lang="ru-RU" sz="2400" dirty="0" smtClean="0"/>
              <a:t> сыпь. Сыпь носит </a:t>
            </a:r>
            <a:r>
              <a:rPr lang="ru-RU" sz="2400" dirty="0" err="1" smtClean="0"/>
              <a:t>гемморагический</a:t>
            </a:r>
            <a:r>
              <a:rPr lang="ru-RU" sz="2400" dirty="0" smtClean="0"/>
              <a:t> характер. В первые часы заболевания элементы сыпи появляются на коже стоп, голени, ягодиц, затем распространяется на конечности, лицо и туловище. Сыпь багровая, </a:t>
            </a:r>
            <a:r>
              <a:rPr lang="ru-RU" sz="2400" dirty="0" err="1" smtClean="0"/>
              <a:t>синюшняя</a:t>
            </a:r>
            <a:r>
              <a:rPr lang="ru-RU" sz="2400" dirty="0" smtClean="0"/>
              <a:t>, округлая или звездчатой формы, элементы могут сливаться. Обширные кровоизлияния, на месте которых возникают некрозы с последующим их отторжением и образованием дефектов и рубцов, сохраняющихся длительное время. 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7467600" cy="1722438"/>
          </a:xfrm>
        </p:spPr>
        <p:txBody>
          <a:bodyPr/>
          <a:lstStyle/>
          <a:p>
            <a:r>
              <a:rPr lang="ru-RU" sz="4800" dirty="0" err="1" smtClean="0"/>
              <a:t>Менингококцемия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G-20151026-WA001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800" y="685800"/>
            <a:ext cx="7848600" cy="5334000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85800"/>
            <a:ext cx="8001000" cy="5638800"/>
          </a:xfrm>
        </p:spPr>
        <p:txBody>
          <a:bodyPr/>
          <a:lstStyle/>
          <a:p>
            <a:r>
              <a:rPr lang="ru-RU" dirty="0" smtClean="0"/>
              <a:t>При </a:t>
            </a:r>
            <a:r>
              <a:rPr lang="ru-RU" dirty="0" err="1" smtClean="0"/>
              <a:t>менингококцемии</a:t>
            </a:r>
            <a:r>
              <a:rPr lang="ru-RU" dirty="0" smtClean="0"/>
              <a:t> могут поражаться суставы (полиартриты), глаза (</a:t>
            </a:r>
            <a:r>
              <a:rPr lang="ru-RU" dirty="0" err="1" smtClean="0"/>
              <a:t>увеит</a:t>
            </a:r>
            <a:r>
              <a:rPr lang="ru-RU" dirty="0" smtClean="0"/>
              <a:t>, иридоциклит, </a:t>
            </a:r>
            <a:r>
              <a:rPr lang="ru-RU" dirty="0" err="1" smtClean="0"/>
              <a:t>панофтальмит</a:t>
            </a:r>
            <a:r>
              <a:rPr lang="ru-RU" dirty="0" smtClean="0"/>
              <a:t>), сердце (эндо-, мио-, перикардиты), печень (</a:t>
            </a:r>
            <a:r>
              <a:rPr lang="ru-RU" dirty="0" err="1" smtClean="0"/>
              <a:t>гепатолиенальный</a:t>
            </a:r>
            <a:r>
              <a:rPr lang="ru-RU" dirty="0" smtClean="0"/>
              <a:t> синдром), почки (пиелиты, </a:t>
            </a:r>
            <a:r>
              <a:rPr lang="ru-RU" dirty="0" err="1" smtClean="0"/>
              <a:t>гломерулонефриты</a:t>
            </a:r>
            <a:r>
              <a:rPr lang="ru-RU" dirty="0" smtClean="0"/>
              <a:t>), надпочечники ( ОНПН – синдром </a:t>
            </a:r>
            <a:r>
              <a:rPr lang="ru-RU" dirty="0" err="1" smtClean="0"/>
              <a:t>Уотерхауза</a:t>
            </a:r>
            <a:r>
              <a:rPr lang="ru-RU" dirty="0" smtClean="0"/>
              <a:t> – </a:t>
            </a:r>
            <a:r>
              <a:rPr lang="ru-RU" dirty="0" err="1" smtClean="0"/>
              <a:t>Фридериксена</a:t>
            </a:r>
            <a:r>
              <a:rPr lang="ru-RU" dirty="0" smtClean="0"/>
              <a:t>), развивается ДВС – синдром. 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Менингококковый менингит (</a:t>
            </a:r>
            <a:r>
              <a:rPr lang="ru-RU" dirty="0" err="1" smtClean="0"/>
              <a:t>менингоэнцефалит</a:t>
            </a:r>
            <a:r>
              <a:rPr lang="ru-RU" dirty="0" smtClean="0"/>
              <a:t>)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характеризуется острым началом, выраженным синдромом общей интоксикации, головными болями, повторной рвотой, </a:t>
            </a:r>
            <a:r>
              <a:rPr lang="ru-RU" dirty="0" err="1" smtClean="0"/>
              <a:t>менингеальными</a:t>
            </a:r>
            <a:r>
              <a:rPr lang="ru-RU" dirty="0" smtClean="0"/>
              <a:t> симптомами – </a:t>
            </a:r>
            <a:r>
              <a:rPr lang="ru-RU" dirty="0" err="1" smtClean="0"/>
              <a:t>регидность</a:t>
            </a:r>
            <a:r>
              <a:rPr lang="ru-RU" dirty="0" smtClean="0"/>
              <a:t> затылочных мышц, симптом </a:t>
            </a:r>
            <a:r>
              <a:rPr lang="ru-RU" dirty="0" err="1" smtClean="0"/>
              <a:t>Кернига</a:t>
            </a:r>
            <a:r>
              <a:rPr lang="ru-RU" dirty="0" smtClean="0"/>
              <a:t>, </a:t>
            </a:r>
            <a:r>
              <a:rPr lang="ru-RU" dirty="0" err="1" smtClean="0"/>
              <a:t>Лесажа</a:t>
            </a:r>
            <a:r>
              <a:rPr lang="ru-RU" dirty="0" smtClean="0"/>
              <a:t>, симптомы </a:t>
            </a:r>
            <a:r>
              <a:rPr lang="ru-RU" dirty="0" err="1" smtClean="0"/>
              <a:t>Брудзинского</a:t>
            </a:r>
            <a:r>
              <a:rPr lang="ru-RU" dirty="0" smtClean="0"/>
              <a:t>, пульсация и выбухание большого родничка. Очаговые симптомы </a:t>
            </a:r>
            <a:r>
              <a:rPr lang="ru-RU" dirty="0" err="1" smtClean="0"/>
              <a:t>свидетельстуют</a:t>
            </a:r>
            <a:r>
              <a:rPr lang="ru-RU" dirty="0" smtClean="0"/>
              <a:t> о развитии энцефалита. Летальность 5 – 10%. Частота снижения слуха после перенесенного заболевания – 5 – 31%. 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IMG-20151026-WA0038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2580072"/>
            <a:ext cx="4038600" cy="3668328"/>
          </a:xfrm>
        </p:spPr>
      </p:pic>
      <p:pic>
        <p:nvPicPr>
          <p:cNvPr id="6" name="Содержимое 5" descr="IMG-20151026-WA0040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267200" y="685800"/>
            <a:ext cx="4343400" cy="4536735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Дифференциальный диагноз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менингококкового менингита проводят с менингитами, вызванными </a:t>
            </a:r>
            <a:r>
              <a:rPr lang="ru-RU" dirty="0" err="1" smtClean="0"/>
              <a:t>гемофильной</a:t>
            </a:r>
            <a:r>
              <a:rPr lang="ru-RU" dirty="0" smtClean="0"/>
              <a:t> палочкой и пневмококком. 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Лечение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077200" cy="4876800"/>
          </a:xfrm>
        </p:spPr>
        <p:txBody>
          <a:bodyPr>
            <a:normAutofit/>
          </a:bodyPr>
          <a:lstStyle/>
          <a:p>
            <a:r>
              <a:rPr lang="ru-RU" dirty="0" smtClean="0"/>
              <a:t>Все больные с подозрением на менингококковую инфекцию подлежат госпитализации. </a:t>
            </a:r>
          </a:p>
          <a:p>
            <a:r>
              <a:rPr lang="ru-RU" dirty="0" err="1" smtClean="0"/>
              <a:t>Этиотропная</a:t>
            </a:r>
            <a:r>
              <a:rPr lang="ru-RU" dirty="0" smtClean="0"/>
              <a:t> терапия. Пенициллин каждые 4 – 6 ч. в/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вычоких</a:t>
            </a:r>
            <a:r>
              <a:rPr lang="ru-RU" dirty="0" smtClean="0"/>
              <a:t> дозах или </a:t>
            </a:r>
            <a:r>
              <a:rPr lang="ru-RU" dirty="0" err="1" smtClean="0"/>
              <a:t>меропенем</a:t>
            </a:r>
            <a:r>
              <a:rPr lang="ru-RU" dirty="0" smtClean="0"/>
              <a:t>, </a:t>
            </a:r>
            <a:r>
              <a:rPr lang="ru-RU" dirty="0" err="1" smtClean="0"/>
              <a:t>цефтриаксон</a:t>
            </a:r>
            <a:r>
              <a:rPr lang="ru-RU" dirty="0" smtClean="0"/>
              <a:t> </a:t>
            </a:r>
            <a:r>
              <a:rPr lang="ru-RU" dirty="0" err="1" smtClean="0"/>
              <a:t>или</a:t>
            </a:r>
            <a:r>
              <a:rPr lang="ru-RU" dirty="0" smtClean="0"/>
              <a:t> </a:t>
            </a:r>
            <a:r>
              <a:rPr lang="ru-RU" dirty="0" err="1" smtClean="0"/>
              <a:t>цефотаксим</a:t>
            </a:r>
            <a:r>
              <a:rPr lang="ru-RU" dirty="0" smtClean="0"/>
              <a:t> в течение недели. Детям первого года жизни проводят короткий курс </a:t>
            </a:r>
            <a:r>
              <a:rPr lang="ru-RU" dirty="0" err="1" smtClean="0"/>
              <a:t>дексазона</a:t>
            </a:r>
            <a:r>
              <a:rPr lang="ru-RU" dirty="0" smtClean="0"/>
              <a:t>: 0,6 мг в сутки в течение 2 дней на фоне </a:t>
            </a:r>
            <a:r>
              <a:rPr lang="ru-RU" dirty="0" err="1" smtClean="0"/>
              <a:t>антибиотикотерапии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85800"/>
            <a:ext cx="8077200" cy="5440363"/>
          </a:xfrm>
        </p:spPr>
        <p:txBody>
          <a:bodyPr/>
          <a:lstStyle/>
          <a:p>
            <a:r>
              <a:rPr lang="ru-RU" dirty="0" smtClean="0"/>
              <a:t>Местно: полоскание </a:t>
            </a:r>
            <a:r>
              <a:rPr lang="ru-RU" dirty="0" err="1" smtClean="0"/>
              <a:t>горлаи</a:t>
            </a:r>
            <a:r>
              <a:rPr lang="ru-RU" dirty="0" smtClean="0"/>
              <a:t> промывание носа антисептическими растворами. </a:t>
            </a:r>
          </a:p>
          <a:p>
            <a:r>
              <a:rPr lang="ru-RU" dirty="0" smtClean="0"/>
              <a:t>Неотложная помощь при ОНПН: в/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струйно</a:t>
            </a:r>
            <a:r>
              <a:rPr lang="ru-RU" dirty="0" smtClean="0"/>
              <a:t> 10% раствор глюкозы в дозе 30 мл/кг, гидрокортизон от 20 – 50 мг. После появления пульса переходят на капельное введение жидкости (суточную дозу </a:t>
            </a:r>
            <a:r>
              <a:rPr lang="ru-RU" dirty="0" err="1" smtClean="0"/>
              <a:t>преднизолона</a:t>
            </a:r>
            <a:r>
              <a:rPr lang="ru-RU" dirty="0" smtClean="0"/>
              <a:t> доводят до 5 – 10 мг/кг, гидрокортизона – до 20 – 30 мг/кг). Общая длительность </a:t>
            </a:r>
            <a:r>
              <a:rPr lang="ru-RU" dirty="0" err="1" smtClean="0"/>
              <a:t>стероидной</a:t>
            </a:r>
            <a:r>
              <a:rPr lang="ru-RU" dirty="0" smtClean="0"/>
              <a:t> терапии составляет 3 – 5 дней.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Возбудитель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 менингококк (</a:t>
            </a:r>
            <a:r>
              <a:rPr lang="en-US" dirty="0" err="1" smtClean="0"/>
              <a:t>Neisseria</a:t>
            </a:r>
            <a:r>
              <a:rPr lang="en-US" dirty="0" smtClean="0"/>
              <a:t> </a:t>
            </a:r>
            <a:r>
              <a:rPr lang="en-US" dirty="0" err="1" smtClean="0"/>
              <a:t>meningitidis</a:t>
            </a:r>
            <a:r>
              <a:rPr lang="en-US" dirty="0" smtClean="0"/>
              <a:t>)</a:t>
            </a:r>
            <a:r>
              <a:rPr lang="ru-RU" dirty="0" smtClean="0"/>
              <a:t>, грамотрицательный диплококк: неустойчив, быстро погибает во внешней среде. Выделяют группы возбудителя: </a:t>
            </a:r>
            <a:r>
              <a:rPr lang="en-US" dirty="0" smtClean="0"/>
              <a:t>A, B, C, X, Y, Z, W-135, L.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Противоэпидемические мероприятия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Изоляция больного до полного и бактериологического выздоровления. Карантин на контактных 10 дней с момента разобщения с больным. За контактными проводится клиническое наблюдение с ежедневной термометрией. Всем контактным с </a:t>
            </a:r>
            <a:r>
              <a:rPr lang="ru-RU" dirty="0" err="1" smtClean="0"/>
              <a:t>инвазивными</a:t>
            </a:r>
            <a:r>
              <a:rPr lang="ru-RU" dirty="0" smtClean="0"/>
              <a:t> формами назначается </a:t>
            </a:r>
            <a:r>
              <a:rPr lang="ru-RU" dirty="0" err="1" smtClean="0"/>
              <a:t>химиопрофилактика</a:t>
            </a:r>
            <a:r>
              <a:rPr lang="ru-RU" dirty="0" smtClean="0"/>
              <a:t>: 2 дня </a:t>
            </a:r>
            <a:r>
              <a:rPr lang="ru-RU" dirty="0" err="1" smtClean="0"/>
              <a:t>рефампицин</a:t>
            </a:r>
            <a:r>
              <a:rPr lang="ru-RU" dirty="0" smtClean="0"/>
              <a:t> или однократно </a:t>
            </a:r>
            <a:r>
              <a:rPr lang="ru-RU" dirty="0" err="1" smtClean="0"/>
              <a:t>цефтриаксон</a:t>
            </a:r>
            <a:r>
              <a:rPr lang="ru-RU" dirty="0" smtClean="0"/>
              <a:t>. Посев из носоглотки у контактных на менингококк не менее 2 </a:t>
            </a:r>
            <a:r>
              <a:rPr lang="ru-RU" dirty="0" err="1" smtClean="0"/>
              <a:t>р</a:t>
            </a:r>
            <a:r>
              <a:rPr lang="ru-RU" dirty="0" smtClean="0"/>
              <a:t> с интервалами 3 – 7 дней, ежедневная влажная уборка и проветривание помещений. 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Вакцинация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Менингококковые А-, С-, </a:t>
            </a:r>
            <a:r>
              <a:rPr lang="en-US" dirty="0" smtClean="0"/>
              <a:t>Y-</a:t>
            </a:r>
            <a:r>
              <a:rPr lang="ru-RU" dirty="0" smtClean="0"/>
              <a:t>вакцины вводят детям групп риска при вспышках заболевания. 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Осложнения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5105400"/>
          </a:xfrm>
        </p:spPr>
        <p:txBody>
          <a:bodyPr/>
          <a:lstStyle/>
          <a:p>
            <a:r>
              <a:rPr lang="ru-RU" dirty="0" smtClean="0"/>
              <a:t>Гидроцефалия </a:t>
            </a:r>
          </a:p>
          <a:p>
            <a:r>
              <a:rPr lang="ru-RU" dirty="0" smtClean="0"/>
              <a:t>Глухота </a:t>
            </a:r>
          </a:p>
          <a:p>
            <a:r>
              <a:rPr lang="ru-RU" dirty="0" smtClean="0"/>
              <a:t>Слепота</a:t>
            </a:r>
          </a:p>
          <a:p>
            <a:r>
              <a:rPr lang="ru-RU" dirty="0" smtClean="0"/>
              <a:t>Снижение интеллекта вплоть до полной </a:t>
            </a:r>
            <a:r>
              <a:rPr lang="ru-RU" dirty="0" err="1" smtClean="0"/>
              <a:t>идиопатии</a:t>
            </a:r>
            <a:endParaRPr lang="ru-RU" dirty="0" smtClean="0"/>
          </a:p>
          <a:p>
            <a:r>
              <a:rPr lang="ru-RU" dirty="0" smtClean="0"/>
              <a:t>Парезы</a:t>
            </a:r>
          </a:p>
          <a:p>
            <a:r>
              <a:rPr lang="ru-RU" dirty="0" smtClean="0"/>
              <a:t>Параличи</a:t>
            </a:r>
          </a:p>
          <a:p>
            <a:r>
              <a:rPr lang="ru-RU" smtClean="0"/>
              <a:t>Эпилептические припадки и т.д.</a:t>
            </a:r>
            <a:endParaRPr lang="ru-RU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:\GBWhatsapp\Media\GBWhatsapp Images\IMG-20151026-WA005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533400"/>
            <a:ext cx="8229600" cy="56388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9600" y="3337560"/>
            <a:ext cx="7391400" cy="2301240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Благодарю за внимание!!!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G-20151026-WA003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400" y="609600"/>
            <a:ext cx="7924800" cy="56388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Эпидемиология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Источник инфекции – больной человек и </a:t>
            </a:r>
            <a:r>
              <a:rPr lang="ru-RU" dirty="0" err="1" smtClean="0"/>
              <a:t>бактерионосители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Путь передачи инфекции: воздушно-капельный. Индекс </a:t>
            </a:r>
            <a:r>
              <a:rPr lang="ru-RU" dirty="0" err="1" smtClean="0"/>
              <a:t>контагиозности</a:t>
            </a:r>
            <a:r>
              <a:rPr lang="ru-RU" dirty="0" smtClean="0"/>
              <a:t> невысокий. В основном заболевают дети раннего возраста.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Этиология и патогенез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9200"/>
            <a:ext cx="8077200" cy="525780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Входные ворота инфекции – слизистые оболочки носоглотки и реже – зева. У большинства детей внедрение менингококка проходит без заметных патологический реакций, в ряде случаев приводит к развитию </a:t>
            </a:r>
            <a:r>
              <a:rPr lang="ru-RU" dirty="0" err="1" smtClean="0"/>
              <a:t>назофарингита</a:t>
            </a:r>
            <a:r>
              <a:rPr lang="ru-RU" dirty="0" smtClean="0"/>
              <a:t>. При этом возникает полнокровие сосудов стенки глотки, набухание клеток покровного эпителия, гипертрофия и гиперплазия лимфоидных фолликулов; в трахее и бронхах – катаральное воспаление.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600"/>
            <a:ext cx="8153400" cy="57912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В единичных случаях менингококк гематогенным путем распространяется в организме и проникает в разные органы и ткани: кожу, почки, надпочечники, сосудистую оболочку глаз, синовиальные оболочки суставов, эндокард и др., что и обуславливает клиническую картину </a:t>
            </a:r>
            <a:r>
              <a:rPr lang="ru-RU" dirty="0" err="1" smtClean="0"/>
              <a:t>менингококцемии</a:t>
            </a:r>
            <a:r>
              <a:rPr lang="ru-RU" dirty="0" smtClean="0"/>
              <a:t>. В местах внедрения менингококков образуются бактериальные тромбы. Их локализация в коже выявляется </a:t>
            </a:r>
            <a:r>
              <a:rPr lang="ru-RU" dirty="0" err="1" smtClean="0"/>
              <a:t>гемморагической</a:t>
            </a:r>
            <a:r>
              <a:rPr lang="ru-RU" dirty="0" smtClean="0"/>
              <a:t> сыпью. В генезе развития </a:t>
            </a:r>
            <a:r>
              <a:rPr lang="ru-RU" dirty="0" err="1" smtClean="0"/>
              <a:t>гемморагической</a:t>
            </a:r>
            <a:r>
              <a:rPr lang="ru-RU" dirty="0" smtClean="0"/>
              <a:t> сыпи имеют значение нарушения процессов гемостаза, которые могут приводить в </a:t>
            </a:r>
            <a:r>
              <a:rPr lang="ru-RU" dirty="0" err="1" smtClean="0"/>
              <a:t>ДВС-синдрому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G-20151026-WA002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400" y="685800"/>
            <a:ext cx="7772400" cy="56388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33400"/>
            <a:ext cx="8077200" cy="5592763"/>
          </a:xfrm>
        </p:spPr>
        <p:txBody>
          <a:bodyPr/>
          <a:lstStyle/>
          <a:p>
            <a:r>
              <a:rPr lang="ru-RU" dirty="0" smtClean="0"/>
              <a:t>В 1 – 2% менингококки проникают в мозговые оболочки, вызывая их воспаление. Большое значение в поражении ЦНС играет эндотоксин (продукт клеточной стенки менингококка) и </a:t>
            </a:r>
            <a:r>
              <a:rPr lang="ru-RU" dirty="0" err="1" smtClean="0"/>
              <a:t>аллергизирующая</a:t>
            </a:r>
            <a:r>
              <a:rPr lang="ru-RU" dirty="0" smtClean="0"/>
              <a:t> субстанция, а также избыточная продукция  фактора некроза опухолей, </a:t>
            </a:r>
            <a:r>
              <a:rPr lang="ru-RU" dirty="0" err="1" smtClean="0"/>
              <a:t>интерлейкинов</a:t>
            </a:r>
            <a:r>
              <a:rPr lang="ru-RU" dirty="0" smtClean="0"/>
              <a:t>, фактора активации тромбоцитов. 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219200"/>
          </a:xfrm>
        </p:spPr>
        <p:txBody>
          <a:bodyPr/>
          <a:lstStyle/>
          <a:p>
            <a:r>
              <a:rPr lang="ru-RU" dirty="0" smtClean="0"/>
              <a:t>Клиника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066800"/>
            <a:ext cx="8229600" cy="5562600"/>
          </a:xfrm>
        </p:spPr>
        <p:txBody>
          <a:bodyPr>
            <a:noAutofit/>
          </a:bodyPr>
          <a:lstStyle/>
          <a:p>
            <a:r>
              <a:rPr lang="ru-RU" sz="3200" dirty="0" smtClean="0"/>
              <a:t>Инкубационный период 1 – 7 дней. Длительность периодов разгара, обратного развития, реконвалесценции зависит от тяжести и клинической формы заболевания.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137</TotalTime>
  <Words>784</Words>
  <PresentationFormat>Экран (4:3)</PresentationFormat>
  <Paragraphs>39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Техническая</vt:lpstr>
      <vt:lpstr>Менингококковая инфекция у детей </vt:lpstr>
      <vt:lpstr>Возбудитель</vt:lpstr>
      <vt:lpstr>Слайд 3</vt:lpstr>
      <vt:lpstr>Эпидемиология</vt:lpstr>
      <vt:lpstr>Этиология и патогенез </vt:lpstr>
      <vt:lpstr>Слайд 6</vt:lpstr>
      <vt:lpstr>Слайд 7</vt:lpstr>
      <vt:lpstr>Слайд 8</vt:lpstr>
      <vt:lpstr>Клиника</vt:lpstr>
      <vt:lpstr>Назофарингит </vt:lpstr>
      <vt:lpstr>Слайд 11</vt:lpstr>
      <vt:lpstr>Менингококцемия</vt:lpstr>
      <vt:lpstr>Слайд 13</vt:lpstr>
      <vt:lpstr>Слайд 14</vt:lpstr>
      <vt:lpstr>Менингококковый менингит (менингоэнцефалит) </vt:lpstr>
      <vt:lpstr>Слайд 16</vt:lpstr>
      <vt:lpstr>Дифференциальный диагноз</vt:lpstr>
      <vt:lpstr>Лечение </vt:lpstr>
      <vt:lpstr>Слайд 19</vt:lpstr>
      <vt:lpstr>Противоэпидемические мероприятия</vt:lpstr>
      <vt:lpstr>Вакцинация </vt:lpstr>
      <vt:lpstr>Осложнения </vt:lpstr>
      <vt:lpstr>Благодарю за внимание!!!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Менингококковая инфекция у детей </dc:title>
  <dc:creator>SALTEREEVA KHAVA</dc:creator>
  <cp:lastModifiedBy>Салтереева Хава Р</cp:lastModifiedBy>
  <cp:revision>20</cp:revision>
  <dcterms:created xsi:type="dcterms:W3CDTF">2015-10-26T16:55:35Z</dcterms:created>
  <dcterms:modified xsi:type="dcterms:W3CDTF">2015-10-26T20:09:08Z</dcterms:modified>
</cp:coreProperties>
</file>