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65" r:id="rId6"/>
    <p:sldId id="258" r:id="rId7"/>
    <p:sldId id="260" r:id="rId8"/>
    <p:sldId id="259" r:id="rId9"/>
    <p:sldId id="261" r:id="rId10"/>
    <p:sldId id="274" r:id="rId11"/>
    <p:sldId id="276" r:id="rId12"/>
    <p:sldId id="263" r:id="rId13"/>
    <p:sldId id="275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Миома матки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4942" y="5572140"/>
            <a:ext cx="3929058" cy="1143008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Выполнила: ординатор 1 года 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Далакова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А.М.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r>
              <a:rPr lang="ru-RU" dirty="0"/>
              <a:t>УЗИ органов малого таза. Мягкие ткани в области малого таза отечны и гиперемированы, размеры матки  75-53-60, контуры ровные. Эндометрий виден - 3 мм. Визуализируется послеоперационный отек мягких тканей в </a:t>
            </a:r>
            <a:r>
              <a:rPr lang="ru-RU" dirty="0" err="1"/>
              <a:t>облсат</a:t>
            </a:r>
            <a:r>
              <a:rPr lang="ru-RU" dirty="0"/>
              <a:t> малого таза. Состояние после оперативного вмешательства: </a:t>
            </a:r>
            <a:r>
              <a:rPr lang="ru-RU" b="1" dirty="0"/>
              <a:t>лапароскопической </a:t>
            </a:r>
            <a:r>
              <a:rPr lang="ru-RU" b="1" dirty="0" err="1"/>
              <a:t>миомэктомия</a:t>
            </a:r>
            <a:endParaRPr lang="ru-RU" dirty="0"/>
          </a:p>
          <a:p>
            <a:pPr>
              <a:buNone/>
            </a:pPr>
            <a:r>
              <a:rPr lang="ru-RU" dirty="0"/>
              <a:t>Яичники - правый не визуализируется, левый - 18 на 15 мм, однородной структуры. </a:t>
            </a:r>
          </a:p>
          <a:p>
            <a:r>
              <a:rPr lang="ru-RU" dirty="0"/>
              <a:t>Заключение: Состояние после оперативного вмешательства в объеме: </a:t>
            </a:r>
            <a:r>
              <a:rPr lang="ru-RU" b="1" dirty="0"/>
              <a:t>лапароскопической </a:t>
            </a:r>
            <a:r>
              <a:rPr lang="ru-RU" b="1" dirty="0" err="1"/>
              <a:t>миомэктомия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05A121-D9B5-4A43-8E3E-12C270D0C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231304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https://www.cironline.ru/blogs/?page=post&amp;blog=cironline-blog&amp;post_id=298</a:t>
            </a:r>
            <a:endParaRPr lang="ru-RU" dirty="0"/>
          </a:p>
        </p:txBody>
      </p:sp>
      <p:pic>
        <p:nvPicPr>
          <p:cNvPr id="1026" name="Picture 2" descr="Ультразвуковая оценка рубца на матке">
            <a:extLst>
              <a:ext uri="{FF2B5EF4-FFF2-40B4-BE49-F238E27FC236}">
                <a16:creationId xmlns:a16="http://schemas.microsoft.com/office/drawing/2014/main" id="{249DBBDC-F00B-4CA4-979A-9B7097EF0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6704"/>
            <a:ext cx="8229600" cy="564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20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92696"/>
            <a:ext cx="8715436" cy="637964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Необходимо дифференцировать миому матки с </a:t>
            </a:r>
            <a:r>
              <a:rPr lang="ru-RU" dirty="0" err="1"/>
              <a:t>кистомой</a:t>
            </a:r>
            <a:r>
              <a:rPr lang="ru-RU" dirty="0"/>
              <a:t> яичника. При не осложненной </a:t>
            </a:r>
            <a:r>
              <a:rPr lang="ru-RU" dirty="0" err="1"/>
              <a:t>псевдомуцинозной</a:t>
            </a:r>
            <a:r>
              <a:rPr lang="ru-RU" dirty="0"/>
              <a:t> </a:t>
            </a:r>
            <a:r>
              <a:rPr lang="ru-RU" dirty="0" err="1"/>
              <a:t>кистоме</a:t>
            </a:r>
            <a:r>
              <a:rPr lang="ru-RU" dirty="0"/>
              <a:t> нет кровянистых выделений, при </a:t>
            </a:r>
            <a:r>
              <a:rPr lang="ru-RU" dirty="0" err="1"/>
              <a:t>бимануальном</a:t>
            </a:r>
            <a:r>
              <a:rPr lang="ru-RU" dirty="0"/>
              <a:t> исследовании в области придатков матки определяется овальное, многокамерное образование эластической консистенции, с узловатой поверхностью, что визуализируется при ультразвуковом исследовании. Кроме того, частым осложнением </a:t>
            </a:r>
            <a:r>
              <a:rPr lang="ru-RU" dirty="0" err="1"/>
              <a:t>псевдомуцинозной</a:t>
            </a:r>
            <a:r>
              <a:rPr lang="ru-RU" dirty="0"/>
              <a:t> </a:t>
            </a:r>
            <a:r>
              <a:rPr lang="ru-RU" dirty="0" err="1"/>
              <a:t>кистомы</a:t>
            </a:r>
            <a:r>
              <a:rPr lang="ru-RU" dirty="0"/>
              <a:t> является полный </a:t>
            </a:r>
            <a:r>
              <a:rPr lang="ru-RU" dirty="0" err="1"/>
              <a:t>перекрут</a:t>
            </a:r>
            <a:r>
              <a:rPr lang="ru-RU" dirty="0"/>
              <a:t> ножки, что сопровождается картиной острого живота. У нашей больной при </a:t>
            </a:r>
            <a:r>
              <a:rPr lang="ru-RU" dirty="0" err="1"/>
              <a:t>бимануальном</a:t>
            </a:r>
            <a:r>
              <a:rPr lang="ru-RU" dirty="0"/>
              <a:t> исследование определяется образование в полости матки, что подтверждается данными УЗИ. Таким образом, диагноз </a:t>
            </a:r>
            <a:r>
              <a:rPr lang="ru-RU" dirty="0" err="1"/>
              <a:t>псевдомуцинозной</a:t>
            </a:r>
            <a:r>
              <a:rPr lang="ru-RU" dirty="0"/>
              <a:t> </a:t>
            </a:r>
            <a:r>
              <a:rPr lang="ru-RU" dirty="0" err="1"/>
              <a:t>кистомы</a:t>
            </a:r>
            <a:r>
              <a:rPr lang="ru-RU" dirty="0"/>
              <a:t> должен быть исключен из ряда возможных у нашей больной.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604867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Также нужно дифференцировать с опухолью толстой кишки. Этому процессу характерны следующие проявления изменение эвакуаторной функции толстой кишки (чаще запоры вплоть до выраженных нарушений кишечной проходимости). Кровотечение (от незаметной примеси крови к стулу до массивных кровотечений). Примесь крови к стулу наблюдают при всех клинически значимых стадиях рака толстой кишки, и именно этот признак (т.е. наличие скрытой крови в стуле) взят в основу многочисленных методов массового обследования населения. Тенезмы (ложные позывы на дефекацию) чаще характерны при низкой локализации опухоли (в сигмовидной и прямой кишке). Боли в животе наиболее часто обусловлены либо нарушением кишечной проходимости, либо прорастанием опухоли в окружающие ткани или развитием </a:t>
            </a:r>
            <a:r>
              <a:rPr lang="ru-RU" dirty="0" err="1"/>
              <a:t>перифокального</a:t>
            </a:r>
            <a:r>
              <a:rPr lang="ru-RU" dirty="0"/>
              <a:t> воспаления. В клинической картине эти признаки нередко сочетаются. Болевой синдром у больных раком прямой кишки проявляется при наличии воспалительного процесса в области опухоли. Лишь при раке анального канала боли являются ранним симптомом заболевания. Пальпация опухоли – довольно поздний симптом для рака ободочной кишки, но один из первых признаков рака прямой кишки при ее пальцевом исследовании. Анемия – уже упоминалось, что кровотечение в просвет кишки — одно из наиболее частых проявлений </a:t>
            </a:r>
            <a:r>
              <a:rPr lang="ru-RU" dirty="0" err="1"/>
              <a:t>колоректального</a:t>
            </a:r>
            <a:r>
              <a:rPr lang="ru-RU" dirty="0"/>
              <a:t> рака. Однако развитие анемии возможно не только при явных, но и при скрытых длительных кровотечениях. Этот симптом наиболее часто наблюдают при правосторонней локализации опухоли, когда довольно поздно появляются признаки нарушения кишечной проходимости и другие проявления заболевания. Снижение массы тела при РТК или совсем не происходит, или наступает в очень поздних стадиях при наличии отдаленных метастазов или </a:t>
            </a:r>
            <a:r>
              <a:rPr lang="ru-RU" dirty="0" err="1"/>
              <a:t>канцероматозе</a:t>
            </a:r>
            <a:r>
              <a:rPr lang="ru-RU" dirty="0"/>
              <a:t>. Это объясняется тем, что осложнения роста опухоли наступают быстрее, чем общие нарушения обменных процессов в организме больных.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774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r>
              <a:rPr lang="ru-RU" dirty="0"/>
              <a:t>В результате проведённой комбинированной </a:t>
            </a:r>
            <a:r>
              <a:rPr lang="ru-RU" b="1" dirty="0"/>
              <a:t>терапии</a:t>
            </a:r>
            <a:r>
              <a:rPr lang="ru-RU" dirty="0"/>
              <a:t> состояние больной улучшилось. В настоящее время больная продолжает лечение поддерживающую терапию в стационаре и подготавливается к выписке.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Пациентка А.Р.Р. 39 лет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824426"/>
          </a:xfrm>
        </p:spPr>
        <p:txBody>
          <a:bodyPr>
            <a:normAutofit/>
          </a:bodyPr>
          <a:lstStyle/>
          <a:p>
            <a:r>
              <a:rPr lang="ru-RU" b="1" dirty="0"/>
              <a:t>Жалобы: </a:t>
            </a:r>
            <a:r>
              <a:rPr lang="ru-RU" dirty="0"/>
              <a:t>на чувство сдавления от объемного образования в брюшной полости, периодические кровянистые выделения; затруднение глубокого вдоха. Слабость, недомогание.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Общее состояние </a:t>
            </a:r>
            <a:r>
              <a:rPr lang="ru-RU" dirty="0"/>
              <a:t>больной на момент осмотра удовлетворительное, положение активное, сознание ясное, выражение лица спокойное. Телосложение правильное, конституция астеническая.. Вес 70 кг, рост 170 см, температура тела в подмышечной впадине 36,7 0 С. Кожа бледно-розовая, без пигментаций. Сыпей, трещин, геморрагий, расчёсов нет. Видимых опухолей нет. Влажность кожи умеренная, её эластичность и тургор тканей сохранены. Ногти и волосы без патологических изменений. Видимые слизистые </a:t>
            </a:r>
            <a:r>
              <a:rPr lang="ru-RU" dirty="0" err="1"/>
              <a:t>розового</a:t>
            </a:r>
            <a:r>
              <a:rPr lang="ru-RU" dirty="0"/>
              <a:t> цвета, без высыпаний, влажные. Подкожная жировая клетчатка недостаточно развита, толщина кожной складки в области угла лопатки один сантиметр.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r>
              <a:rPr lang="ru-RU" b="1" dirty="0"/>
              <a:t>STATUS LOCALIS:</a:t>
            </a:r>
            <a:r>
              <a:rPr lang="ru-RU" dirty="0"/>
              <a:t> </a:t>
            </a:r>
            <a:r>
              <a:rPr lang="ru-RU" u="sng" dirty="0"/>
              <a:t>Осмотр:</a:t>
            </a:r>
            <a:r>
              <a:rPr lang="ru-RU" dirty="0"/>
              <a:t> брюшная полость в области малого таза при пальпации безболезненна. Уплотнена. Пальпируется гладкое округлое образование овальной формы до 1 см. </a:t>
            </a:r>
          </a:p>
        </p:txBody>
      </p:sp>
      <p:pic>
        <p:nvPicPr>
          <p:cNvPr id="1026" name="Picture 2" descr="Беременность и роды с миомой мат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80928"/>
            <a:ext cx="599288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Анамнез заболевания</a:t>
            </a:r>
            <a:r>
              <a:rPr lang="ru-RU" dirty="0"/>
              <a:t>: Считает себя больной с сентября 2022 года, когда впервые появились тянущие боли внизу живота, возникающие при физической нагрузке, самостоятельно проходящие. По этому поводу к врачу не обращалась, самостоятельно препаратов не принимала. С 13 января появились темные, скудные, кровянистые выделения, которые прекратились на фоне приема но-шпы. По этому поводу к врачу не обращалась. С 22 февраля отмечает подобные выделения в течение 7 дней. По этому поводу обратилась в женскую консультацию по месту жительства, откуда была направлена для дальнейшего обследования и лечения в гинекологическое отделение городской клинической больницы №15 им. О.М. Филатова для госпитализации в онкологическом отделении с целью проведения </a:t>
            </a:r>
            <a:r>
              <a:rPr lang="ru-RU" b="1" dirty="0"/>
              <a:t>лапароскопической </a:t>
            </a:r>
            <a:r>
              <a:rPr lang="ru-RU" b="1" dirty="0" err="1"/>
              <a:t>миомэктомия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4293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Клиника</a:t>
            </a:r>
            <a:r>
              <a:rPr lang="ru-RU" dirty="0"/>
              <a:t>: При миоме матки клиническая картина отличается широким разнообразием, зависит от возраста пациентки, длительности заболевания, локализации и величины опухоли и наличия сопутствующих патологических процессов.</a:t>
            </a:r>
          </a:p>
          <a:p>
            <a:pPr marL="0" indent="0">
              <a:buNone/>
            </a:pPr>
            <a:r>
              <a:rPr lang="ru-RU" dirty="0"/>
              <a:t>Основными симптомами миомы матки являются:</a:t>
            </a:r>
          </a:p>
          <a:p>
            <a:r>
              <a:rPr lang="ru-RU" dirty="0"/>
              <a:t>Маточные кровотечения (обильные, длительные менструации), часто приводящие к </a:t>
            </a:r>
            <a:r>
              <a:rPr lang="ru-RU" dirty="0" err="1"/>
              <a:t>анемизации</a:t>
            </a:r>
            <a:r>
              <a:rPr lang="ru-RU" dirty="0"/>
              <a:t> женщины (снижение гемоглобина)</a:t>
            </a:r>
          </a:p>
          <a:p>
            <a:r>
              <a:rPr lang="ru-RU" dirty="0"/>
              <a:t>Тянущие боли, тяжесть внизу живота. Боли могут быть острыми и схваткообразными, усиливающиеся во время менструации</a:t>
            </a:r>
          </a:p>
          <a:p>
            <a:r>
              <a:rPr lang="ru-RU" dirty="0"/>
              <a:t>Нарушение функции соседних органов, например, учащенное мочеиспускание</a:t>
            </a:r>
          </a:p>
          <a:p>
            <a:r>
              <a:rPr lang="ru-RU" dirty="0"/>
              <a:t>Задержка стула, что приводит к сдавлению узлов соседних органов</a:t>
            </a:r>
          </a:p>
          <a:p>
            <a:r>
              <a:rPr lang="ru-RU" dirty="0"/>
              <a:t>Миома матки может быть причиной бесплодия, </a:t>
            </a:r>
            <a:r>
              <a:rPr lang="ru-RU" dirty="0" err="1"/>
              <a:t>невынашивания</a:t>
            </a:r>
            <a:r>
              <a:rPr lang="ru-RU" dirty="0"/>
              <a:t> беременности. Миома матки часто сочетается с </a:t>
            </a:r>
            <a:r>
              <a:rPr lang="ru-RU" dirty="0" err="1"/>
              <a:t>эндометриозом</a:t>
            </a:r>
            <a:r>
              <a:rPr lang="ru-RU" dirty="0"/>
              <a:t> тела матки – </a:t>
            </a:r>
            <a:r>
              <a:rPr lang="ru-RU" dirty="0" err="1"/>
              <a:t>аденомиозом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Лечение миомы матки | Medical Tourism with MediGlobus: The best treatment  around the wor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632848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УЗИ органов малого таза. Матка увеличена, размеры 71-49-56, контуры ровные. В полости матки у дна визуализируется округлый узел, выполняет всю полость, диаметром 49 мм, пониженной </a:t>
            </a:r>
            <a:r>
              <a:rPr lang="ru-RU" dirty="0" err="1"/>
              <a:t>эхогенности</a:t>
            </a:r>
            <a:r>
              <a:rPr lang="ru-RU" dirty="0"/>
              <a:t>, однородной структуры. Эндометрий виден - 3 мм. Яичники - правый не визуализируется, левый - 18 на 15 мм, однородной структуры. </a:t>
            </a:r>
          </a:p>
          <a:p>
            <a:pPr>
              <a:buNone/>
            </a:pPr>
            <a:r>
              <a:rPr lang="ru-RU" dirty="0"/>
              <a:t>Заключение: миома матки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AutoShape 4" descr="Узи поджелудочной железы при остром панкреатит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Узи поджелудочной железы при остром панкреатит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 descr="Услуги и цены — «Клиника Фомина» в Калуг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7056784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456</TotalTime>
  <Words>963</Words>
  <Application>Microsoft Office PowerPoint</Application>
  <PresentationFormat>Экран (4:3)</PresentationFormat>
  <Paragraphs>24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Constantia</vt:lpstr>
      <vt:lpstr>Times New Roman</vt:lpstr>
      <vt:lpstr>Wingdings 2</vt:lpstr>
      <vt:lpstr>Поток</vt:lpstr>
      <vt:lpstr>Миома матки</vt:lpstr>
      <vt:lpstr>Пациентка А.Р.Р. 39 лет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Юсупова Ева Руслановна</dc:creator>
  <cp:lastModifiedBy>Юсупова Ева Руслановна</cp:lastModifiedBy>
  <cp:revision>55</cp:revision>
  <dcterms:created xsi:type="dcterms:W3CDTF">2023-05-11T11:35:35Z</dcterms:created>
  <dcterms:modified xsi:type="dcterms:W3CDTF">2023-08-15T08:14:24Z</dcterms:modified>
</cp:coreProperties>
</file>