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9" r:id="rId2"/>
    <p:sldId id="280" r:id="rId3"/>
    <p:sldId id="281" r:id="rId4"/>
    <p:sldId id="296" r:id="rId5"/>
    <p:sldId id="282" r:id="rId6"/>
    <p:sldId id="283" r:id="rId7"/>
    <p:sldId id="259" r:id="rId8"/>
    <p:sldId id="262" r:id="rId9"/>
    <p:sldId id="260" r:id="rId10"/>
    <p:sldId id="297" r:id="rId11"/>
    <p:sldId id="285" r:id="rId12"/>
    <p:sldId id="284" r:id="rId13"/>
    <p:sldId id="269" r:id="rId14"/>
    <p:sldId id="270" r:id="rId15"/>
    <p:sldId id="286" r:id="rId16"/>
    <p:sldId id="271" r:id="rId17"/>
    <p:sldId id="273" r:id="rId18"/>
    <p:sldId id="298" r:id="rId19"/>
    <p:sldId id="287" r:id="rId20"/>
    <p:sldId id="276" r:id="rId21"/>
    <p:sldId id="277" r:id="rId22"/>
    <p:sldId id="288" r:id="rId23"/>
    <p:sldId id="291" r:id="rId24"/>
    <p:sldId id="293" r:id="rId25"/>
    <p:sldId id="289" r:id="rId26"/>
    <p:sldId id="29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8677"/>
    <a:srgbClr val="C00000"/>
    <a:srgbClr val="D1CA3B"/>
    <a:srgbClr val="9AD848"/>
    <a:srgbClr val="7BCF35"/>
    <a:srgbClr val="B2E389"/>
    <a:srgbClr val="709DDE"/>
    <a:srgbClr val="24559C"/>
    <a:srgbClr val="193B6D"/>
    <a:srgbClr val="1565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A8089-8275-4E7B-8C7D-74BFAC150E61}" type="doc">
      <dgm:prSet loTypeId="urn:microsoft.com/office/officeart/2005/8/layout/cycle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93BCC1-8911-4F28-893F-D3003671ED48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000" dirty="0" smtClean="0"/>
            <a:t>Наследственное хроническое заболевание</a:t>
          </a:r>
          <a:endParaRPr lang="ru-RU" sz="2000" dirty="0"/>
        </a:p>
      </dgm:t>
    </dgm:pt>
    <dgm:pt modelId="{C06634CB-7215-4B6E-AF25-61601D1E29EE}" type="parTrans" cxnId="{918EE58E-E46D-4B94-A7C5-BA8DE9421B99}">
      <dgm:prSet/>
      <dgm:spPr/>
      <dgm:t>
        <a:bodyPr/>
        <a:lstStyle/>
        <a:p>
          <a:endParaRPr lang="ru-RU"/>
        </a:p>
      </dgm:t>
    </dgm:pt>
    <dgm:pt modelId="{78C461AF-BEC1-459A-9E71-86BFADA49979}" type="sibTrans" cxnId="{918EE58E-E46D-4B94-A7C5-BA8DE9421B99}">
      <dgm:prSet/>
      <dgm:spPr/>
      <dgm:t>
        <a:bodyPr/>
        <a:lstStyle/>
        <a:p>
          <a:endParaRPr lang="ru-RU"/>
        </a:p>
      </dgm:t>
    </dgm:pt>
    <dgm:pt modelId="{040404E3-312B-4421-9215-76029EF353CA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/>
              <a:cs typeface="Times New Roman"/>
            </a:rPr>
            <a:t>↓ </a:t>
          </a:r>
          <a:r>
            <a:rPr lang="ru-RU" dirty="0" smtClean="0"/>
            <a:t>активности глюкуронилтрансферазы  </a:t>
          </a:r>
          <a:endParaRPr lang="ru-RU" dirty="0"/>
        </a:p>
      </dgm:t>
    </dgm:pt>
    <dgm:pt modelId="{E9E9E665-6A2E-4066-98CF-81EC83DA1399}" type="parTrans" cxnId="{25E07BB7-6790-4681-ACEA-3F1FD59F193C}">
      <dgm:prSet/>
      <dgm:spPr/>
      <dgm:t>
        <a:bodyPr/>
        <a:lstStyle/>
        <a:p>
          <a:endParaRPr lang="ru-RU"/>
        </a:p>
      </dgm:t>
    </dgm:pt>
    <dgm:pt modelId="{B9C3C29D-AAE7-48E7-B732-CCF7F330F61C}" type="sibTrans" cxnId="{25E07BB7-6790-4681-ACEA-3F1FD59F193C}">
      <dgm:prSet/>
      <dgm:spPr/>
      <dgm:t>
        <a:bodyPr/>
        <a:lstStyle/>
        <a:p>
          <a:endParaRPr lang="ru-RU"/>
        </a:p>
      </dgm:t>
    </dgm:pt>
    <dgm:pt modelId="{114AFDF2-087D-4886-B31E-3404FE8468FA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Нарушается конъюгация и захват  гепатоцитами свободного билирубина</a:t>
          </a:r>
          <a:endParaRPr lang="ru-RU" dirty="0"/>
        </a:p>
      </dgm:t>
    </dgm:pt>
    <dgm:pt modelId="{FC5732EE-3BB4-4556-9DFD-FFB0343C579C}" type="parTrans" cxnId="{1D00DF7E-E110-4344-857D-797AD2C806B3}">
      <dgm:prSet/>
      <dgm:spPr/>
      <dgm:t>
        <a:bodyPr/>
        <a:lstStyle/>
        <a:p>
          <a:endParaRPr lang="ru-RU"/>
        </a:p>
      </dgm:t>
    </dgm:pt>
    <dgm:pt modelId="{FD7DF69E-ADDC-47FC-AD70-49525EA5CC8F}" type="sibTrans" cxnId="{1D00DF7E-E110-4344-857D-797AD2C806B3}">
      <dgm:prSet/>
      <dgm:spPr/>
      <dgm:t>
        <a:bodyPr/>
        <a:lstStyle/>
        <a:p>
          <a:endParaRPr lang="ru-RU"/>
        </a:p>
      </dgm:t>
    </dgm:pt>
    <dgm:pt modelId="{F8057826-E6F8-4CFD-AC65-C31E33ABAF74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Чаще у мужчин </a:t>
          </a:r>
          <a:br>
            <a:rPr lang="ru-RU" dirty="0" smtClean="0"/>
          </a:br>
          <a:r>
            <a:rPr lang="ru-RU" dirty="0" smtClean="0"/>
            <a:t>20-30 лет</a:t>
          </a:r>
          <a:endParaRPr lang="ru-RU" dirty="0"/>
        </a:p>
      </dgm:t>
    </dgm:pt>
    <dgm:pt modelId="{CBA4F7CC-2CD4-4B22-ADE0-C4EE66ECB415}" type="parTrans" cxnId="{49C84E50-FFA4-49AA-B86E-9FDF20A51F24}">
      <dgm:prSet/>
      <dgm:spPr/>
      <dgm:t>
        <a:bodyPr/>
        <a:lstStyle/>
        <a:p>
          <a:endParaRPr lang="ru-RU"/>
        </a:p>
      </dgm:t>
    </dgm:pt>
    <dgm:pt modelId="{261EECF9-C64E-4EBB-8C3D-CEDA85D5A7B9}" type="sibTrans" cxnId="{49C84E50-FFA4-49AA-B86E-9FDF20A51F24}">
      <dgm:prSet/>
      <dgm:spPr/>
      <dgm:t>
        <a:bodyPr/>
        <a:lstStyle/>
        <a:p>
          <a:endParaRPr lang="ru-RU"/>
        </a:p>
      </dgm:t>
    </dgm:pt>
    <dgm:pt modelId="{4775BD6C-5AEC-43CA-85DE-58A3B8B615DB}" type="pres">
      <dgm:prSet presAssocID="{1F2A8089-8275-4E7B-8C7D-74BFAC150E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7428DC-4637-4B1F-AC7D-4BEDF643FBAC}" type="pres">
      <dgm:prSet presAssocID="{3193BCC1-8911-4F28-893F-D3003671ED48}" presName="node" presStyleLbl="node1" presStyleIdx="0" presStyleCnt="4" custScaleX="456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7BF07-7BFF-48B5-B677-64F048A21483}" type="pres">
      <dgm:prSet presAssocID="{3193BCC1-8911-4F28-893F-D3003671ED48}" presName="spNode" presStyleCnt="0"/>
      <dgm:spPr/>
    </dgm:pt>
    <dgm:pt modelId="{E20A2741-B0B8-4814-AAEE-0315A0B2DA50}" type="pres">
      <dgm:prSet presAssocID="{78C461AF-BEC1-459A-9E71-86BFADA49979}" presName="sibTrans" presStyleLbl="sibTrans1D1" presStyleIdx="0" presStyleCnt="4"/>
      <dgm:spPr/>
      <dgm:t>
        <a:bodyPr/>
        <a:lstStyle/>
        <a:p>
          <a:endParaRPr lang="ru-RU"/>
        </a:p>
      </dgm:t>
    </dgm:pt>
    <dgm:pt modelId="{0DFF3640-90B4-473E-9F9C-43FFA1E7B9D6}" type="pres">
      <dgm:prSet presAssocID="{040404E3-312B-4421-9215-76029EF353CA}" presName="node" presStyleLbl="node1" presStyleIdx="1" presStyleCnt="4" custScaleX="204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4C35B-659E-4333-8B32-201B8E2D6BFB}" type="pres">
      <dgm:prSet presAssocID="{040404E3-312B-4421-9215-76029EF353CA}" presName="spNode" presStyleCnt="0"/>
      <dgm:spPr/>
    </dgm:pt>
    <dgm:pt modelId="{8B4C848B-7CF2-4785-95EC-864878D05A77}" type="pres">
      <dgm:prSet presAssocID="{B9C3C29D-AAE7-48E7-B732-CCF7F330F61C}" presName="sibTrans" presStyleLbl="sibTrans1D1" presStyleIdx="1" presStyleCnt="4"/>
      <dgm:spPr/>
      <dgm:t>
        <a:bodyPr/>
        <a:lstStyle/>
        <a:p>
          <a:endParaRPr lang="ru-RU"/>
        </a:p>
      </dgm:t>
    </dgm:pt>
    <dgm:pt modelId="{6B37E1EA-C9FB-4AFA-A9EE-48172F141CAD}" type="pres">
      <dgm:prSet presAssocID="{114AFDF2-087D-4886-B31E-3404FE8468FA}" presName="node" presStyleLbl="node1" presStyleIdx="2" presStyleCnt="4" custScaleX="456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6F2FD-C56F-4B51-90EF-B965B20242A6}" type="pres">
      <dgm:prSet presAssocID="{114AFDF2-087D-4886-B31E-3404FE8468FA}" presName="spNode" presStyleCnt="0"/>
      <dgm:spPr/>
    </dgm:pt>
    <dgm:pt modelId="{DB90D800-C9B7-4400-9D35-31A1DF112C0E}" type="pres">
      <dgm:prSet presAssocID="{FD7DF69E-ADDC-47FC-AD70-49525EA5CC8F}" presName="sibTrans" presStyleLbl="sibTrans1D1" presStyleIdx="2" presStyleCnt="4"/>
      <dgm:spPr/>
      <dgm:t>
        <a:bodyPr/>
        <a:lstStyle/>
        <a:p>
          <a:endParaRPr lang="ru-RU"/>
        </a:p>
      </dgm:t>
    </dgm:pt>
    <dgm:pt modelId="{B7A83DBD-9021-4514-B1DE-3AFD22D4A5DE}" type="pres">
      <dgm:prSet presAssocID="{F8057826-E6F8-4CFD-AC65-C31E33ABAF74}" presName="node" presStyleLbl="node1" presStyleIdx="3" presStyleCnt="4" custScaleX="204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69646-FCED-4E14-AAEE-AABA7E698E16}" type="pres">
      <dgm:prSet presAssocID="{F8057826-E6F8-4CFD-AC65-C31E33ABAF74}" presName="spNode" presStyleCnt="0"/>
      <dgm:spPr/>
    </dgm:pt>
    <dgm:pt modelId="{65B45017-EE20-4067-91F3-F28D34E6F7A2}" type="pres">
      <dgm:prSet presAssocID="{261EECF9-C64E-4EBB-8C3D-CEDA85D5A7B9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D97BABCB-7C9C-47C4-8FED-1B4E0D19F43E}" type="presOf" srcId="{FD7DF69E-ADDC-47FC-AD70-49525EA5CC8F}" destId="{DB90D800-C9B7-4400-9D35-31A1DF112C0E}" srcOrd="0" destOrd="0" presId="urn:microsoft.com/office/officeart/2005/8/layout/cycle6"/>
    <dgm:cxn modelId="{25E07BB7-6790-4681-ACEA-3F1FD59F193C}" srcId="{1F2A8089-8275-4E7B-8C7D-74BFAC150E61}" destId="{040404E3-312B-4421-9215-76029EF353CA}" srcOrd="1" destOrd="0" parTransId="{E9E9E665-6A2E-4066-98CF-81EC83DA1399}" sibTransId="{B9C3C29D-AAE7-48E7-B732-CCF7F330F61C}"/>
    <dgm:cxn modelId="{8EF496EF-BB8E-4325-9208-5BDC62BD4B06}" type="presOf" srcId="{F8057826-E6F8-4CFD-AC65-C31E33ABAF74}" destId="{B7A83DBD-9021-4514-B1DE-3AFD22D4A5DE}" srcOrd="0" destOrd="0" presId="urn:microsoft.com/office/officeart/2005/8/layout/cycle6"/>
    <dgm:cxn modelId="{C5367F62-CCEF-4A9C-8EFB-DA22A717B3DB}" type="presOf" srcId="{3193BCC1-8911-4F28-893F-D3003671ED48}" destId="{877428DC-4637-4B1F-AC7D-4BEDF643FBAC}" srcOrd="0" destOrd="0" presId="urn:microsoft.com/office/officeart/2005/8/layout/cycle6"/>
    <dgm:cxn modelId="{D4B275C5-5B19-46A8-BC84-BB837A392B26}" type="presOf" srcId="{040404E3-312B-4421-9215-76029EF353CA}" destId="{0DFF3640-90B4-473E-9F9C-43FFA1E7B9D6}" srcOrd="0" destOrd="0" presId="urn:microsoft.com/office/officeart/2005/8/layout/cycle6"/>
    <dgm:cxn modelId="{CA41D4A5-ABA4-409D-BA84-A27910A0DB14}" type="presOf" srcId="{1F2A8089-8275-4E7B-8C7D-74BFAC150E61}" destId="{4775BD6C-5AEC-43CA-85DE-58A3B8B615DB}" srcOrd="0" destOrd="0" presId="urn:microsoft.com/office/officeart/2005/8/layout/cycle6"/>
    <dgm:cxn modelId="{B9D73F73-347D-4BA9-BF93-CBD635593103}" type="presOf" srcId="{B9C3C29D-AAE7-48E7-B732-CCF7F330F61C}" destId="{8B4C848B-7CF2-4785-95EC-864878D05A77}" srcOrd="0" destOrd="0" presId="urn:microsoft.com/office/officeart/2005/8/layout/cycle6"/>
    <dgm:cxn modelId="{1D00DF7E-E110-4344-857D-797AD2C806B3}" srcId="{1F2A8089-8275-4E7B-8C7D-74BFAC150E61}" destId="{114AFDF2-087D-4886-B31E-3404FE8468FA}" srcOrd="2" destOrd="0" parTransId="{FC5732EE-3BB4-4556-9DFD-FFB0343C579C}" sibTransId="{FD7DF69E-ADDC-47FC-AD70-49525EA5CC8F}"/>
    <dgm:cxn modelId="{BDFF3CA4-01E2-4172-B471-0499E91707F8}" type="presOf" srcId="{114AFDF2-087D-4886-B31E-3404FE8468FA}" destId="{6B37E1EA-C9FB-4AFA-A9EE-48172F141CAD}" srcOrd="0" destOrd="0" presId="urn:microsoft.com/office/officeart/2005/8/layout/cycle6"/>
    <dgm:cxn modelId="{49C84E50-FFA4-49AA-B86E-9FDF20A51F24}" srcId="{1F2A8089-8275-4E7B-8C7D-74BFAC150E61}" destId="{F8057826-E6F8-4CFD-AC65-C31E33ABAF74}" srcOrd="3" destOrd="0" parTransId="{CBA4F7CC-2CD4-4B22-ADE0-C4EE66ECB415}" sibTransId="{261EECF9-C64E-4EBB-8C3D-CEDA85D5A7B9}"/>
    <dgm:cxn modelId="{918EE58E-E46D-4B94-A7C5-BA8DE9421B99}" srcId="{1F2A8089-8275-4E7B-8C7D-74BFAC150E61}" destId="{3193BCC1-8911-4F28-893F-D3003671ED48}" srcOrd="0" destOrd="0" parTransId="{C06634CB-7215-4B6E-AF25-61601D1E29EE}" sibTransId="{78C461AF-BEC1-459A-9E71-86BFADA49979}"/>
    <dgm:cxn modelId="{338E01D7-6EB0-4C0E-AB86-DAE25048E89A}" type="presOf" srcId="{78C461AF-BEC1-459A-9E71-86BFADA49979}" destId="{E20A2741-B0B8-4814-AAEE-0315A0B2DA50}" srcOrd="0" destOrd="0" presId="urn:microsoft.com/office/officeart/2005/8/layout/cycle6"/>
    <dgm:cxn modelId="{C63FEFB1-B6EB-4079-BB5F-32F662C10C75}" type="presOf" srcId="{261EECF9-C64E-4EBB-8C3D-CEDA85D5A7B9}" destId="{65B45017-EE20-4067-91F3-F28D34E6F7A2}" srcOrd="0" destOrd="0" presId="urn:microsoft.com/office/officeart/2005/8/layout/cycle6"/>
    <dgm:cxn modelId="{1B3180C9-1DC4-48E3-A10F-F90DA4CD64B7}" type="presParOf" srcId="{4775BD6C-5AEC-43CA-85DE-58A3B8B615DB}" destId="{877428DC-4637-4B1F-AC7D-4BEDF643FBAC}" srcOrd="0" destOrd="0" presId="urn:microsoft.com/office/officeart/2005/8/layout/cycle6"/>
    <dgm:cxn modelId="{C089F769-80D0-430D-B12C-171E3656F937}" type="presParOf" srcId="{4775BD6C-5AEC-43CA-85DE-58A3B8B615DB}" destId="{72D7BF07-7BFF-48B5-B677-64F048A21483}" srcOrd="1" destOrd="0" presId="urn:microsoft.com/office/officeart/2005/8/layout/cycle6"/>
    <dgm:cxn modelId="{78E7454C-CFF0-4CAE-A161-41C6EDBADD41}" type="presParOf" srcId="{4775BD6C-5AEC-43CA-85DE-58A3B8B615DB}" destId="{E20A2741-B0B8-4814-AAEE-0315A0B2DA50}" srcOrd="2" destOrd="0" presId="urn:microsoft.com/office/officeart/2005/8/layout/cycle6"/>
    <dgm:cxn modelId="{E8D59B43-570A-4E40-B899-518E40053F7D}" type="presParOf" srcId="{4775BD6C-5AEC-43CA-85DE-58A3B8B615DB}" destId="{0DFF3640-90B4-473E-9F9C-43FFA1E7B9D6}" srcOrd="3" destOrd="0" presId="urn:microsoft.com/office/officeart/2005/8/layout/cycle6"/>
    <dgm:cxn modelId="{DB583D83-78A0-461F-B8BA-B15E40C82961}" type="presParOf" srcId="{4775BD6C-5AEC-43CA-85DE-58A3B8B615DB}" destId="{1904C35B-659E-4333-8B32-201B8E2D6BFB}" srcOrd="4" destOrd="0" presId="urn:microsoft.com/office/officeart/2005/8/layout/cycle6"/>
    <dgm:cxn modelId="{80651875-7F68-4738-B47A-E41A3A4195CA}" type="presParOf" srcId="{4775BD6C-5AEC-43CA-85DE-58A3B8B615DB}" destId="{8B4C848B-7CF2-4785-95EC-864878D05A77}" srcOrd="5" destOrd="0" presId="urn:microsoft.com/office/officeart/2005/8/layout/cycle6"/>
    <dgm:cxn modelId="{23914A5C-317E-4558-B404-62C064BD6EE5}" type="presParOf" srcId="{4775BD6C-5AEC-43CA-85DE-58A3B8B615DB}" destId="{6B37E1EA-C9FB-4AFA-A9EE-48172F141CAD}" srcOrd="6" destOrd="0" presId="urn:microsoft.com/office/officeart/2005/8/layout/cycle6"/>
    <dgm:cxn modelId="{73DDD6AE-6AEA-492E-A4CE-CCA57DB929D2}" type="presParOf" srcId="{4775BD6C-5AEC-43CA-85DE-58A3B8B615DB}" destId="{8ED6F2FD-C56F-4B51-90EF-B965B20242A6}" srcOrd="7" destOrd="0" presId="urn:microsoft.com/office/officeart/2005/8/layout/cycle6"/>
    <dgm:cxn modelId="{096A0B08-3931-4C22-8674-C03C6D2B28E6}" type="presParOf" srcId="{4775BD6C-5AEC-43CA-85DE-58A3B8B615DB}" destId="{DB90D800-C9B7-4400-9D35-31A1DF112C0E}" srcOrd="8" destOrd="0" presId="urn:microsoft.com/office/officeart/2005/8/layout/cycle6"/>
    <dgm:cxn modelId="{A051FFF4-CF03-4D1F-8467-6ADB339E8441}" type="presParOf" srcId="{4775BD6C-5AEC-43CA-85DE-58A3B8B615DB}" destId="{B7A83DBD-9021-4514-B1DE-3AFD22D4A5DE}" srcOrd="9" destOrd="0" presId="urn:microsoft.com/office/officeart/2005/8/layout/cycle6"/>
    <dgm:cxn modelId="{B2E46069-39D9-4F3F-A780-7AA9E96C8767}" type="presParOf" srcId="{4775BD6C-5AEC-43CA-85DE-58A3B8B615DB}" destId="{66F69646-FCED-4E14-AAEE-AABA7E698E16}" srcOrd="10" destOrd="0" presId="urn:microsoft.com/office/officeart/2005/8/layout/cycle6"/>
    <dgm:cxn modelId="{2CF23D43-CDD6-4294-93C2-F9E584B01ACF}" type="presParOf" srcId="{4775BD6C-5AEC-43CA-85DE-58A3B8B615DB}" destId="{65B45017-EE20-4067-91F3-F28D34E6F7A2}" srcOrd="11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888238-84E3-48B6-9DB5-FA2FB3AD6D7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AE6BB815-9B3C-4440-AE3A-FAE468B48127}" type="pres">
      <dgm:prSet presAssocID="{B1888238-84E3-48B6-9DB5-FA2FB3AD6D70}" presName="linearFlow" presStyleCnt="0">
        <dgm:presLayoutVars>
          <dgm:dir/>
          <dgm:resizeHandles val="exact"/>
        </dgm:presLayoutVars>
      </dgm:prSet>
      <dgm:spPr/>
    </dgm:pt>
  </dgm:ptLst>
  <dgm:cxnLst>
    <dgm:cxn modelId="{BFCD68E5-1780-4A0F-B047-0453854294AE}" type="presOf" srcId="{B1888238-84E3-48B6-9DB5-FA2FB3AD6D70}" destId="{AE6BB815-9B3C-4440-AE3A-FAE468B48127}" srcOrd="0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2A8089-8275-4E7B-8C7D-74BFAC150E61}" type="doc">
      <dgm:prSet loTypeId="urn:microsoft.com/office/officeart/2005/8/layout/cycle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93BCC1-8911-4F28-893F-D3003671ED48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800" dirty="0" smtClean="0"/>
            <a:t>Тяжёлое наследственное заболевание</a:t>
          </a:r>
          <a:endParaRPr lang="ru-RU" sz="1800" dirty="0"/>
        </a:p>
      </dgm:t>
    </dgm:pt>
    <dgm:pt modelId="{C06634CB-7215-4B6E-AF25-61601D1E29EE}" type="parTrans" cxnId="{918EE58E-E46D-4B94-A7C5-BA8DE9421B99}">
      <dgm:prSet/>
      <dgm:spPr/>
      <dgm:t>
        <a:bodyPr/>
        <a:lstStyle/>
        <a:p>
          <a:endParaRPr lang="ru-RU"/>
        </a:p>
      </dgm:t>
    </dgm:pt>
    <dgm:pt modelId="{78C461AF-BEC1-459A-9E71-86BFADA49979}" type="sibTrans" cxnId="{918EE58E-E46D-4B94-A7C5-BA8DE9421B99}">
      <dgm:prSet/>
      <dgm:spPr/>
      <dgm:t>
        <a:bodyPr/>
        <a:lstStyle/>
        <a:p>
          <a:endParaRPr lang="ru-RU"/>
        </a:p>
      </dgm:t>
    </dgm:pt>
    <dgm:pt modelId="{040404E3-312B-4421-9215-76029EF353CA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Times New Roman"/>
              <a:cs typeface="Times New Roman"/>
            </a:rPr>
            <a:t>Значительное ↓ </a:t>
          </a:r>
          <a:r>
            <a:rPr lang="ru-RU" sz="1600" dirty="0" smtClean="0"/>
            <a:t>активности глюкуронилтрансферазы</a:t>
          </a:r>
          <a:br>
            <a:rPr lang="ru-RU" sz="1600" dirty="0" smtClean="0"/>
          </a:br>
          <a:r>
            <a:rPr lang="ru-RU" sz="1600" dirty="0" smtClean="0"/>
            <a:t>или её отсутствие  </a:t>
          </a:r>
          <a:endParaRPr lang="ru-RU" sz="1600" dirty="0"/>
        </a:p>
      </dgm:t>
    </dgm:pt>
    <dgm:pt modelId="{E9E9E665-6A2E-4066-98CF-81EC83DA1399}" type="parTrans" cxnId="{25E07BB7-6790-4681-ACEA-3F1FD59F193C}">
      <dgm:prSet/>
      <dgm:spPr/>
      <dgm:t>
        <a:bodyPr/>
        <a:lstStyle/>
        <a:p>
          <a:endParaRPr lang="ru-RU"/>
        </a:p>
      </dgm:t>
    </dgm:pt>
    <dgm:pt modelId="{B9C3C29D-AAE7-48E7-B732-CCF7F330F61C}" type="sibTrans" cxnId="{25E07BB7-6790-4681-ACEA-3F1FD59F193C}">
      <dgm:prSet/>
      <dgm:spPr/>
      <dgm:t>
        <a:bodyPr/>
        <a:lstStyle/>
        <a:p>
          <a:endParaRPr lang="ru-RU"/>
        </a:p>
      </dgm:t>
    </dgm:pt>
    <dgm:pt modelId="{114AFDF2-087D-4886-B31E-3404FE8468FA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Резко нарушается  конъюгация и захват  гепатоцитами свободного билирубина</a:t>
          </a:r>
          <a:endParaRPr lang="ru-RU" dirty="0"/>
        </a:p>
      </dgm:t>
    </dgm:pt>
    <dgm:pt modelId="{FC5732EE-3BB4-4556-9DFD-FFB0343C579C}" type="parTrans" cxnId="{1D00DF7E-E110-4344-857D-797AD2C806B3}">
      <dgm:prSet/>
      <dgm:spPr/>
      <dgm:t>
        <a:bodyPr/>
        <a:lstStyle/>
        <a:p>
          <a:endParaRPr lang="ru-RU"/>
        </a:p>
      </dgm:t>
    </dgm:pt>
    <dgm:pt modelId="{FD7DF69E-ADDC-47FC-AD70-49525EA5CC8F}" type="sibTrans" cxnId="{1D00DF7E-E110-4344-857D-797AD2C806B3}">
      <dgm:prSet/>
      <dgm:spPr/>
      <dgm:t>
        <a:bodyPr/>
        <a:lstStyle/>
        <a:p>
          <a:endParaRPr lang="ru-RU"/>
        </a:p>
      </dgm:t>
    </dgm:pt>
    <dgm:pt modelId="{F8057826-E6F8-4CFD-AC65-C31E33ABAF74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800" dirty="0" smtClean="0"/>
            <a:t>Болеют как мальчики, так и девочки</a:t>
          </a:r>
          <a:endParaRPr lang="ru-RU" sz="1800" dirty="0"/>
        </a:p>
      </dgm:t>
    </dgm:pt>
    <dgm:pt modelId="{CBA4F7CC-2CD4-4B22-ADE0-C4EE66ECB415}" type="parTrans" cxnId="{49C84E50-FFA4-49AA-B86E-9FDF20A51F24}">
      <dgm:prSet/>
      <dgm:spPr/>
      <dgm:t>
        <a:bodyPr/>
        <a:lstStyle/>
        <a:p>
          <a:endParaRPr lang="ru-RU"/>
        </a:p>
      </dgm:t>
    </dgm:pt>
    <dgm:pt modelId="{261EECF9-C64E-4EBB-8C3D-CEDA85D5A7B9}" type="sibTrans" cxnId="{49C84E50-FFA4-49AA-B86E-9FDF20A51F24}">
      <dgm:prSet/>
      <dgm:spPr/>
      <dgm:t>
        <a:bodyPr/>
        <a:lstStyle/>
        <a:p>
          <a:endParaRPr lang="ru-RU"/>
        </a:p>
      </dgm:t>
    </dgm:pt>
    <dgm:pt modelId="{4775BD6C-5AEC-43CA-85DE-58A3B8B615DB}" type="pres">
      <dgm:prSet presAssocID="{1F2A8089-8275-4E7B-8C7D-74BFAC150E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7428DC-4637-4B1F-AC7D-4BEDF643FBAC}" type="pres">
      <dgm:prSet presAssocID="{3193BCC1-8911-4F28-893F-D3003671ED48}" presName="node" presStyleLbl="node1" presStyleIdx="0" presStyleCnt="4" custScaleX="456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7BF07-7BFF-48B5-B677-64F048A21483}" type="pres">
      <dgm:prSet presAssocID="{3193BCC1-8911-4F28-893F-D3003671ED48}" presName="spNode" presStyleCnt="0"/>
      <dgm:spPr/>
    </dgm:pt>
    <dgm:pt modelId="{E20A2741-B0B8-4814-AAEE-0315A0B2DA50}" type="pres">
      <dgm:prSet presAssocID="{78C461AF-BEC1-459A-9E71-86BFADA49979}" presName="sibTrans" presStyleLbl="sibTrans1D1" presStyleIdx="0" presStyleCnt="4"/>
      <dgm:spPr/>
      <dgm:t>
        <a:bodyPr/>
        <a:lstStyle/>
        <a:p>
          <a:endParaRPr lang="ru-RU"/>
        </a:p>
      </dgm:t>
    </dgm:pt>
    <dgm:pt modelId="{0DFF3640-90B4-473E-9F9C-43FFA1E7B9D6}" type="pres">
      <dgm:prSet presAssocID="{040404E3-312B-4421-9215-76029EF353CA}" presName="node" presStyleLbl="node1" presStyleIdx="1" presStyleCnt="4" custScaleX="204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4C35B-659E-4333-8B32-201B8E2D6BFB}" type="pres">
      <dgm:prSet presAssocID="{040404E3-312B-4421-9215-76029EF353CA}" presName="spNode" presStyleCnt="0"/>
      <dgm:spPr/>
    </dgm:pt>
    <dgm:pt modelId="{8B4C848B-7CF2-4785-95EC-864878D05A77}" type="pres">
      <dgm:prSet presAssocID="{B9C3C29D-AAE7-48E7-B732-CCF7F330F61C}" presName="sibTrans" presStyleLbl="sibTrans1D1" presStyleIdx="1" presStyleCnt="4"/>
      <dgm:spPr/>
      <dgm:t>
        <a:bodyPr/>
        <a:lstStyle/>
        <a:p>
          <a:endParaRPr lang="ru-RU"/>
        </a:p>
      </dgm:t>
    </dgm:pt>
    <dgm:pt modelId="{6B37E1EA-C9FB-4AFA-A9EE-48172F141CAD}" type="pres">
      <dgm:prSet presAssocID="{114AFDF2-087D-4886-B31E-3404FE8468FA}" presName="node" presStyleLbl="node1" presStyleIdx="2" presStyleCnt="4" custScaleX="456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6F2FD-C56F-4B51-90EF-B965B20242A6}" type="pres">
      <dgm:prSet presAssocID="{114AFDF2-087D-4886-B31E-3404FE8468FA}" presName="spNode" presStyleCnt="0"/>
      <dgm:spPr/>
    </dgm:pt>
    <dgm:pt modelId="{DB90D800-C9B7-4400-9D35-31A1DF112C0E}" type="pres">
      <dgm:prSet presAssocID="{FD7DF69E-ADDC-47FC-AD70-49525EA5CC8F}" presName="sibTrans" presStyleLbl="sibTrans1D1" presStyleIdx="2" presStyleCnt="4"/>
      <dgm:spPr/>
      <dgm:t>
        <a:bodyPr/>
        <a:lstStyle/>
        <a:p>
          <a:endParaRPr lang="ru-RU"/>
        </a:p>
      </dgm:t>
    </dgm:pt>
    <dgm:pt modelId="{B7A83DBD-9021-4514-B1DE-3AFD22D4A5DE}" type="pres">
      <dgm:prSet presAssocID="{F8057826-E6F8-4CFD-AC65-C31E33ABAF74}" presName="node" presStyleLbl="node1" presStyleIdx="3" presStyleCnt="4" custScaleX="204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69646-FCED-4E14-AAEE-AABA7E698E16}" type="pres">
      <dgm:prSet presAssocID="{F8057826-E6F8-4CFD-AC65-C31E33ABAF74}" presName="spNode" presStyleCnt="0"/>
      <dgm:spPr/>
    </dgm:pt>
    <dgm:pt modelId="{65B45017-EE20-4067-91F3-F28D34E6F7A2}" type="pres">
      <dgm:prSet presAssocID="{261EECF9-C64E-4EBB-8C3D-CEDA85D5A7B9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25E07BB7-6790-4681-ACEA-3F1FD59F193C}" srcId="{1F2A8089-8275-4E7B-8C7D-74BFAC150E61}" destId="{040404E3-312B-4421-9215-76029EF353CA}" srcOrd="1" destOrd="0" parTransId="{E9E9E665-6A2E-4066-98CF-81EC83DA1399}" sibTransId="{B9C3C29D-AAE7-48E7-B732-CCF7F330F61C}"/>
    <dgm:cxn modelId="{0034A730-B35C-4623-BE00-C6EA28BE6268}" type="presOf" srcId="{3193BCC1-8911-4F28-893F-D3003671ED48}" destId="{877428DC-4637-4B1F-AC7D-4BEDF643FBAC}" srcOrd="0" destOrd="0" presId="urn:microsoft.com/office/officeart/2005/8/layout/cycle6"/>
    <dgm:cxn modelId="{34CD6AD3-CC4E-45B6-BF60-6BB0E1E0A0A0}" type="presOf" srcId="{1F2A8089-8275-4E7B-8C7D-74BFAC150E61}" destId="{4775BD6C-5AEC-43CA-85DE-58A3B8B615DB}" srcOrd="0" destOrd="0" presId="urn:microsoft.com/office/officeart/2005/8/layout/cycle6"/>
    <dgm:cxn modelId="{8AA0C6E4-3A65-4049-850D-0C57E9C0F1BE}" type="presOf" srcId="{B9C3C29D-AAE7-48E7-B732-CCF7F330F61C}" destId="{8B4C848B-7CF2-4785-95EC-864878D05A77}" srcOrd="0" destOrd="0" presId="urn:microsoft.com/office/officeart/2005/8/layout/cycle6"/>
    <dgm:cxn modelId="{C5CAF7E3-84E9-428C-90B4-A5024ED9A7AA}" type="presOf" srcId="{114AFDF2-087D-4886-B31E-3404FE8468FA}" destId="{6B37E1EA-C9FB-4AFA-A9EE-48172F141CAD}" srcOrd="0" destOrd="0" presId="urn:microsoft.com/office/officeart/2005/8/layout/cycle6"/>
    <dgm:cxn modelId="{49C84E50-FFA4-49AA-B86E-9FDF20A51F24}" srcId="{1F2A8089-8275-4E7B-8C7D-74BFAC150E61}" destId="{F8057826-E6F8-4CFD-AC65-C31E33ABAF74}" srcOrd="3" destOrd="0" parTransId="{CBA4F7CC-2CD4-4B22-ADE0-C4EE66ECB415}" sibTransId="{261EECF9-C64E-4EBB-8C3D-CEDA85D5A7B9}"/>
    <dgm:cxn modelId="{1D00DF7E-E110-4344-857D-797AD2C806B3}" srcId="{1F2A8089-8275-4E7B-8C7D-74BFAC150E61}" destId="{114AFDF2-087D-4886-B31E-3404FE8468FA}" srcOrd="2" destOrd="0" parTransId="{FC5732EE-3BB4-4556-9DFD-FFB0343C579C}" sibTransId="{FD7DF69E-ADDC-47FC-AD70-49525EA5CC8F}"/>
    <dgm:cxn modelId="{484BEAD7-5CC7-4633-9C96-C69100548BE8}" type="presOf" srcId="{261EECF9-C64E-4EBB-8C3D-CEDA85D5A7B9}" destId="{65B45017-EE20-4067-91F3-F28D34E6F7A2}" srcOrd="0" destOrd="0" presId="urn:microsoft.com/office/officeart/2005/8/layout/cycle6"/>
    <dgm:cxn modelId="{6B7C844E-F138-4730-B25A-2B8C69FD275F}" type="presOf" srcId="{78C461AF-BEC1-459A-9E71-86BFADA49979}" destId="{E20A2741-B0B8-4814-AAEE-0315A0B2DA50}" srcOrd="0" destOrd="0" presId="urn:microsoft.com/office/officeart/2005/8/layout/cycle6"/>
    <dgm:cxn modelId="{918EE58E-E46D-4B94-A7C5-BA8DE9421B99}" srcId="{1F2A8089-8275-4E7B-8C7D-74BFAC150E61}" destId="{3193BCC1-8911-4F28-893F-D3003671ED48}" srcOrd="0" destOrd="0" parTransId="{C06634CB-7215-4B6E-AF25-61601D1E29EE}" sibTransId="{78C461AF-BEC1-459A-9E71-86BFADA49979}"/>
    <dgm:cxn modelId="{000BA6A0-A919-4FDD-ABFB-7669819C9799}" type="presOf" srcId="{F8057826-E6F8-4CFD-AC65-C31E33ABAF74}" destId="{B7A83DBD-9021-4514-B1DE-3AFD22D4A5DE}" srcOrd="0" destOrd="0" presId="urn:microsoft.com/office/officeart/2005/8/layout/cycle6"/>
    <dgm:cxn modelId="{9458C27D-38F7-4BA5-8D65-E961BFB784C6}" type="presOf" srcId="{040404E3-312B-4421-9215-76029EF353CA}" destId="{0DFF3640-90B4-473E-9F9C-43FFA1E7B9D6}" srcOrd="0" destOrd="0" presId="urn:microsoft.com/office/officeart/2005/8/layout/cycle6"/>
    <dgm:cxn modelId="{CE2955E6-6979-4501-9639-E6FF3B6579CD}" type="presOf" srcId="{FD7DF69E-ADDC-47FC-AD70-49525EA5CC8F}" destId="{DB90D800-C9B7-4400-9D35-31A1DF112C0E}" srcOrd="0" destOrd="0" presId="urn:microsoft.com/office/officeart/2005/8/layout/cycle6"/>
    <dgm:cxn modelId="{5948971A-C5B8-4286-AA70-3A5F310A5090}" type="presParOf" srcId="{4775BD6C-5AEC-43CA-85DE-58A3B8B615DB}" destId="{877428DC-4637-4B1F-AC7D-4BEDF643FBAC}" srcOrd="0" destOrd="0" presId="urn:microsoft.com/office/officeart/2005/8/layout/cycle6"/>
    <dgm:cxn modelId="{B8C6A57F-D8B2-4091-BBC4-5DE3F86CD69C}" type="presParOf" srcId="{4775BD6C-5AEC-43CA-85DE-58A3B8B615DB}" destId="{72D7BF07-7BFF-48B5-B677-64F048A21483}" srcOrd="1" destOrd="0" presId="urn:microsoft.com/office/officeart/2005/8/layout/cycle6"/>
    <dgm:cxn modelId="{046B7931-5715-452A-B46B-2AFE68682C15}" type="presParOf" srcId="{4775BD6C-5AEC-43CA-85DE-58A3B8B615DB}" destId="{E20A2741-B0B8-4814-AAEE-0315A0B2DA50}" srcOrd="2" destOrd="0" presId="urn:microsoft.com/office/officeart/2005/8/layout/cycle6"/>
    <dgm:cxn modelId="{D2BFBB55-B35A-4E1C-B1B6-F6B54AD5D7A9}" type="presParOf" srcId="{4775BD6C-5AEC-43CA-85DE-58A3B8B615DB}" destId="{0DFF3640-90B4-473E-9F9C-43FFA1E7B9D6}" srcOrd="3" destOrd="0" presId="urn:microsoft.com/office/officeart/2005/8/layout/cycle6"/>
    <dgm:cxn modelId="{33C22357-537E-4216-8C85-E7D873295BE1}" type="presParOf" srcId="{4775BD6C-5AEC-43CA-85DE-58A3B8B615DB}" destId="{1904C35B-659E-4333-8B32-201B8E2D6BFB}" srcOrd="4" destOrd="0" presId="urn:microsoft.com/office/officeart/2005/8/layout/cycle6"/>
    <dgm:cxn modelId="{481E0730-1099-464F-970A-AE9DDE5BB54D}" type="presParOf" srcId="{4775BD6C-5AEC-43CA-85DE-58A3B8B615DB}" destId="{8B4C848B-7CF2-4785-95EC-864878D05A77}" srcOrd="5" destOrd="0" presId="urn:microsoft.com/office/officeart/2005/8/layout/cycle6"/>
    <dgm:cxn modelId="{7BFD4607-BEFA-4D8F-997F-72A914A8CE44}" type="presParOf" srcId="{4775BD6C-5AEC-43CA-85DE-58A3B8B615DB}" destId="{6B37E1EA-C9FB-4AFA-A9EE-48172F141CAD}" srcOrd="6" destOrd="0" presId="urn:microsoft.com/office/officeart/2005/8/layout/cycle6"/>
    <dgm:cxn modelId="{46ED713F-218E-4663-9DE5-9D9512CA5E01}" type="presParOf" srcId="{4775BD6C-5AEC-43CA-85DE-58A3B8B615DB}" destId="{8ED6F2FD-C56F-4B51-90EF-B965B20242A6}" srcOrd="7" destOrd="0" presId="urn:microsoft.com/office/officeart/2005/8/layout/cycle6"/>
    <dgm:cxn modelId="{FFE1C7CB-F7C7-4262-A715-605F68440748}" type="presParOf" srcId="{4775BD6C-5AEC-43CA-85DE-58A3B8B615DB}" destId="{DB90D800-C9B7-4400-9D35-31A1DF112C0E}" srcOrd="8" destOrd="0" presId="urn:microsoft.com/office/officeart/2005/8/layout/cycle6"/>
    <dgm:cxn modelId="{377E5A9A-B60E-44FB-ACB6-D511C9158B2E}" type="presParOf" srcId="{4775BD6C-5AEC-43CA-85DE-58A3B8B615DB}" destId="{B7A83DBD-9021-4514-B1DE-3AFD22D4A5DE}" srcOrd="9" destOrd="0" presId="urn:microsoft.com/office/officeart/2005/8/layout/cycle6"/>
    <dgm:cxn modelId="{F9AE1D88-12C4-4549-8AE9-B9788AD8C910}" type="presParOf" srcId="{4775BD6C-5AEC-43CA-85DE-58A3B8B615DB}" destId="{66F69646-FCED-4E14-AAEE-AABA7E698E16}" srcOrd="10" destOrd="0" presId="urn:microsoft.com/office/officeart/2005/8/layout/cycle6"/>
    <dgm:cxn modelId="{0EE88525-07C3-4C0C-B474-0930F2327912}" type="presParOf" srcId="{4775BD6C-5AEC-43CA-85DE-58A3B8B615DB}" destId="{65B45017-EE20-4067-91F3-F28D34E6F7A2}" srcOrd="11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888238-84E3-48B6-9DB5-FA2FB3AD6D70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AE6BB815-9B3C-4440-AE3A-FAE468B48127}" type="pres">
      <dgm:prSet presAssocID="{B1888238-84E3-48B6-9DB5-FA2FB3AD6D70}" presName="linearFlow" presStyleCnt="0">
        <dgm:presLayoutVars>
          <dgm:dir/>
          <dgm:resizeHandles val="exact"/>
        </dgm:presLayoutVars>
      </dgm:prSet>
      <dgm:spPr/>
    </dgm:pt>
  </dgm:ptLst>
  <dgm:cxnLst>
    <dgm:cxn modelId="{34BFBDB2-DA2B-4CC7-8091-60251B496B9F}" type="presOf" srcId="{B1888238-84E3-48B6-9DB5-FA2FB3AD6D70}" destId="{AE6BB815-9B3C-4440-AE3A-FAE468B48127}" srcOrd="0" destOrd="0" presId="urn:microsoft.com/office/officeart/2005/8/layout/vList3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2A8089-8275-4E7B-8C7D-74BFAC150E61}" type="doc">
      <dgm:prSet loTypeId="urn:microsoft.com/office/officeart/2005/8/layout/cycle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93BCC1-8911-4F28-893F-D3003671ED48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000" dirty="0" smtClean="0"/>
            <a:t>Наследственное заболевание</a:t>
          </a:r>
          <a:endParaRPr lang="ru-RU" sz="2000" dirty="0"/>
        </a:p>
      </dgm:t>
    </dgm:pt>
    <dgm:pt modelId="{C06634CB-7215-4B6E-AF25-61601D1E29EE}" type="parTrans" cxnId="{918EE58E-E46D-4B94-A7C5-BA8DE9421B99}">
      <dgm:prSet/>
      <dgm:spPr/>
      <dgm:t>
        <a:bodyPr/>
        <a:lstStyle/>
        <a:p>
          <a:endParaRPr lang="ru-RU"/>
        </a:p>
      </dgm:t>
    </dgm:pt>
    <dgm:pt modelId="{78C461AF-BEC1-459A-9E71-86BFADA49979}" type="sibTrans" cxnId="{918EE58E-E46D-4B94-A7C5-BA8DE9421B99}">
      <dgm:prSet/>
      <dgm:spPr/>
      <dgm:t>
        <a:bodyPr/>
        <a:lstStyle/>
        <a:p>
          <a:endParaRPr lang="ru-RU"/>
        </a:p>
      </dgm:t>
    </dgm:pt>
    <dgm:pt modelId="{040404E3-312B-4421-9215-76029EF353CA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/>
              <a:cs typeface="Times New Roman"/>
            </a:rPr>
            <a:t>Нарушение обмена адреналина</a:t>
          </a:r>
          <a:endParaRPr lang="ru-RU" dirty="0"/>
        </a:p>
      </dgm:t>
    </dgm:pt>
    <dgm:pt modelId="{E9E9E665-6A2E-4066-98CF-81EC83DA1399}" type="parTrans" cxnId="{25E07BB7-6790-4681-ACEA-3F1FD59F193C}">
      <dgm:prSet/>
      <dgm:spPr/>
      <dgm:t>
        <a:bodyPr/>
        <a:lstStyle/>
        <a:p>
          <a:endParaRPr lang="ru-RU"/>
        </a:p>
      </dgm:t>
    </dgm:pt>
    <dgm:pt modelId="{B9C3C29D-AAE7-48E7-B732-CCF7F330F61C}" type="sibTrans" cxnId="{25E07BB7-6790-4681-ACEA-3F1FD59F193C}">
      <dgm:prSet/>
      <dgm:spPr/>
      <dgm:t>
        <a:bodyPr/>
        <a:lstStyle/>
        <a:p>
          <a:endParaRPr lang="ru-RU"/>
        </a:p>
      </dgm:t>
    </dgm:pt>
    <dgm:pt modelId="{114AFDF2-087D-4886-B31E-3404FE8468FA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Нарушение выведения связанного билирубина и меланина  из  гепатоцитов</a:t>
          </a:r>
          <a:endParaRPr lang="ru-RU" dirty="0"/>
        </a:p>
      </dgm:t>
    </dgm:pt>
    <dgm:pt modelId="{FC5732EE-3BB4-4556-9DFD-FFB0343C579C}" type="parTrans" cxnId="{1D00DF7E-E110-4344-857D-797AD2C806B3}">
      <dgm:prSet/>
      <dgm:spPr/>
      <dgm:t>
        <a:bodyPr/>
        <a:lstStyle/>
        <a:p>
          <a:endParaRPr lang="ru-RU"/>
        </a:p>
      </dgm:t>
    </dgm:pt>
    <dgm:pt modelId="{FD7DF69E-ADDC-47FC-AD70-49525EA5CC8F}" type="sibTrans" cxnId="{1D00DF7E-E110-4344-857D-797AD2C806B3}">
      <dgm:prSet/>
      <dgm:spPr/>
      <dgm:t>
        <a:bodyPr/>
        <a:lstStyle/>
        <a:p>
          <a:endParaRPr lang="ru-RU"/>
        </a:p>
      </dgm:t>
    </dgm:pt>
    <dgm:pt modelId="{F8057826-E6F8-4CFD-AC65-C31E33ABAF74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В основном у мужчин</a:t>
          </a:r>
          <a:br>
            <a:rPr lang="ru-RU" dirty="0" smtClean="0"/>
          </a:br>
          <a:r>
            <a:rPr lang="ru-RU" dirty="0" smtClean="0"/>
            <a:t> молодого возраста</a:t>
          </a:r>
          <a:endParaRPr lang="ru-RU" dirty="0"/>
        </a:p>
      </dgm:t>
    </dgm:pt>
    <dgm:pt modelId="{CBA4F7CC-2CD4-4B22-ADE0-C4EE66ECB415}" type="parTrans" cxnId="{49C84E50-FFA4-49AA-B86E-9FDF20A51F24}">
      <dgm:prSet/>
      <dgm:spPr/>
      <dgm:t>
        <a:bodyPr/>
        <a:lstStyle/>
        <a:p>
          <a:endParaRPr lang="ru-RU"/>
        </a:p>
      </dgm:t>
    </dgm:pt>
    <dgm:pt modelId="{261EECF9-C64E-4EBB-8C3D-CEDA85D5A7B9}" type="sibTrans" cxnId="{49C84E50-FFA4-49AA-B86E-9FDF20A51F24}">
      <dgm:prSet/>
      <dgm:spPr/>
      <dgm:t>
        <a:bodyPr/>
        <a:lstStyle/>
        <a:p>
          <a:endParaRPr lang="ru-RU"/>
        </a:p>
      </dgm:t>
    </dgm:pt>
    <dgm:pt modelId="{4775BD6C-5AEC-43CA-85DE-58A3B8B615DB}" type="pres">
      <dgm:prSet presAssocID="{1F2A8089-8275-4E7B-8C7D-74BFAC150E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7428DC-4637-4B1F-AC7D-4BEDF643FBAC}" type="pres">
      <dgm:prSet presAssocID="{3193BCC1-8911-4F28-893F-D3003671ED48}" presName="node" presStyleLbl="node1" presStyleIdx="0" presStyleCnt="4" custScaleX="456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7BF07-7BFF-48B5-B677-64F048A21483}" type="pres">
      <dgm:prSet presAssocID="{3193BCC1-8911-4F28-893F-D3003671ED48}" presName="spNode" presStyleCnt="0"/>
      <dgm:spPr/>
    </dgm:pt>
    <dgm:pt modelId="{E20A2741-B0B8-4814-AAEE-0315A0B2DA50}" type="pres">
      <dgm:prSet presAssocID="{78C461AF-BEC1-459A-9E71-86BFADA49979}" presName="sibTrans" presStyleLbl="sibTrans1D1" presStyleIdx="0" presStyleCnt="4"/>
      <dgm:spPr/>
      <dgm:t>
        <a:bodyPr/>
        <a:lstStyle/>
        <a:p>
          <a:endParaRPr lang="ru-RU"/>
        </a:p>
      </dgm:t>
    </dgm:pt>
    <dgm:pt modelId="{0DFF3640-90B4-473E-9F9C-43FFA1E7B9D6}" type="pres">
      <dgm:prSet presAssocID="{040404E3-312B-4421-9215-76029EF353CA}" presName="node" presStyleLbl="node1" presStyleIdx="1" presStyleCnt="4" custScaleX="204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4C35B-659E-4333-8B32-201B8E2D6BFB}" type="pres">
      <dgm:prSet presAssocID="{040404E3-312B-4421-9215-76029EF353CA}" presName="spNode" presStyleCnt="0"/>
      <dgm:spPr/>
    </dgm:pt>
    <dgm:pt modelId="{8B4C848B-7CF2-4785-95EC-864878D05A77}" type="pres">
      <dgm:prSet presAssocID="{B9C3C29D-AAE7-48E7-B732-CCF7F330F61C}" presName="sibTrans" presStyleLbl="sibTrans1D1" presStyleIdx="1" presStyleCnt="4"/>
      <dgm:spPr/>
      <dgm:t>
        <a:bodyPr/>
        <a:lstStyle/>
        <a:p>
          <a:endParaRPr lang="ru-RU"/>
        </a:p>
      </dgm:t>
    </dgm:pt>
    <dgm:pt modelId="{6B37E1EA-C9FB-4AFA-A9EE-48172F141CAD}" type="pres">
      <dgm:prSet presAssocID="{114AFDF2-087D-4886-B31E-3404FE8468FA}" presName="node" presStyleLbl="node1" presStyleIdx="2" presStyleCnt="4" custScaleX="456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6F2FD-C56F-4B51-90EF-B965B20242A6}" type="pres">
      <dgm:prSet presAssocID="{114AFDF2-087D-4886-B31E-3404FE8468FA}" presName="spNode" presStyleCnt="0"/>
      <dgm:spPr/>
    </dgm:pt>
    <dgm:pt modelId="{DB90D800-C9B7-4400-9D35-31A1DF112C0E}" type="pres">
      <dgm:prSet presAssocID="{FD7DF69E-ADDC-47FC-AD70-49525EA5CC8F}" presName="sibTrans" presStyleLbl="sibTrans1D1" presStyleIdx="2" presStyleCnt="4"/>
      <dgm:spPr/>
      <dgm:t>
        <a:bodyPr/>
        <a:lstStyle/>
        <a:p>
          <a:endParaRPr lang="ru-RU"/>
        </a:p>
      </dgm:t>
    </dgm:pt>
    <dgm:pt modelId="{B7A83DBD-9021-4514-B1DE-3AFD22D4A5DE}" type="pres">
      <dgm:prSet presAssocID="{F8057826-E6F8-4CFD-AC65-C31E33ABAF74}" presName="node" presStyleLbl="node1" presStyleIdx="3" presStyleCnt="4" custScaleX="204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69646-FCED-4E14-AAEE-AABA7E698E16}" type="pres">
      <dgm:prSet presAssocID="{F8057826-E6F8-4CFD-AC65-C31E33ABAF74}" presName="spNode" presStyleCnt="0"/>
      <dgm:spPr/>
    </dgm:pt>
    <dgm:pt modelId="{65B45017-EE20-4067-91F3-F28D34E6F7A2}" type="pres">
      <dgm:prSet presAssocID="{261EECF9-C64E-4EBB-8C3D-CEDA85D5A7B9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25E07BB7-6790-4681-ACEA-3F1FD59F193C}" srcId="{1F2A8089-8275-4E7B-8C7D-74BFAC150E61}" destId="{040404E3-312B-4421-9215-76029EF353CA}" srcOrd="1" destOrd="0" parTransId="{E9E9E665-6A2E-4066-98CF-81EC83DA1399}" sibTransId="{B9C3C29D-AAE7-48E7-B732-CCF7F330F61C}"/>
    <dgm:cxn modelId="{4A93957A-5398-4A01-A111-39386829D030}" type="presOf" srcId="{B9C3C29D-AAE7-48E7-B732-CCF7F330F61C}" destId="{8B4C848B-7CF2-4785-95EC-864878D05A77}" srcOrd="0" destOrd="0" presId="urn:microsoft.com/office/officeart/2005/8/layout/cycle6"/>
    <dgm:cxn modelId="{2B5E019C-0C8E-4DA7-A210-42C1B49BC464}" type="presOf" srcId="{1F2A8089-8275-4E7B-8C7D-74BFAC150E61}" destId="{4775BD6C-5AEC-43CA-85DE-58A3B8B615DB}" srcOrd="0" destOrd="0" presId="urn:microsoft.com/office/officeart/2005/8/layout/cycle6"/>
    <dgm:cxn modelId="{F3D9BD66-FD80-4A1F-ADB1-256A0B465105}" type="presOf" srcId="{FD7DF69E-ADDC-47FC-AD70-49525EA5CC8F}" destId="{DB90D800-C9B7-4400-9D35-31A1DF112C0E}" srcOrd="0" destOrd="0" presId="urn:microsoft.com/office/officeart/2005/8/layout/cycle6"/>
    <dgm:cxn modelId="{668A2EC6-D82F-45C9-91B1-28D30DD50CD8}" type="presOf" srcId="{114AFDF2-087D-4886-B31E-3404FE8468FA}" destId="{6B37E1EA-C9FB-4AFA-A9EE-48172F141CAD}" srcOrd="0" destOrd="0" presId="urn:microsoft.com/office/officeart/2005/8/layout/cycle6"/>
    <dgm:cxn modelId="{72D62124-402A-4ACB-B1E3-5A00A6729DAA}" type="presOf" srcId="{040404E3-312B-4421-9215-76029EF353CA}" destId="{0DFF3640-90B4-473E-9F9C-43FFA1E7B9D6}" srcOrd="0" destOrd="0" presId="urn:microsoft.com/office/officeart/2005/8/layout/cycle6"/>
    <dgm:cxn modelId="{8AE1E9A3-2033-4059-B454-9CE2BCE0F7C1}" type="presOf" srcId="{3193BCC1-8911-4F28-893F-D3003671ED48}" destId="{877428DC-4637-4B1F-AC7D-4BEDF643FBAC}" srcOrd="0" destOrd="0" presId="urn:microsoft.com/office/officeart/2005/8/layout/cycle6"/>
    <dgm:cxn modelId="{3A978CBC-E645-4B5E-BCCD-38DD2FABFE0B}" type="presOf" srcId="{F8057826-E6F8-4CFD-AC65-C31E33ABAF74}" destId="{B7A83DBD-9021-4514-B1DE-3AFD22D4A5DE}" srcOrd="0" destOrd="0" presId="urn:microsoft.com/office/officeart/2005/8/layout/cycle6"/>
    <dgm:cxn modelId="{1D00DF7E-E110-4344-857D-797AD2C806B3}" srcId="{1F2A8089-8275-4E7B-8C7D-74BFAC150E61}" destId="{114AFDF2-087D-4886-B31E-3404FE8468FA}" srcOrd="2" destOrd="0" parTransId="{FC5732EE-3BB4-4556-9DFD-FFB0343C579C}" sibTransId="{FD7DF69E-ADDC-47FC-AD70-49525EA5CC8F}"/>
    <dgm:cxn modelId="{49C84E50-FFA4-49AA-B86E-9FDF20A51F24}" srcId="{1F2A8089-8275-4E7B-8C7D-74BFAC150E61}" destId="{F8057826-E6F8-4CFD-AC65-C31E33ABAF74}" srcOrd="3" destOrd="0" parTransId="{CBA4F7CC-2CD4-4B22-ADE0-C4EE66ECB415}" sibTransId="{261EECF9-C64E-4EBB-8C3D-CEDA85D5A7B9}"/>
    <dgm:cxn modelId="{1E23D099-84B6-4E41-8273-BC5032DB2BCF}" type="presOf" srcId="{261EECF9-C64E-4EBB-8C3D-CEDA85D5A7B9}" destId="{65B45017-EE20-4067-91F3-F28D34E6F7A2}" srcOrd="0" destOrd="0" presId="urn:microsoft.com/office/officeart/2005/8/layout/cycle6"/>
    <dgm:cxn modelId="{918EE58E-E46D-4B94-A7C5-BA8DE9421B99}" srcId="{1F2A8089-8275-4E7B-8C7D-74BFAC150E61}" destId="{3193BCC1-8911-4F28-893F-D3003671ED48}" srcOrd="0" destOrd="0" parTransId="{C06634CB-7215-4B6E-AF25-61601D1E29EE}" sibTransId="{78C461AF-BEC1-459A-9E71-86BFADA49979}"/>
    <dgm:cxn modelId="{C40EB4CC-C5F1-448D-9AC0-F3BCE6F9660E}" type="presOf" srcId="{78C461AF-BEC1-459A-9E71-86BFADA49979}" destId="{E20A2741-B0B8-4814-AAEE-0315A0B2DA50}" srcOrd="0" destOrd="0" presId="urn:microsoft.com/office/officeart/2005/8/layout/cycle6"/>
    <dgm:cxn modelId="{0FC51409-C5CC-4DB2-99C6-B584AFC7775C}" type="presParOf" srcId="{4775BD6C-5AEC-43CA-85DE-58A3B8B615DB}" destId="{877428DC-4637-4B1F-AC7D-4BEDF643FBAC}" srcOrd="0" destOrd="0" presId="urn:microsoft.com/office/officeart/2005/8/layout/cycle6"/>
    <dgm:cxn modelId="{641AE308-B866-412D-B3FC-52B1D733F267}" type="presParOf" srcId="{4775BD6C-5AEC-43CA-85DE-58A3B8B615DB}" destId="{72D7BF07-7BFF-48B5-B677-64F048A21483}" srcOrd="1" destOrd="0" presId="urn:microsoft.com/office/officeart/2005/8/layout/cycle6"/>
    <dgm:cxn modelId="{21339A24-AC16-49E5-9C2A-7B0471557B0B}" type="presParOf" srcId="{4775BD6C-5AEC-43CA-85DE-58A3B8B615DB}" destId="{E20A2741-B0B8-4814-AAEE-0315A0B2DA50}" srcOrd="2" destOrd="0" presId="urn:microsoft.com/office/officeart/2005/8/layout/cycle6"/>
    <dgm:cxn modelId="{55843EC1-6AE8-4C13-AC21-23B13A995870}" type="presParOf" srcId="{4775BD6C-5AEC-43CA-85DE-58A3B8B615DB}" destId="{0DFF3640-90B4-473E-9F9C-43FFA1E7B9D6}" srcOrd="3" destOrd="0" presId="urn:microsoft.com/office/officeart/2005/8/layout/cycle6"/>
    <dgm:cxn modelId="{AAE78C56-F406-4F11-A96A-CFF4802D9E67}" type="presParOf" srcId="{4775BD6C-5AEC-43CA-85DE-58A3B8B615DB}" destId="{1904C35B-659E-4333-8B32-201B8E2D6BFB}" srcOrd="4" destOrd="0" presId="urn:microsoft.com/office/officeart/2005/8/layout/cycle6"/>
    <dgm:cxn modelId="{58251A28-1F57-4039-9487-B336847D2A31}" type="presParOf" srcId="{4775BD6C-5AEC-43CA-85DE-58A3B8B615DB}" destId="{8B4C848B-7CF2-4785-95EC-864878D05A77}" srcOrd="5" destOrd="0" presId="urn:microsoft.com/office/officeart/2005/8/layout/cycle6"/>
    <dgm:cxn modelId="{B96CC92C-3A51-460F-9E05-780C49418AC4}" type="presParOf" srcId="{4775BD6C-5AEC-43CA-85DE-58A3B8B615DB}" destId="{6B37E1EA-C9FB-4AFA-A9EE-48172F141CAD}" srcOrd="6" destOrd="0" presId="urn:microsoft.com/office/officeart/2005/8/layout/cycle6"/>
    <dgm:cxn modelId="{85D78F16-2434-4146-914E-B3B6206BA7B0}" type="presParOf" srcId="{4775BD6C-5AEC-43CA-85DE-58A3B8B615DB}" destId="{8ED6F2FD-C56F-4B51-90EF-B965B20242A6}" srcOrd="7" destOrd="0" presId="urn:microsoft.com/office/officeart/2005/8/layout/cycle6"/>
    <dgm:cxn modelId="{5C9BCACF-C42B-49B8-B3FB-D501B5B5EF02}" type="presParOf" srcId="{4775BD6C-5AEC-43CA-85DE-58A3B8B615DB}" destId="{DB90D800-C9B7-4400-9D35-31A1DF112C0E}" srcOrd="8" destOrd="0" presId="urn:microsoft.com/office/officeart/2005/8/layout/cycle6"/>
    <dgm:cxn modelId="{1DD9E65E-AED1-45EC-809F-90910FD7C0A7}" type="presParOf" srcId="{4775BD6C-5AEC-43CA-85DE-58A3B8B615DB}" destId="{B7A83DBD-9021-4514-B1DE-3AFD22D4A5DE}" srcOrd="9" destOrd="0" presId="urn:microsoft.com/office/officeart/2005/8/layout/cycle6"/>
    <dgm:cxn modelId="{933A534C-3C70-4898-9A3B-344279FB37B5}" type="presParOf" srcId="{4775BD6C-5AEC-43CA-85DE-58A3B8B615DB}" destId="{66F69646-FCED-4E14-AAEE-AABA7E698E16}" srcOrd="10" destOrd="0" presId="urn:microsoft.com/office/officeart/2005/8/layout/cycle6"/>
    <dgm:cxn modelId="{2F69D4FC-0402-4A47-9E4B-219837D07F3D}" type="presParOf" srcId="{4775BD6C-5AEC-43CA-85DE-58A3B8B615DB}" destId="{65B45017-EE20-4067-91F3-F28D34E6F7A2}" srcOrd="11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888238-84E3-48B6-9DB5-FA2FB3AD6D70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</dgm:pt>
    <dgm:pt modelId="{AE6BB815-9B3C-4440-AE3A-FAE468B48127}" type="pres">
      <dgm:prSet presAssocID="{B1888238-84E3-48B6-9DB5-FA2FB3AD6D70}" presName="linearFlow" presStyleCnt="0">
        <dgm:presLayoutVars>
          <dgm:dir/>
          <dgm:resizeHandles val="exact"/>
        </dgm:presLayoutVars>
      </dgm:prSet>
      <dgm:spPr/>
    </dgm:pt>
  </dgm:ptLst>
  <dgm:cxnLst>
    <dgm:cxn modelId="{C2EE59AE-70F5-4ADC-91F4-81201C29C58B}" type="presOf" srcId="{B1888238-84E3-48B6-9DB5-FA2FB3AD6D70}" destId="{AE6BB815-9B3C-4440-AE3A-FAE468B48127}" srcOrd="0" destOrd="0" presId="urn:microsoft.com/office/officeart/2005/8/layout/vList3#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2A8089-8275-4E7B-8C7D-74BFAC150E61}" type="doc">
      <dgm:prSet loTypeId="urn:microsoft.com/office/officeart/2005/8/layout/cycle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93BCC1-8911-4F28-893F-D3003671ED48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000" dirty="0" smtClean="0"/>
            <a:t>Наследственное хроническое заболевание</a:t>
          </a:r>
          <a:endParaRPr lang="ru-RU" sz="2000" dirty="0"/>
        </a:p>
      </dgm:t>
    </dgm:pt>
    <dgm:pt modelId="{C06634CB-7215-4B6E-AF25-61601D1E29EE}" type="parTrans" cxnId="{918EE58E-E46D-4B94-A7C5-BA8DE9421B99}">
      <dgm:prSet/>
      <dgm:spPr/>
      <dgm:t>
        <a:bodyPr/>
        <a:lstStyle/>
        <a:p>
          <a:endParaRPr lang="ru-RU"/>
        </a:p>
      </dgm:t>
    </dgm:pt>
    <dgm:pt modelId="{78C461AF-BEC1-459A-9E71-86BFADA49979}" type="sibTrans" cxnId="{918EE58E-E46D-4B94-A7C5-BA8DE9421B99}">
      <dgm:prSet/>
      <dgm:spPr/>
      <dgm:t>
        <a:bodyPr/>
        <a:lstStyle/>
        <a:p>
          <a:endParaRPr lang="ru-RU"/>
        </a:p>
      </dgm:t>
    </dgm:pt>
    <dgm:pt modelId="{040404E3-312B-4421-9215-76029EF353CA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/>
              <a:cs typeface="Times New Roman"/>
            </a:rPr>
            <a:t>Жировая дистрофия гепатоцитов</a:t>
          </a:r>
          <a:endParaRPr lang="ru-RU" dirty="0"/>
        </a:p>
      </dgm:t>
    </dgm:pt>
    <dgm:pt modelId="{E9E9E665-6A2E-4066-98CF-81EC83DA1399}" type="parTrans" cxnId="{25E07BB7-6790-4681-ACEA-3F1FD59F193C}">
      <dgm:prSet/>
      <dgm:spPr/>
      <dgm:t>
        <a:bodyPr/>
        <a:lstStyle/>
        <a:p>
          <a:endParaRPr lang="ru-RU"/>
        </a:p>
      </dgm:t>
    </dgm:pt>
    <dgm:pt modelId="{B9C3C29D-AAE7-48E7-B732-CCF7F330F61C}" type="sibTrans" cxnId="{25E07BB7-6790-4681-ACEA-3F1FD59F193C}">
      <dgm:prSet/>
      <dgm:spPr/>
      <dgm:t>
        <a:bodyPr/>
        <a:lstStyle/>
        <a:p>
          <a:endParaRPr lang="ru-RU"/>
        </a:p>
      </dgm:t>
    </dgm:pt>
    <dgm:pt modelId="{114AFDF2-087D-4886-B31E-3404FE8468FA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Менее выраженное снижение выведения  билирубина из гепатоцитов</a:t>
          </a:r>
          <a:endParaRPr lang="ru-RU" dirty="0"/>
        </a:p>
      </dgm:t>
    </dgm:pt>
    <dgm:pt modelId="{FC5732EE-3BB4-4556-9DFD-FFB0343C579C}" type="parTrans" cxnId="{1D00DF7E-E110-4344-857D-797AD2C806B3}">
      <dgm:prSet/>
      <dgm:spPr/>
      <dgm:t>
        <a:bodyPr/>
        <a:lstStyle/>
        <a:p>
          <a:endParaRPr lang="ru-RU"/>
        </a:p>
      </dgm:t>
    </dgm:pt>
    <dgm:pt modelId="{FD7DF69E-ADDC-47FC-AD70-49525EA5CC8F}" type="sibTrans" cxnId="{1D00DF7E-E110-4344-857D-797AD2C806B3}">
      <dgm:prSet/>
      <dgm:spPr/>
      <dgm:t>
        <a:bodyPr/>
        <a:lstStyle/>
        <a:p>
          <a:endParaRPr lang="ru-RU"/>
        </a:p>
      </dgm:t>
    </dgm:pt>
    <dgm:pt modelId="{F8057826-E6F8-4CFD-AC65-C31E33ABAF74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В детском возрасте</a:t>
          </a:r>
          <a:endParaRPr lang="ru-RU" dirty="0"/>
        </a:p>
      </dgm:t>
    </dgm:pt>
    <dgm:pt modelId="{CBA4F7CC-2CD4-4B22-ADE0-C4EE66ECB415}" type="parTrans" cxnId="{49C84E50-FFA4-49AA-B86E-9FDF20A51F24}">
      <dgm:prSet/>
      <dgm:spPr/>
      <dgm:t>
        <a:bodyPr/>
        <a:lstStyle/>
        <a:p>
          <a:endParaRPr lang="ru-RU"/>
        </a:p>
      </dgm:t>
    </dgm:pt>
    <dgm:pt modelId="{261EECF9-C64E-4EBB-8C3D-CEDA85D5A7B9}" type="sibTrans" cxnId="{49C84E50-FFA4-49AA-B86E-9FDF20A51F24}">
      <dgm:prSet/>
      <dgm:spPr/>
      <dgm:t>
        <a:bodyPr/>
        <a:lstStyle/>
        <a:p>
          <a:endParaRPr lang="ru-RU"/>
        </a:p>
      </dgm:t>
    </dgm:pt>
    <dgm:pt modelId="{4775BD6C-5AEC-43CA-85DE-58A3B8B615DB}" type="pres">
      <dgm:prSet presAssocID="{1F2A8089-8275-4E7B-8C7D-74BFAC150E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7428DC-4637-4B1F-AC7D-4BEDF643FBAC}" type="pres">
      <dgm:prSet presAssocID="{3193BCC1-8911-4F28-893F-D3003671ED48}" presName="node" presStyleLbl="node1" presStyleIdx="0" presStyleCnt="4" custScaleX="456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7BF07-7BFF-48B5-B677-64F048A21483}" type="pres">
      <dgm:prSet presAssocID="{3193BCC1-8911-4F28-893F-D3003671ED48}" presName="spNode" presStyleCnt="0"/>
      <dgm:spPr/>
    </dgm:pt>
    <dgm:pt modelId="{E20A2741-B0B8-4814-AAEE-0315A0B2DA50}" type="pres">
      <dgm:prSet presAssocID="{78C461AF-BEC1-459A-9E71-86BFADA49979}" presName="sibTrans" presStyleLbl="sibTrans1D1" presStyleIdx="0" presStyleCnt="4"/>
      <dgm:spPr/>
      <dgm:t>
        <a:bodyPr/>
        <a:lstStyle/>
        <a:p>
          <a:endParaRPr lang="ru-RU"/>
        </a:p>
      </dgm:t>
    </dgm:pt>
    <dgm:pt modelId="{0DFF3640-90B4-473E-9F9C-43FFA1E7B9D6}" type="pres">
      <dgm:prSet presAssocID="{040404E3-312B-4421-9215-76029EF353CA}" presName="node" presStyleLbl="node1" presStyleIdx="1" presStyleCnt="4" custScaleX="204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4C35B-659E-4333-8B32-201B8E2D6BFB}" type="pres">
      <dgm:prSet presAssocID="{040404E3-312B-4421-9215-76029EF353CA}" presName="spNode" presStyleCnt="0"/>
      <dgm:spPr/>
    </dgm:pt>
    <dgm:pt modelId="{8B4C848B-7CF2-4785-95EC-864878D05A77}" type="pres">
      <dgm:prSet presAssocID="{B9C3C29D-AAE7-48E7-B732-CCF7F330F61C}" presName="sibTrans" presStyleLbl="sibTrans1D1" presStyleIdx="1" presStyleCnt="4"/>
      <dgm:spPr/>
      <dgm:t>
        <a:bodyPr/>
        <a:lstStyle/>
        <a:p>
          <a:endParaRPr lang="ru-RU"/>
        </a:p>
      </dgm:t>
    </dgm:pt>
    <dgm:pt modelId="{6B37E1EA-C9FB-4AFA-A9EE-48172F141CAD}" type="pres">
      <dgm:prSet presAssocID="{114AFDF2-087D-4886-B31E-3404FE8468FA}" presName="node" presStyleLbl="node1" presStyleIdx="2" presStyleCnt="4" custScaleX="456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6F2FD-C56F-4B51-90EF-B965B20242A6}" type="pres">
      <dgm:prSet presAssocID="{114AFDF2-087D-4886-B31E-3404FE8468FA}" presName="spNode" presStyleCnt="0"/>
      <dgm:spPr/>
    </dgm:pt>
    <dgm:pt modelId="{DB90D800-C9B7-4400-9D35-31A1DF112C0E}" type="pres">
      <dgm:prSet presAssocID="{FD7DF69E-ADDC-47FC-AD70-49525EA5CC8F}" presName="sibTrans" presStyleLbl="sibTrans1D1" presStyleIdx="2" presStyleCnt="4"/>
      <dgm:spPr/>
      <dgm:t>
        <a:bodyPr/>
        <a:lstStyle/>
        <a:p>
          <a:endParaRPr lang="ru-RU"/>
        </a:p>
      </dgm:t>
    </dgm:pt>
    <dgm:pt modelId="{B7A83DBD-9021-4514-B1DE-3AFD22D4A5DE}" type="pres">
      <dgm:prSet presAssocID="{F8057826-E6F8-4CFD-AC65-C31E33ABAF74}" presName="node" presStyleLbl="node1" presStyleIdx="3" presStyleCnt="4" custScaleX="204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69646-FCED-4E14-AAEE-AABA7E698E16}" type="pres">
      <dgm:prSet presAssocID="{F8057826-E6F8-4CFD-AC65-C31E33ABAF74}" presName="spNode" presStyleCnt="0"/>
      <dgm:spPr/>
    </dgm:pt>
    <dgm:pt modelId="{65B45017-EE20-4067-91F3-F28D34E6F7A2}" type="pres">
      <dgm:prSet presAssocID="{261EECF9-C64E-4EBB-8C3D-CEDA85D5A7B9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8BDAFA56-E9DE-48C3-8875-68B6BC7237D4}" type="presOf" srcId="{3193BCC1-8911-4F28-893F-D3003671ED48}" destId="{877428DC-4637-4B1F-AC7D-4BEDF643FBAC}" srcOrd="0" destOrd="0" presId="urn:microsoft.com/office/officeart/2005/8/layout/cycle6"/>
    <dgm:cxn modelId="{3EC74EB8-265A-4E0A-B029-BD04BFC61665}" type="presOf" srcId="{F8057826-E6F8-4CFD-AC65-C31E33ABAF74}" destId="{B7A83DBD-9021-4514-B1DE-3AFD22D4A5DE}" srcOrd="0" destOrd="0" presId="urn:microsoft.com/office/officeart/2005/8/layout/cycle6"/>
    <dgm:cxn modelId="{2A00FC86-6186-47E8-9FA0-80AE740EBC2B}" type="presOf" srcId="{261EECF9-C64E-4EBB-8C3D-CEDA85D5A7B9}" destId="{65B45017-EE20-4067-91F3-F28D34E6F7A2}" srcOrd="0" destOrd="0" presId="urn:microsoft.com/office/officeart/2005/8/layout/cycle6"/>
    <dgm:cxn modelId="{CD10B835-BE7F-45A0-AE76-B85EA6F63BAC}" type="presOf" srcId="{114AFDF2-087D-4886-B31E-3404FE8468FA}" destId="{6B37E1EA-C9FB-4AFA-A9EE-48172F141CAD}" srcOrd="0" destOrd="0" presId="urn:microsoft.com/office/officeart/2005/8/layout/cycle6"/>
    <dgm:cxn modelId="{3617DB1A-4B4C-4096-A3FC-2B2C221BCFD9}" type="presOf" srcId="{1F2A8089-8275-4E7B-8C7D-74BFAC150E61}" destId="{4775BD6C-5AEC-43CA-85DE-58A3B8B615DB}" srcOrd="0" destOrd="0" presId="urn:microsoft.com/office/officeart/2005/8/layout/cycle6"/>
    <dgm:cxn modelId="{25E07BB7-6790-4681-ACEA-3F1FD59F193C}" srcId="{1F2A8089-8275-4E7B-8C7D-74BFAC150E61}" destId="{040404E3-312B-4421-9215-76029EF353CA}" srcOrd="1" destOrd="0" parTransId="{E9E9E665-6A2E-4066-98CF-81EC83DA1399}" sibTransId="{B9C3C29D-AAE7-48E7-B732-CCF7F330F61C}"/>
    <dgm:cxn modelId="{918EE58E-E46D-4B94-A7C5-BA8DE9421B99}" srcId="{1F2A8089-8275-4E7B-8C7D-74BFAC150E61}" destId="{3193BCC1-8911-4F28-893F-D3003671ED48}" srcOrd="0" destOrd="0" parTransId="{C06634CB-7215-4B6E-AF25-61601D1E29EE}" sibTransId="{78C461AF-BEC1-459A-9E71-86BFADA49979}"/>
    <dgm:cxn modelId="{49C84E50-FFA4-49AA-B86E-9FDF20A51F24}" srcId="{1F2A8089-8275-4E7B-8C7D-74BFAC150E61}" destId="{F8057826-E6F8-4CFD-AC65-C31E33ABAF74}" srcOrd="3" destOrd="0" parTransId="{CBA4F7CC-2CD4-4B22-ADE0-C4EE66ECB415}" sibTransId="{261EECF9-C64E-4EBB-8C3D-CEDA85D5A7B9}"/>
    <dgm:cxn modelId="{053999F8-71B8-4594-920D-F19F9C9D085D}" type="presOf" srcId="{B9C3C29D-AAE7-48E7-B732-CCF7F330F61C}" destId="{8B4C848B-7CF2-4785-95EC-864878D05A77}" srcOrd="0" destOrd="0" presId="urn:microsoft.com/office/officeart/2005/8/layout/cycle6"/>
    <dgm:cxn modelId="{FD4627C3-18AF-46E0-8E71-828181D3FCA8}" type="presOf" srcId="{040404E3-312B-4421-9215-76029EF353CA}" destId="{0DFF3640-90B4-473E-9F9C-43FFA1E7B9D6}" srcOrd="0" destOrd="0" presId="urn:microsoft.com/office/officeart/2005/8/layout/cycle6"/>
    <dgm:cxn modelId="{1D00DF7E-E110-4344-857D-797AD2C806B3}" srcId="{1F2A8089-8275-4E7B-8C7D-74BFAC150E61}" destId="{114AFDF2-087D-4886-B31E-3404FE8468FA}" srcOrd="2" destOrd="0" parTransId="{FC5732EE-3BB4-4556-9DFD-FFB0343C579C}" sibTransId="{FD7DF69E-ADDC-47FC-AD70-49525EA5CC8F}"/>
    <dgm:cxn modelId="{9E8DB222-738A-4DF6-93B7-20857286935C}" type="presOf" srcId="{FD7DF69E-ADDC-47FC-AD70-49525EA5CC8F}" destId="{DB90D800-C9B7-4400-9D35-31A1DF112C0E}" srcOrd="0" destOrd="0" presId="urn:microsoft.com/office/officeart/2005/8/layout/cycle6"/>
    <dgm:cxn modelId="{8E6B0E02-3877-454C-85F4-1EF699721745}" type="presOf" srcId="{78C461AF-BEC1-459A-9E71-86BFADA49979}" destId="{E20A2741-B0B8-4814-AAEE-0315A0B2DA50}" srcOrd="0" destOrd="0" presId="urn:microsoft.com/office/officeart/2005/8/layout/cycle6"/>
    <dgm:cxn modelId="{80099087-CCD2-432B-8AAB-4395ABF4EB28}" type="presParOf" srcId="{4775BD6C-5AEC-43CA-85DE-58A3B8B615DB}" destId="{877428DC-4637-4B1F-AC7D-4BEDF643FBAC}" srcOrd="0" destOrd="0" presId="urn:microsoft.com/office/officeart/2005/8/layout/cycle6"/>
    <dgm:cxn modelId="{ECDFBFEE-27FE-4424-A7E6-899F4C39012C}" type="presParOf" srcId="{4775BD6C-5AEC-43CA-85DE-58A3B8B615DB}" destId="{72D7BF07-7BFF-48B5-B677-64F048A21483}" srcOrd="1" destOrd="0" presId="urn:microsoft.com/office/officeart/2005/8/layout/cycle6"/>
    <dgm:cxn modelId="{21998678-2521-4E06-A639-4AF8B3648DAA}" type="presParOf" srcId="{4775BD6C-5AEC-43CA-85DE-58A3B8B615DB}" destId="{E20A2741-B0B8-4814-AAEE-0315A0B2DA50}" srcOrd="2" destOrd="0" presId="urn:microsoft.com/office/officeart/2005/8/layout/cycle6"/>
    <dgm:cxn modelId="{AB8BAF93-5AE4-4E57-B6AA-4F1BB077BB6F}" type="presParOf" srcId="{4775BD6C-5AEC-43CA-85DE-58A3B8B615DB}" destId="{0DFF3640-90B4-473E-9F9C-43FFA1E7B9D6}" srcOrd="3" destOrd="0" presId="urn:microsoft.com/office/officeart/2005/8/layout/cycle6"/>
    <dgm:cxn modelId="{980AE12C-DDDD-4AC2-A358-62ED20989E32}" type="presParOf" srcId="{4775BD6C-5AEC-43CA-85DE-58A3B8B615DB}" destId="{1904C35B-659E-4333-8B32-201B8E2D6BFB}" srcOrd="4" destOrd="0" presId="urn:microsoft.com/office/officeart/2005/8/layout/cycle6"/>
    <dgm:cxn modelId="{E275CE7F-6F21-442F-8534-54401D4EF1FC}" type="presParOf" srcId="{4775BD6C-5AEC-43CA-85DE-58A3B8B615DB}" destId="{8B4C848B-7CF2-4785-95EC-864878D05A77}" srcOrd="5" destOrd="0" presId="urn:microsoft.com/office/officeart/2005/8/layout/cycle6"/>
    <dgm:cxn modelId="{7A2E948D-8F9B-40A6-83C1-4749FE25DC52}" type="presParOf" srcId="{4775BD6C-5AEC-43CA-85DE-58A3B8B615DB}" destId="{6B37E1EA-C9FB-4AFA-A9EE-48172F141CAD}" srcOrd="6" destOrd="0" presId="urn:microsoft.com/office/officeart/2005/8/layout/cycle6"/>
    <dgm:cxn modelId="{E6F6C328-271A-4B97-AE1A-0B4F8278691F}" type="presParOf" srcId="{4775BD6C-5AEC-43CA-85DE-58A3B8B615DB}" destId="{8ED6F2FD-C56F-4B51-90EF-B965B20242A6}" srcOrd="7" destOrd="0" presId="urn:microsoft.com/office/officeart/2005/8/layout/cycle6"/>
    <dgm:cxn modelId="{509985BC-8E66-45BB-8594-E5ADEBA86836}" type="presParOf" srcId="{4775BD6C-5AEC-43CA-85DE-58A3B8B615DB}" destId="{DB90D800-C9B7-4400-9D35-31A1DF112C0E}" srcOrd="8" destOrd="0" presId="urn:microsoft.com/office/officeart/2005/8/layout/cycle6"/>
    <dgm:cxn modelId="{66F40A40-A16E-43A0-A768-76C3BFA14475}" type="presParOf" srcId="{4775BD6C-5AEC-43CA-85DE-58A3B8B615DB}" destId="{B7A83DBD-9021-4514-B1DE-3AFD22D4A5DE}" srcOrd="9" destOrd="0" presId="urn:microsoft.com/office/officeart/2005/8/layout/cycle6"/>
    <dgm:cxn modelId="{54BEF26D-0A8F-4C07-A4C3-A66D26FE31FC}" type="presParOf" srcId="{4775BD6C-5AEC-43CA-85DE-58A3B8B615DB}" destId="{66F69646-FCED-4E14-AAEE-AABA7E698E16}" srcOrd="10" destOrd="0" presId="urn:microsoft.com/office/officeart/2005/8/layout/cycle6"/>
    <dgm:cxn modelId="{39612A2B-F344-4A21-848D-1D44187F3F0C}" type="presParOf" srcId="{4775BD6C-5AEC-43CA-85DE-58A3B8B615DB}" destId="{65B45017-EE20-4067-91F3-F28D34E6F7A2}" srcOrd="11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888238-84E3-48B6-9DB5-FA2FB3AD6D70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</dgm:pt>
    <dgm:pt modelId="{AE6BB815-9B3C-4440-AE3A-FAE468B48127}" type="pres">
      <dgm:prSet presAssocID="{B1888238-84E3-48B6-9DB5-FA2FB3AD6D70}" presName="linearFlow" presStyleCnt="0">
        <dgm:presLayoutVars>
          <dgm:dir/>
          <dgm:resizeHandles val="exact"/>
        </dgm:presLayoutVars>
      </dgm:prSet>
      <dgm:spPr/>
    </dgm:pt>
  </dgm:ptLst>
  <dgm:cxnLst>
    <dgm:cxn modelId="{140D0E55-EC91-47AA-80F9-6823449E69F0}" type="presOf" srcId="{B1888238-84E3-48B6-9DB5-FA2FB3AD6D70}" destId="{AE6BB815-9B3C-4440-AE3A-FAE468B48127}" srcOrd="0" destOrd="0" presId="urn:microsoft.com/office/officeart/2005/8/layout/vList3#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7428DC-4637-4B1F-AC7D-4BEDF643FBAC}">
      <dsp:nvSpPr>
        <dsp:cNvPr id="0" name=""/>
        <dsp:cNvSpPr/>
      </dsp:nvSpPr>
      <dsp:spPr>
        <a:xfrm>
          <a:off x="1" y="1399"/>
          <a:ext cx="6480716" cy="922505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Наследственное хроническое заболевание</a:t>
          </a:r>
          <a:endParaRPr lang="ru-RU" sz="2000" kern="1200" dirty="0"/>
        </a:p>
      </dsp:txBody>
      <dsp:txXfrm>
        <a:off x="1" y="1399"/>
        <a:ext cx="6480716" cy="922505"/>
      </dsp:txXfrm>
    </dsp:sp>
    <dsp:sp modelId="{E20A2741-B0B8-4814-AAEE-0315A0B2DA50}">
      <dsp:nvSpPr>
        <dsp:cNvPr id="0" name=""/>
        <dsp:cNvSpPr/>
      </dsp:nvSpPr>
      <dsp:spPr>
        <a:xfrm>
          <a:off x="1216756" y="752664"/>
          <a:ext cx="3467182" cy="3467182"/>
        </a:xfrm>
        <a:custGeom>
          <a:avLst/>
          <a:gdLst/>
          <a:ahLst/>
          <a:cxnLst/>
          <a:rect l="0" t="0" r="0" b="0"/>
          <a:pathLst>
            <a:path>
              <a:moveTo>
                <a:pt x="2495177" y="176245"/>
              </a:moveTo>
              <a:arcTo wR="1733591" hR="1733591" stAng="17763596" swAng="22728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F3640-90B4-473E-9F9C-43FFA1E7B9D6}">
      <dsp:nvSpPr>
        <dsp:cNvPr id="0" name=""/>
        <dsp:cNvSpPr/>
      </dsp:nvSpPr>
      <dsp:spPr>
        <a:xfrm>
          <a:off x="3520124" y="1734991"/>
          <a:ext cx="2907653" cy="922505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/>
              <a:cs typeface="Times New Roman"/>
            </a:rPr>
            <a:t>↓ </a:t>
          </a:r>
          <a:r>
            <a:rPr lang="ru-RU" sz="1900" kern="1200" dirty="0" smtClean="0"/>
            <a:t>активности глюкуронилтрансферазы  </a:t>
          </a:r>
          <a:endParaRPr lang="ru-RU" sz="1900" kern="1200" dirty="0"/>
        </a:p>
      </dsp:txBody>
      <dsp:txXfrm>
        <a:off x="3520124" y="1734991"/>
        <a:ext cx="2907653" cy="922505"/>
      </dsp:txXfrm>
    </dsp:sp>
    <dsp:sp modelId="{8B4C848B-7CF2-4785-95EC-864878D05A77}">
      <dsp:nvSpPr>
        <dsp:cNvPr id="0" name=""/>
        <dsp:cNvSpPr/>
      </dsp:nvSpPr>
      <dsp:spPr>
        <a:xfrm>
          <a:off x="1216756" y="172640"/>
          <a:ext cx="3467182" cy="3467182"/>
        </a:xfrm>
        <a:custGeom>
          <a:avLst/>
          <a:gdLst/>
          <a:ahLst/>
          <a:cxnLst/>
          <a:rect l="0" t="0" r="0" b="0"/>
          <a:pathLst>
            <a:path>
              <a:moveTo>
                <a:pt x="3290936" y="2495177"/>
              </a:moveTo>
              <a:arcTo wR="1733591" hR="1733591" stAng="1563596" swAng="22728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7E1EA-C9FB-4AFA-A9EE-48172F141CAD}">
      <dsp:nvSpPr>
        <dsp:cNvPr id="0" name=""/>
        <dsp:cNvSpPr/>
      </dsp:nvSpPr>
      <dsp:spPr>
        <a:xfrm>
          <a:off x="1" y="3468582"/>
          <a:ext cx="6480716" cy="922505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Нарушается конъюгация и захват  гепатоцитами свободного билирубина</a:t>
          </a:r>
          <a:endParaRPr lang="ru-RU" sz="1900" kern="1200" dirty="0"/>
        </a:p>
      </dsp:txBody>
      <dsp:txXfrm>
        <a:off x="1" y="3468582"/>
        <a:ext cx="6480716" cy="922505"/>
      </dsp:txXfrm>
    </dsp:sp>
    <dsp:sp modelId="{DB90D800-C9B7-4400-9D35-31A1DF112C0E}">
      <dsp:nvSpPr>
        <dsp:cNvPr id="0" name=""/>
        <dsp:cNvSpPr/>
      </dsp:nvSpPr>
      <dsp:spPr>
        <a:xfrm>
          <a:off x="1796780" y="172640"/>
          <a:ext cx="3467182" cy="3467182"/>
        </a:xfrm>
        <a:custGeom>
          <a:avLst/>
          <a:gdLst/>
          <a:ahLst/>
          <a:cxnLst/>
          <a:rect l="0" t="0" r="0" b="0"/>
          <a:pathLst>
            <a:path>
              <a:moveTo>
                <a:pt x="972005" y="3290936"/>
              </a:moveTo>
              <a:arcTo wR="1733591" hR="1733591" stAng="6963596" swAng="22728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83DBD-9021-4514-B1DE-3AFD22D4A5DE}">
      <dsp:nvSpPr>
        <dsp:cNvPr id="0" name=""/>
        <dsp:cNvSpPr/>
      </dsp:nvSpPr>
      <dsp:spPr>
        <a:xfrm>
          <a:off x="52942" y="1734991"/>
          <a:ext cx="2907653" cy="922505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Чаще у мужчин </a:t>
          </a:r>
          <a:br>
            <a:rPr lang="ru-RU" sz="1900" kern="1200" dirty="0" smtClean="0"/>
          </a:br>
          <a:r>
            <a:rPr lang="ru-RU" sz="1900" kern="1200" dirty="0" smtClean="0"/>
            <a:t>20-30 лет</a:t>
          </a:r>
          <a:endParaRPr lang="ru-RU" sz="1900" kern="1200" dirty="0"/>
        </a:p>
      </dsp:txBody>
      <dsp:txXfrm>
        <a:off x="52942" y="1734991"/>
        <a:ext cx="2907653" cy="922505"/>
      </dsp:txXfrm>
    </dsp:sp>
    <dsp:sp modelId="{65B45017-EE20-4067-91F3-F28D34E6F7A2}">
      <dsp:nvSpPr>
        <dsp:cNvPr id="0" name=""/>
        <dsp:cNvSpPr/>
      </dsp:nvSpPr>
      <dsp:spPr>
        <a:xfrm>
          <a:off x="1796780" y="752664"/>
          <a:ext cx="3467182" cy="3467182"/>
        </a:xfrm>
        <a:custGeom>
          <a:avLst/>
          <a:gdLst/>
          <a:ahLst/>
          <a:cxnLst/>
          <a:rect l="0" t="0" r="0" b="0"/>
          <a:pathLst>
            <a:path>
              <a:moveTo>
                <a:pt x="176245" y="972005"/>
              </a:moveTo>
              <a:arcTo wR="1733591" hR="1733591" stAng="12363596" swAng="22728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7428DC-4637-4B1F-AC7D-4BEDF643FBAC}">
      <dsp:nvSpPr>
        <dsp:cNvPr id="0" name=""/>
        <dsp:cNvSpPr/>
      </dsp:nvSpPr>
      <dsp:spPr>
        <a:xfrm>
          <a:off x="1" y="2451"/>
          <a:ext cx="6984772" cy="994256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Тяжёлое наследственное заболевание</a:t>
          </a:r>
          <a:endParaRPr lang="ru-RU" sz="1800" kern="1200" dirty="0"/>
        </a:p>
      </dsp:txBody>
      <dsp:txXfrm>
        <a:off x="1" y="2451"/>
        <a:ext cx="6984772" cy="994256"/>
      </dsp:txXfrm>
    </dsp:sp>
    <dsp:sp modelId="{E20A2741-B0B8-4814-AAEE-0315A0B2DA50}">
      <dsp:nvSpPr>
        <dsp:cNvPr id="0" name=""/>
        <dsp:cNvSpPr/>
      </dsp:nvSpPr>
      <dsp:spPr>
        <a:xfrm>
          <a:off x="1496889" y="798413"/>
          <a:ext cx="3393328" cy="3393328"/>
        </a:xfrm>
        <a:custGeom>
          <a:avLst/>
          <a:gdLst/>
          <a:ahLst/>
          <a:cxnLst/>
          <a:rect l="0" t="0" r="0" b="0"/>
          <a:pathLst>
            <a:path>
              <a:moveTo>
                <a:pt x="2501385" y="202979"/>
              </a:moveTo>
              <a:arcTo wR="1696664" hR="1696664" stAng="17898812" swAng="20023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F3640-90B4-473E-9F9C-43FFA1E7B9D6}">
      <dsp:nvSpPr>
        <dsp:cNvPr id="0" name=""/>
        <dsp:cNvSpPr/>
      </dsp:nvSpPr>
      <dsp:spPr>
        <a:xfrm>
          <a:off x="3622150" y="1699115"/>
          <a:ext cx="3133803" cy="994256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/>
              <a:cs typeface="Times New Roman"/>
            </a:rPr>
            <a:t>Значительное ↓ </a:t>
          </a:r>
          <a:r>
            <a:rPr lang="ru-RU" sz="1600" kern="1200" dirty="0" smtClean="0"/>
            <a:t>активности глюкуронилтрансферазы</a:t>
          </a:r>
          <a:br>
            <a:rPr lang="ru-RU" sz="1600" kern="1200" dirty="0" smtClean="0"/>
          </a:br>
          <a:r>
            <a:rPr lang="ru-RU" sz="1600" kern="1200" dirty="0" smtClean="0"/>
            <a:t>или её отсутствие  </a:t>
          </a:r>
          <a:endParaRPr lang="ru-RU" sz="1600" kern="1200" dirty="0"/>
        </a:p>
      </dsp:txBody>
      <dsp:txXfrm>
        <a:off x="3622150" y="1699115"/>
        <a:ext cx="3133803" cy="994256"/>
      </dsp:txXfrm>
    </dsp:sp>
    <dsp:sp modelId="{8B4C848B-7CF2-4785-95EC-864878D05A77}">
      <dsp:nvSpPr>
        <dsp:cNvPr id="0" name=""/>
        <dsp:cNvSpPr/>
      </dsp:nvSpPr>
      <dsp:spPr>
        <a:xfrm>
          <a:off x="1496889" y="200745"/>
          <a:ext cx="3393328" cy="3393328"/>
        </a:xfrm>
        <a:custGeom>
          <a:avLst/>
          <a:gdLst/>
          <a:ahLst/>
          <a:cxnLst/>
          <a:rect l="0" t="0" r="0" b="0"/>
          <a:pathLst>
            <a:path>
              <a:moveTo>
                <a:pt x="3190349" y="2501385"/>
              </a:moveTo>
              <a:arcTo wR="1696664" hR="1696664" stAng="1698812" swAng="20023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7E1EA-C9FB-4AFA-A9EE-48172F141CAD}">
      <dsp:nvSpPr>
        <dsp:cNvPr id="0" name=""/>
        <dsp:cNvSpPr/>
      </dsp:nvSpPr>
      <dsp:spPr>
        <a:xfrm>
          <a:off x="1" y="3395780"/>
          <a:ext cx="6984772" cy="994256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Резко нарушается  конъюгация и захват  гепатоцитами свободного билирубина</a:t>
          </a:r>
          <a:endParaRPr lang="ru-RU" sz="2500" kern="1200" dirty="0"/>
        </a:p>
      </dsp:txBody>
      <dsp:txXfrm>
        <a:off x="1" y="3395780"/>
        <a:ext cx="6984772" cy="994256"/>
      </dsp:txXfrm>
    </dsp:sp>
    <dsp:sp modelId="{DB90D800-C9B7-4400-9D35-31A1DF112C0E}">
      <dsp:nvSpPr>
        <dsp:cNvPr id="0" name=""/>
        <dsp:cNvSpPr/>
      </dsp:nvSpPr>
      <dsp:spPr>
        <a:xfrm>
          <a:off x="2094557" y="200745"/>
          <a:ext cx="3393328" cy="3393328"/>
        </a:xfrm>
        <a:custGeom>
          <a:avLst/>
          <a:gdLst/>
          <a:ahLst/>
          <a:cxnLst/>
          <a:rect l="0" t="0" r="0" b="0"/>
          <a:pathLst>
            <a:path>
              <a:moveTo>
                <a:pt x="891943" y="3190349"/>
              </a:moveTo>
              <a:arcTo wR="1696664" hR="1696664" stAng="7098812" swAng="20023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83DBD-9021-4514-B1DE-3AFD22D4A5DE}">
      <dsp:nvSpPr>
        <dsp:cNvPr id="0" name=""/>
        <dsp:cNvSpPr/>
      </dsp:nvSpPr>
      <dsp:spPr>
        <a:xfrm>
          <a:off x="228821" y="1699115"/>
          <a:ext cx="3133803" cy="994256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Болеют как мальчики, так и девочки</a:t>
          </a:r>
          <a:endParaRPr lang="ru-RU" sz="1800" kern="1200" dirty="0"/>
        </a:p>
      </dsp:txBody>
      <dsp:txXfrm>
        <a:off x="228821" y="1699115"/>
        <a:ext cx="3133803" cy="994256"/>
      </dsp:txXfrm>
    </dsp:sp>
    <dsp:sp modelId="{65B45017-EE20-4067-91F3-F28D34E6F7A2}">
      <dsp:nvSpPr>
        <dsp:cNvPr id="0" name=""/>
        <dsp:cNvSpPr/>
      </dsp:nvSpPr>
      <dsp:spPr>
        <a:xfrm>
          <a:off x="2094557" y="798413"/>
          <a:ext cx="3393328" cy="3393328"/>
        </a:xfrm>
        <a:custGeom>
          <a:avLst/>
          <a:gdLst/>
          <a:ahLst/>
          <a:cxnLst/>
          <a:rect l="0" t="0" r="0" b="0"/>
          <a:pathLst>
            <a:path>
              <a:moveTo>
                <a:pt x="202979" y="891943"/>
              </a:moveTo>
              <a:arcTo wR="1696664" hR="1696664" stAng="12498812" swAng="20023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7428DC-4637-4B1F-AC7D-4BEDF643FBAC}">
      <dsp:nvSpPr>
        <dsp:cNvPr id="0" name=""/>
        <dsp:cNvSpPr/>
      </dsp:nvSpPr>
      <dsp:spPr>
        <a:xfrm>
          <a:off x="1" y="1399"/>
          <a:ext cx="6480716" cy="922505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Наследственное заболевание</a:t>
          </a:r>
          <a:endParaRPr lang="ru-RU" sz="2000" kern="1200" dirty="0"/>
        </a:p>
      </dsp:txBody>
      <dsp:txXfrm>
        <a:off x="1" y="1399"/>
        <a:ext cx="6480716" cy="922505"/>
      </dsp:txXfrm>
    </dsp:sp>
    <dsp:sp modelId="{E20A2741-B0B8-4814-AAEE-0315A0B2DA50}">
      <dsp:nvSpPr>
        <dsp:cNvPr id="0" name=""/>
        <dsp:cNvSpPr/>
      </dsp:nvSpPr>
      <dsp:spPr>
        <a:xfrm>
          <a:off x="1216756" y="752664"/>
          <a:ext cx="3467182" cy="3467182"/>
        </a:xfrm>
        <a:custGeom>
          <a:avLst/>
          <a:gdLst/>
          <a:ahLst/>
          <a:cxnLst/>
          <a:rect l="0" t="0" r="0" b="0"/>
          <a:pathLst>
            <a:path>
              <a:moveTo>
                <a:pt x="2495177" y="176245"/>
              </a:moveTo>
              <a:arcTo wR="1733591" hR="1733591" stAng="17763596" swAng="22728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F3640-90B4-473E-9F9C-43FFA1E7B9D6}">
      <dsp:nvSpPr>
        <dsp:cNvPr id="0" name=""/>
        <dsp:cNvSpPr/>
      </dsp:nvSpPr>
      <dsp:spPr>
        <a:xfrm>
          <a:off x="3520124" y="1734991"/>
          <a:ext cx="2907653" cy="922505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/>
              <a:cs typeface="Times New Roman"/>
            </a:rPr>
            <a:t>Нарушение обмена адреналина</a:t>
          </a:r>
          <a:endParaRPr lang="ru-RU" sz="2200" kern="1200" dirty="0"/>
        </a:p>
      </dsp:txBody>
      <dsp:txXfrm>
        <a:off x="3520124" y="1734991"/>
        <a:ext cx="2907653" cy="922505"/>
      </dsp:txXfrm>
    </dsp:sp>
    <dsp:sp modelId="{8B4C848B-7CF2-4785-95EC-864878D05A77}">
      <dsp:nvSpPr>
        <dsp:cNvPr id="0" name=""/>
        <dsp:cNvSpPr/>
      </dsp:nvSpPr>
      <dsp:spPr>
        <a:xfrm>
          <a:off x="1216756" y="172640"/>
          <a:ext cx="3467182" cy="3467182"/>
        </a:xfrm>
        <a:custGeom>
          <a:avLst/>
          <a:gdLst/>
          <a:ahLst/>
          <a:cxnLst/>
          <a:rect l="0" t="0" r="0" b="0"/>
          <a:pathLst>
            <a:path>
              <a:moveTo>
                <a:pt x="3290936" y="2495177"/>
              </a:moveTo>
              <a:arcTo wR="1733591" hR="1733591" stAng="1563596" swAng="22728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7E1EA-C9FB-4AFA-A9EE-48172F141CAD}">
      <dsp:nvSpPr>
        <dsp:cNvPr id="0" name=""/>
        <dsp:cNvSpPr/>
      </dsp:nvSpPr>
      <dsp:spPr>
        <a:xfrm>
          <a:off x="1" y="3468582"/>
          <a:ext cx="6480716" cy="922505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Нарушение выведения связанного билирубина и меланина  из  гепатоцитов</a:t>
          </a:r>
          <a:endParaRPr lang="ru-RU" sz="2200" kern="1200" dirty="0"/>
        </a:p>
      </dsp:txBody>
      <dsp:txXfrm>
        <a:off x="1" y="3468582"/>
        <a:ext cx="6480716" cy="922505"/>
      </dsp:txXfrm>
    </dsp:sp>
    <dsp:sp modelId="{DB90D800-C9B7-4400-9D35-31A1DF112C0E}">
      <dsp:nvSpPr>
        <dsp:cNvPr id="0" name=""/>
        <dsp:cNvSpPr/>
      </dsp:nvSpPr>
      <dsp:spPr>
        <a:xfrm>
          <a:off x="1796780" y="172640"/>
          <a:ext cx="3467182" cy="3467182"/>
        </a:xfrm>
        <a:custGeom>
          <a:avLst/>
          <a:gdLst/>
          <a:ahLst/>
          <a:cxnLst/>
          <a:rect l="0" t="0" r="0" b="0"/>
          <a:pathLst>
            <a:path>
              <a:moveTo>
                <a:pt x="972005" y="3290936"/>
              </a:moveTo>
              <a:arcTo wR="1733591" hR="1733591" stAng="6963596" swAng="22728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83DBD-9021-4514-B1DE-3AFD22D4A5DE}">
      <dsp:nvSpPr>
        <dsp:cNvPr id="0" name=""/>
        <dsp:cNvSpPr/>
      </dsp:nvSpPr>
      <dsp:spPr>
        <a:xfrm>
          <a:off x="52942" y="1734991"/>
          <a:ext cx="2907653" cy="922505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 основном у мужчин</a:t>
          </a:r>
          <a:br>
            <a:rPr lang="ru-RU" sz="2200" kern="1200" dirty="0" smtClean="0"/>
          </a:br>
          <a:r>
            <a:rPr lang="ru-RU" sz="2200" kern="1200" dirty="0" smtClean="0"/>
            <a:t> молодого возраста</a:t>
          </a:r>
          <a:endParaRPr lang="ru-RU" sz="2200" kern="1200" dirty="0"/>
        </a:p>
      </dsp:txBody>
      <dsp:txXfrm>
        <a:off x="52942" y="1734991"/>
        <a:ext cx="2907653" cy="922505"/>
      </dsp:txXfrm>
    </dsp:sp>
    <dsp:sp modelId="{65B45017-EE20-4067-91F3-F28D34E6F7A2}">
      <dsp:nvSpPr>
        <dsp:cNvPr id="0" name=""/>
        <dsp:cNvSpPr/>
      </dsp:nvSpPr>
      <dsp:spPr>
        <a:xfrm>
          <a:off x="1796780" y="752664"/>
          <a:ext cx="3467182" cy="3467182"/>
        </a:xfrm>
        <a:custGeom>
          <a:avLst/>
          <a:gdLst/>
          <a:ahLst/>
          <a:cxnLst/>
          <a:rect l="0" t="0" r="0" b="0"/>
          <a:pathLst>
            <a:path>
              <a:moveTo>
                <a:pt x="176245" y="972005"/>
              </a:moveTo>
              <a:arcTo wR="1733591" hR="1733591" stAng="12363596" swAng="22728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7428DC-4637-4B1F-AC7D-4BEDF643FBAC}">
      <dsp:nvSpPr>
        <dsp:cNvPr id="0" name=""/>
        <dsp:cNvSpPr/>
      </dsp:nvSpPr>
      <dsp:spPr>
        <a:xfrm>
          <a:off x="1" y="1399"/>
          <a:ext cx="6480716" cy="922505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Наследственное хроническое заболевание</a:t>
          </a:r>
          <a:endParaRPr lang="ru-RU" sz="2000" kern="1200" dirty="0"/>
        </a:p>
      </dsp:txBody>
      <dsp:txXfrm>
        <a:off x="1" y="1399"/>
        <a:ext cx="6480716" cy="922505"/>
      </dsp:txXfrm>
    </dsp:sp>
    <dsp:sp modelId="{E20A2741-B0B8-4814-AAEE-0315A0B2DA50}">
      <dsp:nvSpPr>
        <dsp:cNvPr id="0" name=""/>
        <dsp:cNvSpPr/>
      </dsp:nvSpPr>
      <dsp:spPr>
        <a:xfrm>
          <a:off x="1216756" y="752664"/>
          <a:ext cx="3467182" cy="3467182"/>
        </a:xfrm>
        <a:custGeom>
          <a:avLst/>
          <a:gdLst/>
          <a:ahLst/>
          <a:cxnLst/>
          <a:rect l="0" t="0" r="0" b="0"/>
          <a:pathLst>
            <a:path>
              <a:moveTo>
                <a:pt x="2495177" y="176245"/>
              </a:moveTo>
              <a:arcTo wR="1733591" hR="1733591" stAng="17763596" swAng="22728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F3640-90B4-473E-9F9C-43FFA1E7B9D6}">
      <dsp:nvSpPr>
        <dsp:cNvPr id="0" name=""/>
        <dsp:cNvSpPr/>
      </dsp:nvSpPr>
      <dsp:spPr>
        <a:xfrm>
          <a:off x="3520124" y="1734991"/>
          <a:ext cx="2907653" cy="922505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/>
              <a:cs typeface="Times New Roman"/>
            </a:rPr>
            <a:t>Жировая дистрофия гепатоцитов</a:t>
          </a:r>
          <a:endParaRPr lang="ru-RU" sz="2300" kern="1200" dirty="0"/>
        </a:p>
      </dsp:txBody>
      <dsp:txXfrm>
        <a:off x="3520124" y="1734991"/>
        <a:ext cx="2907653" cy="922505"/>
      </dsp:txXfrm>
    </dsp:sp>
    <dsp:sp modelId="{8B4C848B-7CF2-4785-95EC-864878D05A77}">
      <dsp:nvSpPr>
        <dsp:cNvPr id="0" name=""/>
        <dsp:cNvSpPr/>
      </dsp:nvSpPr>
      <dsp:spPr>
        <a:xfrm>
          <a:off x="1216756" y="172640"/>
          <a:ext cx="3467182" cy="3467182"/>
        </a:xfrm>
        <a:custGeom>
          <a:avLst/>
          <a:gdLst/>
          <a:ahLst/>
          <a:cxnLst/>
          <a:rect l="0" t="0" r="0" b="0"/>
          <a:pathLst>
            <a:path>
              <a:moveTo>
                <a:pt x="3290936" y="2495177"/>
              </a:moveTo>
              <a:arcTo wR="1733591" hR="1733591" stAng="1563596" swAng="22728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7E1EA-C9FB-4AFA-A9EE-48172F141CAD}">
      <dsp:nvSpPr>
        <dsp:cNvPr id="0" name=""/>
        <dsp:cNvSpPr/>
      </dsp:nvSpPr>
      <dsp:spPr>
        <a:xfrm>
          <a:off x="1" y="3468582"/>
          <a:ext cx="6480716" cy="922505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Менее выраженное снижение выведения  билирубина из гепатоцитов</a:t>
          </a:r>
          <a:endParaRPr lang="ru-RU" sz="2300" kern="1200" dirty="0"/>
        </a:p>
      </dsp:txBody>
      <dsp:txXfrm>
        <a:off x="1" y="3468582"/>
        <a:ext cx="6480716" cy="922505"/>
      </dsp:txXfrm>
    </dsp:sp>
    <dsp:sp modelId="{DB90D800-C9B7-4400-9D35-31A1DF112C0E}">
      <dsp:nvSpPr>
        <dsp:cNvPr id="0" name=""/>
        <dsp:cNvSpPr/>
      </dsp:nvSpPr>
      <dsp:spPr>
        <a:xfrm>
          <a:off x="1796780" y="172640"/>
          <a:ext cx="3467182" cy="3467182"/>
        </a:xfrm>
        <a:custGeom>
          <a:avLst/>
          <a:gdLst/>
          <a:ahLst/>
          <a:cxnLst/>
          <a:rect l="0" t="0" r="0" b="0"/>
          <a:pathLst>
            <a:path>
              <a:moveTo>
                <a:pt x="972005" y="3290936"/>
              </a:moveTo>
              <a:arcTo wR="1733591" hR="1733591" stAng="6963596" swAng="22728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83DBD-9021-4514-B1DE-3AFD22D4A5DE}">
      <dsp:nvSpPr>
        <dsp:cNvPr id="0" name=""/>
        <dsp:cNvSpPr/>
      </dsp:nvSpPr>
      <dsp:spPr>
        <a:xfrm>
          <a:off x="52942" y="1734991"/>
          <a:ext cx="2907653" cy="922505"/>
        </a:xfrm>
        <a:prstGeom prst="round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 детском возрасте</a:t>
          </a:r>
          <a:endParaRPr lang="ru-RU" sz="2300" kern="1200" dirty="0"/>
        </a:p>
      </dsp:txBody>
      <dsp:txXfrm>
        <a:off x="52942" y="1734991"/>
        <a:ext cx="2907653" cy="922505"/>
      </dsp:txXfrm>
    </dsp:sp>
    <dsp:sp modelId="{65B45017-EE20-4067-91F3-F28D34E6F7A2}">
      <dsp:nvSpPr>
        <dsp:cNvPr id="0" name=""/>
        <dsp:cNvSpPr/>
      </dsp:nvSpPr>
      <dsp:spPr>
        <a:xfrm>
          <a:off x="1796780" y="752664"/>
          <a:ext cx="3467182" cy="3467182"/>
        </a:xfrm>
        <a:custGeom>
          <a:avLst/>
          <a:gdLst/>
          <a:ahLst/>
          <a:cxnLst/>
          <a:rect l="0" t="0" r="0" b="0"/>
          <a:pathLst>
            <a:path>
              <a:moveTo>
                <a:pt x="176245" y="972005"/>
              </a:moveTo>
              <a:arcTo wR="1733591" hR="1733591" stAng="12363596" swAng="22728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3D2A883-6A36-4895-A263-59D13C9EE1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95CD96-9760-4C4F-907C-A085362D3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A883-6A36-4895-A263-59D13C9EE1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CD96-9760-4C4F-907C-A085362D3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A883-6A36-4895-A263-59D13C9EE1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CD96-9760-4C4F-907C-A085362D3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D2A883-6A36-4895-A263-59D13C9EE1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95CD96-9760-4C4F-907C-A085362D3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3D2A883-6A36-4895-A263-59D13C9EE1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95CD96-9760-4C4F-907C-A085362D3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A883-6A36-4895-A263-59D13C9EE1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CD96-9760-4C4F-907C-A085362D3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A883-6A36-4895-A263-59D13C9EE1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CD96-9760-4C4F-907C-A085362D3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D2A883-6A36-4895-A263-59D13C9EE1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95CD96-9760-4C4F-907C-A085362D3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A883-6A36-4895-A263-59D13C9EE1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CD96-9760-4C4F-907C-A085362D3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D2A883-6A36-4895-A263-59D13C9EE1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95CD96-9760-4C4F-907C-A085362D3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D2A883-6A36-4895-A263-59D13C9EE1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95CD96-9760-4C4F-907C-A085362D3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D2A883-6A36-4895-A263-59D13C9EE12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95CD96-9760-4C4F-907C-A085362D3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"/>
          </p:nvPr>
        </p:nvSpPr>
        <p:spPr>
          <a:xfrm>
            <a:off x="785786" y="1571613"/>
            <a:ext cx="7772400" cy="135333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kk-KZ" sz="3200" b="1" i="1" dirty="0" smtClean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kk-KZ" sz="4800" b="1" i="1" dirty="0" smtClean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kk-KZ" sz="4800" b="1" i="1" dirty="0" smtClean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4429124" y="5429264"/>
            <a:ext cx="4286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altLang="ru-RU" sz="2000" b="1" i="1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en-US" altLang="ru-RU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alt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2000" b="1" i="1" dirty="0" smtClean="0">
                <a:latin typeface="Times New Roman" pitchFamily="18" charset="0"/>
                <a:cs typeface="Times New Roman" pitchFamily="18" charset="0"/>
              </a:rPr>
              <a:t>Абдурахманова Х.А. 523 леч.фак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altLang="ru-RU" sz="2000" b="1" i="1" dirty="0" smtClean="0"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kk-KZ" altLang="ru-RU" sz="2000" dirty="0" smtClean="0">
                <a:latin typeface="Times New Roman" pitchFamily="18" charset="0"/>
                <a:cs typeface="Times New Roman" pitchFamily="18" charset="0"/>
              </a:rPr>
              <a:t> Завьялова И.Н. </a:t>
            </a:r>
            <a:endParaRPr lang="en-US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14414" y="214290"/>
          <a:ext cx="7358114" cy="1332992"/>
        </p:xfrm>
        <a:graphic>
          <a:graphicData uri="http://schemas.openxmlformats.org/drawingml/2006/table">
            <a:tbl>
              <a:tblPr/>
              <a:tblGrid>
                <a:gridCol w="7215238"/>
                <a:gridCol w="142876"/>
              </a:tblGrid>
              <a:tr h="13329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ФГБОУ ВО</a:t>
                      </a:r>
                      <a:r>
                        <a:rPr lang="ru-RU" baseline="0" dirty="0" smtClean="0"/>
                        <a:t> «Астраханский государственный медицинский университет»</a:t>
                      </a:r>
                      <a:endParaRPr lang="ru-RU" dirty="0"/>
                    </a:p>
                  </a:txBody>
                  <a:tcPr marL="43766" marR="437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3766" marR="437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29058" y="2060848"/>
            <a:ext cx="496342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Наследственные</a:t>
            </a: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гипербилирубинемии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4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Астраханский Государственный Медицинский Университ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1352550" cy="1362075"/>
          </a:xfrm>
          <a:prstGeom prst="rect">
            <a:avLst/>
          </a:prstGeom>
          <a:noFill/>
        </p:spPr>
      </p:pic>
      <p:pic>
        <p:nvPicPr>
          <p:cNvPr id="36870" name="Picture 6" descr="Доброкачественные гипербилирубинемии - симптомы, признаки и лечение  синдрома доброкачественной гипербилирубинемии в Москве в «СМ-Клиника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3571900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678474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Синдром Жильбера у взрослых: симптомы, лечение, причины, профилактика в  домашних условия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715304" cy="4786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Синдром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Криглера-Найяра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I типа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характеризуется крайне высоким содержанием в крови свободного (непрямого) билирубина из-за отсутствия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гепатоцитах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глюкуронилтрансферазы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переводящей свободный билирубин в связанный, токсическим действием билирубина на базальные и стволовые ядра головного мозга с возникающей вследствие этого энцефалопатией, нередко приводящей больных к смерти в детском возрасте, и аутосомно-рецессивным типом наследования. Неврологические проявления включают повышение мышечного тонуса, нистагм,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опистотонус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атетоз, тонические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клонические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судороги; характерно отставание детей в психическом и умственном развитии.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Синдром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Криглера-Найяра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обусловлен частичным дефицитом того же фермента, желтуха менее интенсивна, неврологические нарушения не выражены; тип наследования - аутосомно-доминантный. 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71600" y="466427"/>
            <a:ext cx="7488832" cy="729662"/>
            <a:chOff x="1303273" y="2933332"/>
            <a:chExt cx="4053840" cy="1128773"/>
          </a:xfrm>
          <a:solidFill>
            <a:srgbClr val="9AD848">
              <a:alpha val="74118"/>
            </a:srgbClr>
          </a:solidFill>
        </p:grpSpPr>
        <p:sp>
          <p:nvSpPr>
            <p:cNvPr id="5" name="Пятиугольник 4"/>
            <p:cNvSpPr/>
            <p:nvPr/>
          </p:nvSpPr>
          <p:spPr>
            <a:xfrm rot="10800000">
              <a:off x="1303273" y="2933334"/>
              <a:ext cx="4053840" cy="1128771"/>
            </a:xfrm>
            <a:prstGeom prst="homePlate">
              <a:avLst>
                <a:gd name="adj" fmla="val 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ятиугольник 4"/>
            <p:cNvSpPr/>
            <p:nvPr/>
          </p:nvSpPr>
          <p:spPr>
            <a:xfrm rot="21600000">
              <a:off x="1585466" y="2933332"/>
              <a:ext cx="3771647" cy="11287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182880" rIns="341376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800" kern="12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03648" y="549115"/>
            <a:ext cx="7056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Синдром Криглера-Найяра</a:t>
            </a:r>
          </a:p>
          <a:p>
            <a:pPr algn="ctr"/>
            <a:endParaRPr lang="ru-RU" sz="3200" b="1" dirty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965096086"/>
              </p:ext>
            </p:extLst>
          </p:nvPr>
        </p:nvGraphicFramePr>
        <p:xfrm>
          <a:off x="1115616" y="1916832"/>
          <a:ext cx="698477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098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07704" y="349848"/>
            <a:ext cx="5184576" cy="648072"/>
          </a:xfrm>
          <a:prstGeom prst="roundRect">
            <a:avLst/>
          </a:prstGeom>
          <a:solidFill>
            <a:srgbClr val="C00000">
              <a:alpha val="81961"/>
            </a:srgb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Диагностика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587279425"/>
              </p:ext>
            </p:extLst>
          </p:nvPr>
        </p:nvGraphicFramePr>
        <p:xfrm>
          <a:off x="179512" y="2420888"/>
          <a:ext cx="806489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11560" y="2580104"/>
            <a:ext cx="6480719" cy="477603"/>
            <a:chOff x="1452156" y="45"/>
            <a:chExt cx="5363155" cy="477603"/>
          </a:xfrm>
        </p:grpSpPr>
        <p:sp>
          <p:nvSpPr>
            <p:cNvPr id="7" name="Пятиугольник 6"/>
            <p:cNvSpPr/>
            <p:nvPr/>
          </p:nvSpPr>
          <p:spPr>
            <a:xfrm rot="10800000">
              <a:off x="1452156" y="45"/>
              <a:ext cx="5363155" cy="477603"/>
            </a:xfrm>
            <a:prstGeom prst="homePlate">
              <a:avLst/>
            </a:prstGeom>
            <a:solidFill>
              <a:srgbClr val="138677">
                <a:alpha val="8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" name="Пятиугольник 4"/>
            <p:cNvSpPr/>
            <p:nvPr/>
          </p:nvSpPr>
          <p:spPr>
            <a:xfrm rot="21600000">
              <a:off x="1571557" y="45"/>
              <a:ext cx="5243754" cy="477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8267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29119" y="3363003"/>
            <a:ext cx="5363155" cy="477603"/>
            <a:chOff x="1452156" y="45"/>
            <a:chExt cx="5363155" cy="477603"/>
          </a:xfrm>
        </p:grpSpPr>
        <p:sp>
          <p:nvSpPr>
            <p:cNvPr id="10" name="Пятиугольник 9"/>
            <p:cNvSpPr/>
            <p:nvPr/>
          </p:nvSpPr>
          <p:spPr>
            <a:xfrm rot="10800000">
              <a:off x="1452156" y="45"/>
              <a:ext cx="5363155" cy="477603"/>
            </a:xfrm>
            <a:prstGeom prst="homePlate">
              <a:avLst/>
            </a:prstGeom>
            <a:solidFill>
              <a:srgbClr val="138677">
                <a:alpha val="8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ятиугольник 4"/>
            <p:cNvSpPr/>
            <p:nvPr/>
          </p:nvSpPr>
          <p:spPr>
            <a:xfrm rot="21600000">
              <a:off x="1571557" y="45"/>
              <a:ext cx="5243754" cy="477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8267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Фенобарбиталовая проба</a:t>
              </a:r>
              <a:endParaRPr lang="ru-RU" sz="20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971601" y="2587139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Непрямой билирубин крови до 200-350 </a:t>
            </a:r>
            <a:r>
              <a:rPr lang="ru-RU" sz="2000" dirty="0" err="1" smtClean="0"/>
              <a:t>мкмоль</a:t>
            </a:r>
            <a:r>
              <a:rPr lang="ru-RU" sz="2000" dirty="0" smtClean="0"/>
              <a:t>/л </a:t>
            </a:r>
            <a:endParaRPr lang="ru-RU" sz="20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1729117" y="4077072"/>
            <a:ext cx="5363155" cy="477603"/>
            <a:chOff x="1452156" y="45"/>
            <a:chExt cx="5363155" cy="477603"/>
          </a:xfrm>
        </p:grpSpPr>
        <p:sp>
          <p:nvSpPr>
            <p:cNvPr id="20" name="Пятиугольник 19"/>
            <p:cNvSpPr/>
            <p:nvPr/>
          </p:nvSpPr>
          <p:spPr>
            <a:xfrm rot="10800000">
              <a:off x="1452156" y="45"/>
              <a:ext cx="5363155" cy="477603"/>
            </a:xfrm>
            <a:prstGeom prst="homePlate">
              <a:avLst/>
            </a:prstGeom>
            <a:solidFill>
              <a:srgbClr val="138677">
                <a:alpha val="8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ятиугольник 4"/>
            <p:cNvSpPr/>
            <p:nvPr/>
          </p:nvSpPr>
          <p:spPr>
            <a:xfrm rot="21600000">
              <a:off x="1571557" y="45"/>
              <a:ext cx="5243754" cy="477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8267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Непрямой билирубин в моче (</a:t>
              </a:r>
              <a:r>
                <a:rPr lang="ru-RU" sz="2000" kern="1200" dirty="0" smtClean="0">
                  <a:latin typeface="Times New Roman"/>
                  <a:cs typeface="Times New Roman"/>
                </a:rPr>
                <a:t>+)</a:t>
              </a:r>
              <a:endParaRPr lang="ru-RU" sz="20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700392" y="4791206"/>
            <a:ext cx="5363155" cy="477603"/>
            <a:chOff x="1452156" y="45"/>
            <a:chExt cx="5363155" cy="477603"/>
          </a:xfrm>
        </p:grpSpPr>
        <p:sp>
          <p:nvSpPr>
            <p:cNvPr id="23" name="Пятиугольник 22"/>
            <p:cNvSpPr/>
            <p:nvPr/>
          </p:nvSpPr>
          <p:spPr>
            <a:xfrm rot="10800000">
              <a:off x="1452156" y="45"/>
              <a:ext cx="5363155" cy="477603"/>
            </a:xfrm>
            <a:prstGeom prst="homePlate">
              <a:avLst/>
            </a:prstGeom>
            <a:solidFill>
              <a:srgbClr val="138677">
                <a:alpha val="8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ятиугольник 4"/>
            <p:cNvSpPr/>
            <p:nvPr/>
          </p:nvSpPr>
          <p:spPr>
            <a:xfrm>
              <a:off x="1571557" y="45"/>
              <a:ext cx="5243754" cy="477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8267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Выявление мутаций гена </a:t>
              </a:r>
              <a:r>
                <a:rPr lang="en-US" sz="2000" dirty="0" smtClean="0"/>
                <a:t>UGT1A1</a:t>
              </a:r>
              <a:endParaRPr lang="ru-RU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207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7467600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Синдром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Дабина-Джонсона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(хроническая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идиопатическая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желтуха)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характеризуется умеренным повышением содержания в крови связанного (прямого) билирубина вследствие нарушения механизмов его транспорта из микросом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гепатоцитов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желчь, извращенными результатами теста на задержку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бромсульфалеина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 вторичным повышением его содержания в крови через 90 мин после в/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введения,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неконтрастированием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желчного пузыря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пероральной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холецистографии, черным цветом печени из-за скопления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гепатоцитах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коричневого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липохромного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пигмента, повышенным выделением с мочой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копропорфирина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аутосомно-рецессивным типом наследования.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91612" y="466426"/>
            <a:ext cx="7416824" cy="729662"/>
            <a:chOff x="1303273" y="2933332"/>
            <a:chExt cx="4053840" cy="1128773"/>
          </a:xfrm>
          <a:solidFill>
            <a:srgbClr val="9AD848">
              <a:alpha val="74118"/>
            </a:srgbClr>
          </a:solidFill>
        </p:grpSpPr>
        <p:sp>
          <p:nvSpPr>
            <p:cNvPr id="5" name="Пятиугольник 4"/>
            <p:cNvSpPr/>
            <p:nvPr/>
          </p:nvSpPr>
          <p:spPr>
            <a:xfrm rot="10800000">
              <a:off x="1303273" y="2933334"/>
              <a:ext cx="4053840" cy="1128771"/>
            </a:xfrm>
            <a:prstGeom prst="homePlate">
              <a:avLst>
                <a:gd name="adj" fmla="val 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ятиугольник 4"/>
            <p:cNvSpPr/>
            <p:nvPr/>
          </p:nvSpPr>
          <p:spPr>
            <a:xfrm rot="21600000">
              <a:off x="1585466" y="2933332"/>
              <a:ext cx="3771647" cy="11287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182880" rIns="341376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800" kern="12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15616" y="549115"/>
            <a:ext cx="7392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Синдром Дабина-Джонсона</a:t>
            </a:r>
            <a:endParaRPr lang="ru-RU" sz="3200" b="1" dirty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399192253"/>
              </p:ext>
            </p:extLst>
          </p:nvPr>
        </p:nvGraphicFramePr>
        <p:xfrm>
          <a:off x="1619672" y="1916832"/>
          <a:ext cx="64807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193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07704" y="349848"/>
            <a:ext cx="5184576" cy="648072"/>
          </a:xfrm>
          <a:prstGeom prst="roundRect">
            <a:avLst/>
          </a:prstGeom>
          <a:solidFill>
            <a:srgbClr val="C00000">
              <a:alpha val="81961"/>
            </a:srgb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Диагностика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034563973"/>
              </p:ext>
            </p:extLst>
          </p:nvPr>
        </p:nvGraphicFramePr>
        <p:xfrm>
          <a:off x="179512" y="2420888"/>
          <a:ext cx="806489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700391" y="2643434"/>
            <a:ext cx="5363156" cy="477603"/>
            <a:chOff x="1452156" y="45"/>
            <a:chExt cx="5363155" cy="477603"/>
          </a:xfrm>
        </p:grpSpPr>
        <p:sp>
          <p:nvSpPr>
            <p:cNvPr id="7" name="Пятиугольник 6"/>
            <p:cNvSpPr/>
            <p:nvPr/>
          </p:nvSpPr>
          <p:spPr>
            <a:xfrm rot="10800000">
              <a:off x="1452156" y="45"/>
              <a:ext cx="5363155" cy="477603"/>
            </a:xfrm>
            <a:prstGeom prst="homePlate">
              <a:avLst/>
            </a:prstGeom>
            <a:solidFill>
              <a:srgbClr val="138677">
                <a:alpha val="8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" name="Пятиугольник 4"/>
            <p:cNvSpPr/>
            <p:nvPr/>
          </p:nvSpPr>
          <p:spPr>
            <a:xfrm rot="21600000">
              <a:off x="1571557" y="45"/>
              <a:ext cx="5243754" cy="477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8267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29119" y="3363003"/>
            <a:ext cx="5363155" cy="477603"/>
            <a:chOff x="1452156" y="45"/>
            <a:chExt cx="5363155" cy="477603"/>
          </a:xfrm>
        </p:grpSpPr>
        <p:sp>
          <p:nvSpPr>
            <p:cNvPr id="10" name="Пятиугольник 9"/>
            <p:cNvSpPr/>
            <p:nvPr/>
          </p:nvSpPr>
          <p:spPr>
            <a:xfrm rot="10800000">
              <a:off x="1452156" y="45"/>
              <a:ext cx="5363155" cy="477603"/>
            </a:xfrm>
            <a:prstGeom prst="homePlate">
              <a:avLst/>
            </a:prstGeom>
            <a:solidFill>
              <a:srgbClr val="138677">
                <a:alpha val="8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ятиугольник 4"/>
            <p:cNvSpPr/>
            <p:nvPr/>
          </p:nvSpPr>
          <p:spPr>
            <a:xfrm rot="21600000">
              <a:off x="1571557" y="45"/>
              <a:ext cx="5243754" cy="477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8267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Бромсульфалеиновая проба</a:t>
              </a:r>
              <a:endParaRPr lang="ru-RU" sz="20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051720" y="2643434"/>
            <a:ext cx="4896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Повышение прямого билирубина </a:t>
            </a:r>
            <a:endParaRPr lang="ru-RU" sz="20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1729117" y="4077072"/>
            <a:ext cx="5363155" cy="477603"/>
            <a:chOff x="1452156" y="45"/>
            <a:chExt cx="5363155" cy="477603"/>
          </a:xfrm>
        </p:grpSpPr>
        <p:sp>
          <p:nvSpPr>
            <p:cNvPr id="20" name="Пятиугольник 19"/>
            <p:cNvSpPr/>
            <p:nvPr/>
          </p:nvSpPr>
          <p:spPr>
            <a:xfrm rot="10800000">
              <a:off x="1452156" y="45"/>
              <a:ext cx="5363155" cy="477603"/>
            </a:xfrm>
            <a:prstGeom prst="homePlate">
              <a:avLst/>
            </a:prstGeom>
            <a:solidFill>
              <a:srgbClr val="138677">
                <a:alpha val="8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ятиугольник 4"/>
            <p:cNvSpPr/>
            <p:nvPr/>
          </p:nvSpPr>
          <p:spPr>
            <a:xfrm rot="21600000">
              <a:off x="1571557" y="45"/>
              <a:ext cx="5243754" cy="477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8267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Фенобарбиталовая проба</a:t>
              </a:r>
              <a:endParaRPr lang="ru-RU" sz="20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700392" y="4791206"/>
            <a:ext cx="5363155" cy="477603"/>
            <a:chOff x="1452156" y="45"/>
            <a:chExt cx="5363155" cy="477603"/>
          </a:xfrm>
        </p:grpSpPr>
        <p:sp>
          <p:nvSpPr>
            <p:cNvPr id="23" name="Пятиугольник 22"/>
            <p:cNvSpPr/>
            <p:nvPr/>
          </p:nvSpPr>
          <p:spPr>
            <a:xfrm rot="10800000">
              <a:off x="1452156" y="45"/>
              <a:ext cx="5363155" cy="477603"/>
            </a:xfrm>
            <a:prstGeom prst="homePlate">
              <a:avLst/>
            </a:prstGeom>
            <a:solidFill>
              <a:srgbClr val="138677">
                <a:alpha val="8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ятиугольник 4"/>
            <p:cNvSpPr/>
            <p:nvPr/>
          </p:nvSpPr>
          <p:spPr>
            <a:xfrm>
              <a:off x="1571557" y="45"/>
              <a:ext cx="5243754" cy="477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8267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Билирубин мочи </a:t>
              </a:r>
              <a:r>
                <a:rPr lang="ru-RU" sz="2000" dirty="0" smtClean="0">
                  <a:latin typeface="Times New Roman"/>
                  <a:cs typeface="Times New Roman"/>
                </a:rPr>
                <a:t>↑</a:t>
              </a:r>
              <a:endParaRPr lang="ru-RU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779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Синдром Дабина - Джонсона – Лікувально – діагностичний центр «Клініка  еферентної терапії доктора Чорномиз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214710" cy="4214842"/>
          </a:xfrm>
          <a:prstGeom prst="rect">
            <a:avLst/>
          </a:prstGeom>
          <a:noFill/>
        </p:spPr>
      </p:pic>
      <p:pic>
        <p:nvPicPr>
          <p:cNvPr id="39940" name="Picture 4" descr="Синдром Дабина-Джонсо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571612"/>
            <a:ext cx="464347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Ротора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синдром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гипербилирубинемия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идиопатическая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типа Ротора)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характеризуется умеренным повышением содержания в крови связанного билирубина, задержкой выделения печенью введенного в/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бромсульфалеина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повышенным выделением почками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копропорфирина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отсутствием других функциональных и морфологических изменений печени, аутосомно-рецессивным типом наследования.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8461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Врожденные гипербилирубинемии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7686700" cy="392129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Наследственные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гипербилирубинемии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 группа состояний, обусловленных врожденными нарушениями обмена билирубина (продукта естественного распада гемоглобина) и характеризующихся желтухой различной интенсивности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195736" y="466426"/>
            <a:ext cx="5328592" cy="729662"/>
            <a:chOff x="1303273" y="2933332"/>
            <a:chExt cx="4053840" cy="1128773"/>
          </a:xfrm>
          <a:solidFill>
            <a:srgbClr val="9AD848">
              <a:alpha val="74118"/>
            </a:srgbClr>
          </a:solidFill>
        </p:grpSpPr>
        <p:sp>
          <p:nvSpPr>
            <p:cNvPr id="5" name="Пятиугольник 4"/>
            <p:cNvSpPr/>
            <p:nvPr/>
          </p:nvSpPr>
          <p:spPr>
            <a:xfrm rot="10800000">
              <a:off x="1303273" y="2933334"/>
              <a:ext cx="4053840" cy="1128771"/>
            </a:xfrm>
            <a:prstGeom prst="homePlate">
              <a:avLst>
                <a:gd name="adj" fmla="val 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ятиугольник 4"/>
            <p:cNvSpPr/>
            <p:nvPr/>
          </p:nvSpPr>
          <p:spPr>
            <a:xfrm rot="21600000">
              <a:off x="1585466" y="2933332"/>
              <a:ext cx="3771647" cy="11287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182880" rIns="341376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800" kern="12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15616" y="549115"/>
            <a:ext cx="7392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Синдром Ротора</a:t>
            </a:r>
            <a:endParaRPr lang="ru-RU" sz="3200" b="1" dirty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2561060619"/>
              </p:ext>
            </p:extLst>
          </p:nvPr>
        </p:nvGraphicFramePr>
        <p:xfrm>
          <a:off x="1619672" y="1916832"/>
          <a:ext cx="64807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921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07704" y="349848"/>
            <a:ext cx="5184576" cy="648072"/>
          </a:xfrm>
          <a:prstGeom prst="roundRect">
            <a:avLst/>
          </a:prstGeom>
          <a:solidFill>
            <a:srgbClr val="C00000">
              <a:alpha val="81961"/>
            </a:srgb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Диагностика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273666908"/>
              </p:ext>
            </p:extLst>
          </p:nvPr>
        </p:nvGraphicFramePr>
        <p:xfrm>
          <a:off x="179512" y="2420888"/>
          <a:ext cx="806489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700391" y="2643434"/>
            <a:ext cx="5363156" cy="477603"/>
            <a:chOff x="1452156" y="45"/>
            <a:chExt cx="5363155" cy="477603"/>
          </a:xfrm>
        </p:grpSpPr>
        <p:sp>
          <p:nvSpPr>
            <p:cNvPr id="7" name="Пятиугольник 6"/>
            <p:cNvSpPr/>
            <p:nvPr/>
          </p:nvSpPr>
          <p:spPr>
            <a:xfrm rot="10800000">
              <a:off x="1452156" y="45"/>
              <a:ext cx="5363155" cy="477603"/>
            </a:xfrm>
            <a:prstGeom prst="homePlate">
              <a:avLst/>
            </a:prstGeom>
            <a:solidFill>
              <a:srgbClr val="138677">
                <a:alpha val="8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" name="Пятиугольник 4"/>
            <p:cNvSpPr/>
            <p:nvPr/>
          </p:nvSpPr>
          <p:spPr>
            <a:xfrm rot="21600000">
              <a:off x="1571557" y="45"/>
              <a:ext cx="5243754" cy="477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8267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29119" y="3363003"/>
            <a:ext cx="5363155" cy="477603"/>
            <a:chOff x="1452156" y="45"/>
            <a:chExt cx="5363155" cy="477603"/>
          </a:xfrm>
        </p:grpSpPr>
        <p:sp>
          <p:nvSpPr>
            <p:cNvPr id="10" name="Пятиугольник 9"/>
            <p:cNvSpPr/>
            <p:nvPr/>
          </p:nvSpPr>
          <p:spPr>
            <a:xfrm rot="10800000">
              <a:off x="1452156" y="45"/>
              <a:ext cx="5363155" cy="477603"/>
            </a:xfrm>
            <a:prstGeom prst="homePlate">
              <a:avLst/>
            </a:prstGeom>
            <a:solidFill>
              <a:srgbClr val="138677">
                <a:alpha val="8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ятиугольник 4"/>
            <p:cNvSpPr/>
            <p:nvPr/>
          </p:nvSpPr>
          <p:spPr>
            <a:xfrm rot="21600000">
              <a:off x="1571557" y="45"/>
              <a:ext cx="5243754" cy="477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8267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Бромсульфалеиновая проба</a:t>
              </a:r>
              <a:endParaRPr lang="ru-RU" sz="20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051720" y="2643434"/>
            <a:ext cx="4896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Повышение прямого билирубина </a:t>
            </a:r>
            <a:endParaRPr lang="ru-RU" sz="20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1729117" y="4077072"/>
            <a:ext cx="5363155" cy="477603"/>
            <a:chOff x="1452156" y="45"/>
            <a:chExt cx="5363155" cy="477603"/>
          </a:xfrm>
        </p:grpSpPr>
        <p:sp>
          <p:nvSpPr>
            <p:cNvPr id="20" name="Пятиугольник 19"/>
            <p:cNvSpPr/>
            <p:nvPr/>
          </p:nvSpPr>
          <p:spPr>
            <a:xfrm rot="10800000">
              <a:off x="1452156" y="45"/>
              <a:ext cx="5363155" cy="477603"/>
            </a:xfrm>
            <a:prstGeom prst="homePlate">
              <a:avLst/>
            </a:prstGeom>
            <a:solidFill>
              <a:srgbClr val="138677">
                <a:alpha val="8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ятиугольник 4"/>
            <p:cNvSpPr/>
            <p:nvPr/>
          </p:nvSpPr>
          <p:spPr>
            <a:xfrm rot="21600000">
              <a:off x="1571557" y="45"/>
              <a:ext cx="5243754" cy="477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8267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Копропорфирин в моче</a:t>
              </a:r>
              <a:endParaRPr lang="ru-RU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955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всех формах (кроме синдрома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Криглера-Найяра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доброкачественное, прогноз благоприятный; трудоспособность, как правило, сохранена. При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синдроме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Криглера-Найяра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I типа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больные обычно погибают в раннем детском возрасте, при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II типе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пациенты обычно доживают до зрелого возраста.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24_2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207" b="-10207"/>
          <a:stretch/>
        </p:blipFill>
        <p:spPr bwMode="auto">
          <a:xfrm>
            <a:off x="323529" y="332656"/>
            <a:ext cx="8272784" cy="6984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90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Documents and Settings\Admin\Рабочий стол\varianti_nasledstvennix_giperbilirubinemi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58" b="-5258"/>
          <a:stretch/>
        </p:blipFill>
        <p:spPr bwMode="auto">
          <a:xfrm>
            <a:off x="254337" y="260648"/>
            <a:ext cx="8568952" cy="6597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77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Больные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специальном лечении, как правило, не нуждаются, лишь в период усиления желтухи назначают щадящую диету № 5. Запрещается употреблять алкогольные напитки, острую и жирную пищу, не рекомендуются физические перегрузки. При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обострении синдромов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Жильбера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Криглера-Найяра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II типа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показана терапия препаратами, способствующими индукции ферментов, осуществляющих связывание билирубина: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фенобарбиталом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(30-180 мг в сутки в течение 2-4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зиксорином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(по 0,2 г 2-3 раза в сутки в течение 2 нед-1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При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синдроме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Криглера-Найяра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I типа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терапия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фенобарбиталом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неэффективна (индукция фермента невозможна в связи с его отсутствием).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спасибо за внимание анимация медицина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286676" cy="5857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7141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714356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Заболевания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обусловлены нарушением процессов захватывания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гепатоцитами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свободного билирубина из крови, связывания его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глюкуроновой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кислотой с образованием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билирубин-глюкуронида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(связанного билирубина) и последующего выделения его с желчью.</a:t>
            </a:r>
          </a:p>
        </p:txBody>
      </p:sp>
      <p:pic>
        <p:nvPicPr>
          <p:cNvPr id="4" name="Picture 4" descr="Наследственные нарушения обмена билируб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714620"/>
            <a:ext cx="542928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Синдром Даб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7929618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92696"/>
            <a:ext cx="8543956" cy="72494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Симптомы Врожденных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гипербилирубинемий</a:t>
            </a:r>
            <a:r>
              <a:rPr lang="ru-RU" sz="2800" b="1" dirty="0" smtClean="0">
                <a:solidFill>
                  <a:srgbClr val="FF0000"/>
                </a:solidFill>
              </a:rPr>
              <a:t> 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Во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всех случаях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гипербилирубинемия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 желтуха обнаруживаются с раннего детства, в большинстве случаев (кроме 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синдрома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Криглера-Найяра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 – незначительны, могут иметь перемежающийся характер (усиливаться под влиянием погрешностей в диете, приема алкоголя,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интеркуррентных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заболеваний, физического переутомления и других причин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Нередки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нерезко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выраженные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диспептические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явления, легкая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астенизация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слабость, быстрая утомляемость. Печень обычно не увеличена, мягка, безболезненна, функциональные пробы печени (за исключением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гипербилирубинемии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 не изменены.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Радионуклидная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гепатография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изменений не выявляет. Селезенка не увеличена. Осмотическая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резистентность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эритроцитов, продолжительность их жизни – нормальны. Пункционная биопсия при всех формах (кроме 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синдрома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Дабина-Джонсона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 изменений не выявляет. 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Синдром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Жильбера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ювенильная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интермиттирующая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желтуха, синдром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Мейленграхта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развивается вследствие снижения способности клеток печени захватывать и связывать билирубин. Характеризуется умеренным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интермиттирующим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повышением содержания несвязанного (непрямого) билирубина в крови, отсутствием других функциональных или морфологических изменений печени и аутосомно-доминантным типом наследования. Основное проявление болезни – желтушность склер, реже кожных покровов, появляющаяся в возрасте 20 лет и старше.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950492" y="466427"/>
            <a:ext cx="5694613" cy="729662"/>
            <a:chOff x="1303273" y="2933332"/>
            <a:chExt cx="4053840" cy="1128773"/>
          </a:xfrm>
          <a:solidFill>
            <a:srgbClr val="9AD848">
              <a:alpha val="74118"/>
            </a:srgbClr>
          </a:solidFill>
        </p:grpSpPr>
        <p:sp>
          <p:nvSpPr>
            <p:cNvPr id="5" name="Пятиугольник 4"/>
            <p:cNvSpPr/>
            <p:nvPr/>
          </p:nvSpPr>
          <p:spPr>
            <a:xfrm rot="10800000">
              <a:off x="1303273" y="2933334"/>
              <a:ext cx="4053840" cy="1128771"/>
            </a:xfrm>
            <a:prstGeom prst="homePlate">
              <a:avLst>
                <a:gd name="adj" fmla="val 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ятиугольник 4"/>
            <p:cNvSpPr/>
            <p:nvPr/>
          </p:nvSpPr>
          <p:spPr>
            <a:xfrm rot="21600000">
              <a:off x="1585466" y="2933332"/>
              <a:ext cx="3771647" cy="11287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182880" rIns="341376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800" kern="12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00485" y="549115"/>
            <a:ext cx="4392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Синдром Жильбера</a:t>
            </a:r>
            <a:endParaRPr lang="ru-RU" sz="3200" b="1" dirty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2310670589"/>
              </p:ext>
            </p:extLst>
          </p:nvPr>
        </p:nvGraphicFramePr>
        <p:xfrm>
          <a:off x="1619672" y="1916832"/>
          <a:ext cx="64807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119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59632" y="521544"/>
            <a:ext cx="66967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ru-RU" sz="2000" b="1" dirty="0" smtClean="0"/>
              <a:t>ридин-5-дифосфат глюкуронилтрансфераза </a:t>
            </a:r>
            <a:br>
              <a:rPr lang="ru-RU" sz="2000" b="1" dirty="0" smtClean="0"/>
            </a:br>
            <a:r>
              <a:rPr lang="ru-RU" sz="2000" b="1" dirty="0" smtClean="0"/>
              <a:t>УДФ-ГТ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988840"/>
            <a:ext cx="669674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84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07704" y="349848"/>
            <a:ext cx="5184576" cy="648072"/>
          </a:xfrm>
          <a:prstGeom prst="roundRect">
            <a:avLst/>
          </a:prstGeom>
          <a:solidFill>
            <a:srgbClr val="C00000">
              <a:alpha val="81961"/>
            </a:srgb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Диагностика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779115638"/>
              </p:ext>
            </p:extLst>
          </p:nvPr>
        </p:nvGraphicFramePr>
        <p:xfrm>
          <a:off x="179512" y="2420888"/>
          <a:ext cx="806489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729124" y="2580104"/>
            <a:ext cx="5363155" cy="477603"/>
            <a:chOff x="1452156" y="45"/>
            <a:chExt cx="5363155" cy="477603"/>
          </a:xfrm>
        </p:grpSpPr>
        <p:sp>
          <p:nvSpPr>
            <p:cNvPr id="7" name="Пятиугольник 6"/>
            <p:cNvSpPr/>
            <p:nvPr/>
          </p:nvSpPr>
          <p:spPr>
            <a:xfrm rot="10800000">
              <a:off x="1452156" y="45"/>
              <a:ext cx="5363155" cy="477603"/>
            </a:xfrm>
            <a:prstGeom prst="homePlate">
              <a:avLst/>
            </a:prstGeom>
            <a:solidFill>
              <a:srgbClr val="138677">
                <a:alpha val="8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8" name="Пятиугольник 4"/>
            <p:cNvSpPr/>
            <p:nvPr/>
          </p:nvSpPr>
          <p:spPr>
            <a:xfrm rot="21600000">
              <a:off x="1571557" y="45"/>
              <a:ext cx="5243754" cy="477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8267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29119" y="3363003"/>
            <a:ext cx="5363155" cy="477603"/>
            <a:chOff x="1452156" y="45"/>
            <a:chExt cx="5363155" cy="477603"/>
          </a:xfrm>
        </p:grpSpPr>
        <p:sp>
          <p:nvSpPr>
            <p:cNvPr id="10" name="Пятиугольник 9"/>
            <p:cNvSpPr/>
            <p:nvPr/>
          </p:nvSpPr>
          <p:spPr>
            <a:xfrm rot="10800000">
              <a:off x="1452156" y="45"/>
              <a:ext cx="5363155" cy="477603"/>
            </a:xfrm>
            <a:prstGeom prst="homePlate">
              <a:avLst/>
            </a:prstGeom>
            <a:solidFill>
              <a:srgbClr val="138677">
                <a:alpha val="8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ятиугольник 4"/>
            <p:cNvSpPr/>
            <p:nvPr/>
          </p:nvSpPr>
          <p:spPr>
            <a:xfrm rot="21600000">
              <a:off x="1571557" y="45"/>
              <a:ext cx="5243754" cy="477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8267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Фенобарбиталовая проба</a:t>
              </a:r>
              <a:endParaRPr lang="ru-RU" sz="20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729118" y="4103525"/>
            <a:ext cx="5363155" cy="477603"/>
            <a:chOff x="1452156" y="45"/>
            <a:chExt cx="5363155" cy="477603"/>
          </a:xfrm>
        </p:grpSpPr>
        <p:sp>
          <p:nvSpPr>
            <p:cNvPr id="13" name="Пятиугольник 12"/>
            <p:cNvSpPr/>
            <p:nvPr/>
          </p:nvSpPr>
          <p:spPr>
            <a:xfrm rot="10800000">
              <a:off x="1452156" y="45"/>
              <a:ext cx="5363155" cy="477603"/>
            </a:xfrm>
            <a:prstGeom prst="homePlate">
              <a:avLst/>
            </a:prstGeom>
            <a:solidFill>
              <a:srgbClr val="138677">
                <a:alpha val="8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ятиугольник 4"/>
            <p:cNvSpPr/>
            <p:nvPr/>
          </p:nvSpPr>
          <p:spPr>
            <a:xfrm rot="21600000">
              <a:off x="1571557" y="45"/>
              <a:ext cx="5243754" cy="477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8267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Проба с голоданием</a:t>
              </a:r>
              <a:endParaRPr lang="ru-RU" sz="20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29125" y="4819930"/>
            <a:ext cx="5363155" cy="477603"/>
            <a:chOff x="1452156" y="45"/>
            <a:chExt cx="5363155" cy="477603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452156" y="45"/>
              <a:ext cx="5363155" cy="477603"/>
            </a:xfrm>
            <a:prstGeom prst="homePlate">
              <a:avLst/>
            </a:prstGeom>
            <a:solidFill>
              <a:srgbClr val="138677">
                <a:alpha val="8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 rot="21600000">
              <a:off x="1571557" y="45"/>
              <a:ext cx="5243754" cy="477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8267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Проба с никотиновой кислотой</a:t>
              </a:r>
              <a:endParaRPr lang="ru-RU" sz="20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123727" y="2587139"/>
            <a:ext cx="4968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Определение непрямого билирубина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4523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290</TotalTime>
  <Words>276</Words>
  <Application>Microsoft Office PowerPoint</Application>
  <PresentationFormat>Экран (4:3)</PresentationFormat>
  <Paragraphs>61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Слайд 1</vt:lpstr>
      <vt:lpstr> Врожденные гипербилирубинемии  </vt:lpstr>
      <vt:lpstr>Слайд 3</vt:lpstr>
      <vt:lpstr>Слайд 4</vt:lpstr>
      <vt:lpstr>Симптомы Врожденных гипербилирубинемий 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Лечение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Первичные желтухи</dc:title>
  <dc:creator>Windows User</dc:creator>
  <cp:lastModifiedBy>Yusupova_ER</cp:lastModifiedBy>
  <cp:revision>31</cp:revision>
  <dcterms:created xsi:type="dcterms:W3CDTF">2018-01-16T17:38:02Z</dcterms:created>
  <dcterms:modified xsi:type="dcterms:W3CDTF">2023-05-04T12:17:03Z</dcterms:modified>
</cp:coreProperties>
</file>