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8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8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60E7D-42D0-4E1A-BF00-39E8573318E1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0AE39-30E7-48C9-B6E6-7D9A7761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17DD789-2086-4312-9E5B-9A18414C9F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64704"/>
            <a:ext cx="7999040" cy="1584176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Холодовая травма</a:t>
            </a:r>
            <a:endParaRPr lang="ru-RU" sz="7200" dirty="0"/>
          </a:p>
        </p:txBody>
      </p:sp>
      <p:pic>
        <p:nvPicPr>
          <p:cNvPr id="4" name="Рисунок 3" descr="ca802de833765de777295c13b9d66339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2843808" y="2420888"/>
            <a:ext cx="3456384" cy="42165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94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7172" t="4285" r="5501" b="59235"/>
          <a:stretch>
            <a:fillRect/>
          </a:stretch>
        </p:blipFill>
        <p:spPr bwMode="auto">
          <a:xfrm>
            <a:off x="755650" y="260350"/>
            <a:ext cx="4967288" cy="2951163"/>
          </a:xfrm>
          <a:prstGeom prst="rect">
            <a:avLst/>
          </a:prstGeom>
          <a:noFill/>
        </p:spPr>
      </p:pic>
      <p:pic>
        <p:nvPicPr>
          <p:cNvPr id="16391" name="Picture 7" descr="95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lum contrast="18000"/>
          </a:blip>
          <a:srcRect l="2583" t="4274" r="5750" b="3307"/>
          <a:stretch>
            <a:fillRect/>
          </a:stretch>
        </p:blipFill>
        <p:spPr>
          <a:xfrm>
            <a:off x="755650" y="3284538"/>
            <a:ext cx="4968875" cy="3155950"/>
          </a:xfrm>
          <a:ln/>
        </p:spPr>
      </p:pic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795963" y="1052513"/>
            <a:ext cx="26638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Отморожение пальцев обеих кистей II–III степени 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940425" y="4076700"/>
            <a:ext cx="266382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Отморожение пальцев правой кисти IV степени (сухая гангрена пальцев) и левого предплечья.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Периоды течения отморожений: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7920880" cy="4530725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ru-RU" sz="2000" b="1" dirty="0" err="1">
                <a:solidFill>
                  <a:srgbClr val="660066"/>
                </a:solidFill>
              </a:rPr>
              <a:t>Дореактивный</a:t>
            </a:r>
            <a:r>
              <a:rPr lang="ru-RU" sz="2000" dirty="0"/>
              <a:t> – ткани находятся в состоянии гипотермии. Жалобы на ощущение холода, появление парестезии (покалывания и жжения в области поражения). Затем полная утрата чувствительности. Кожные покровы белые (спазм периферических сосудов). Чем длительнее этот период, тем больше необратимых последствий в тканях. Общее состояние может быть удовлетворительным. Тяжесть обусловливается общей гипотермией.</a:t>
            </a:r>
          </a:p>
          <a:p>
            <a:pPr algn="just">
              <a:lnSpc>
                <a:spcPct val="80000"/>
              </a:lnSpc>
            </a:pPr>
            <a:endParaRPr lang="ru-RU" sz="2000" dirty="0"/>
          </a:p>
          <a:p>
            <a:pPr algn="just">
              <a:lnSpc>
                <a:spcPct val="80000"/>
              </a:lnSpc>
            </a:pPr>
            <a:r>
              <a:rPr lang="ru-RU" sz="2000" b="1" dirty="0">
                <a:solidFill>
                  <a:srgbClr val="660066"/>
                </a:solidFill>
              </a:rPr>
              <a:t>Реактивный</a:t>
            </a:r>
            <a:r>
              <a:rPr lang="ru-RU" sz="2000" dirty="0"/>
              <a:t> – начинается после согревания тканей. Тяжесть обусловлена токсемией, а позднее </a:t>
            </a:r>
            <a:r>
              <a:rPr lang="ru-RU" sz="2000" dirty="0" err="1"/>
              <a:t>септикотоксемией</a:t>
            </a:r>
            <a:r>
              <a:rPr lang="ru-RU" sz="2000" dirty="0"/>
              <a:t>. Состояние ухудшается, появляются признаки интоксикации. Возможны падение АД и аритмии. Выявляются морфологические изменения в почках, печени, миокарде и мозге. Появляются боли, иногда очень сильные. Кожа </a:t>
            </a:r>
            <a:r>
              <a:rPr lang="ru-RU" sz="2000" dirty="0" err="1"/>
              <a:t>цианотичная</a:t>
            </a:r>
            <a:r>
              <a:rPr lang="ru-RU" sz="2000" dirty="0"/>
              <a:t>. Отек. Выраженные гиперестезии и парестезии. Местные изменения выявляются не сразу. Различают:</a:t>
            </a:r>
          </a:p>
          <a:p>
            <a:pPr lvl="1" algn="just">
              <a:lnSpc>
                <a:spcPct val="80000"/>
              </a:lnSpc>
            </a:pPr>
            <a:r>
              <a:rPr lang="ru-RU" sz="2000" dirty="0"/>
              <a:t>Ранний реактивный период (до 5 </a:t>
            </a:r>
            <a:r>
              <a:rPr lang="ru-RU" sz="2000" dirty="0" err="1"/>
              <a:t>сут</a:t>
            </a:r>
            <a:r>
              <a:rPr lang="ru-RU" sz="2000" dirty="0"/>
              <a:t>)</a:t>
            </a:r>
          </a:p>
          <a:p>
            <a:pPr lvl="1" algn="just">
              <a:lnSpc>
                <a:spcPct val="80000"/>
              </a:lnSpc>
            </a:pPr>
            <a:r>
              <a:rPr lang="ru-RU" sz="2000" dirty="0"/>
              <a:t>Поздний реактивные период (после 5 </a:t>
            </a:r>
            <a:r>
              <a:rPr lang="ru-RU" sz="2000" dirty="0" err="1"/>
              <a:t>сут</a:t>
            </a:r>
            <a:r>
              <a:rPr lang="ru-RU" sz="2000" dirty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 descr="14"/>
          <p:cNvPicPr>
            <a:picLocks noChangeAspect="1" noChangeArrowheads="1"/>
          </p:cNvPicPr>
          <p:nvPr/>
        </p:nvPicPr>
        <p:blipFill>
          <a:blip r:embed="rId2" cstate="print">
            <a:lum contrast="12000"/>
          </a:blip>
          <a:srcRect/>
          <a:stretch>
            <a:fillRect/>
          </a:stretch>
        </p:blipFill>
        <p:spPr bwMode="auto">
          <a:xfrm>
            <a:off x="900113" y="260350"/>
            <a:ext cx="7462837" cy="5599113"/>
          </a:xfrm>
          <a:prstGeom prst="rect">
            <a:avLst/>
          </a:prstGeom>
          <a:noFill/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116013" y="5805488"/>
            <a:ext cx="72009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Отморожение обеих нижних конечностей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Отморожение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8138" y="3429000"/>
            <a:ext cx="4233862" cy="2963863"/>
          </a:xfrm>
          <a:noFill/>
          <a:ln/>
        </p:spPr>
      </p:pic>
      <p:pic>
        <p:nvPicPr>
          <p:cNvPr id="38919" name="Picture 7" descr="Отморожение2"/>
          <p:cNvPicPr>
            <a:picLocks noChangeAspect="1" noChangeArrowheads="1"/>
          </p:cNvPicPr>
          <p:nvPr/>
        </p:nvPicPr>
        <p:blipFill>
          <a:blip r:embed="rId3" cstate="print"/>
          <a:srcRect b="3864"/>
          <a:stretch>
            <a:fillRect/>
          </a:stretch>
        </p:blipFill>
        <p:spPr bwMode="auto">
          <a:xfrm>
            <a:off x="4716463" y="214313"/>
            <a:ext cx="3959225" cy="2854325"/>
          </a:xfrm>
          <a:prstGeom prst="rect">
            <a:avLst/>
          </a:prstGeom>
          <a:noFill/>
        </p:spPr>
      </p:pic>
      <p:pic>
        <p:nvPicPr>
          <p:cNvPr id="38920" name="Picture 8" descr="Отморожение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5" y="3429000"/>
            <a:ext cx="3960813" cy="2970213"/>
          </a:xfrm>
          <a:prstGeom prst="rect">
            <a:avLst/>
          </a:prstGeom>
          <a:noFill/>
        </p:spPr>
      </p:pic>
      <p:pic>
        <p:nvPicPr>
          <p:cNvPr id="38921" name="Picture 9" descr="Отморожение"/>
          <p:cNvPicPr>
            <a:picLocks noChangeAspect="1" noChangeArrowheads="1"/>
          </p:cNvPicPr>
          <p:nvPr/>
        </p:nvPicPr>
        <p:blipFill>
          <a:blip r:embed="rId5" cstate="print"/>
          <a:srcRect t="10559"/>
          <a:stretch>
            <a:fillRect/>
          </a:stretch>
        </p:blipFill>
        <p:spPr bwMode="auto">
          <a:xfrm>
            <a:off x="323850" y="236538"/>
            <a:ext cx="4233863" cy="2840037"/>
          </a:xfrm>
          <a:prstGeom prst="rect">
            <a:avLst/>
          </a:prstGeom>
          <a:noFill/>
        </p:spPr>
      </p:pic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331913" y="3068638"/>
            <a:ext cx="6408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Отморожение кистей рук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 dirty="0"/>
              <a:t>Диагностика глубины поражений: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Сцинтикрафия с Тс</a:t>
            </a:r>
            <a:r>
              <a:rPr lang="ru-RU" baseline="30000"/>
              <a:t>99</a:t>
            </a:r>
            <a:endParaRPr lang="ru-RU"/>
          </a:p>
          <a:p>
            <a:r>
              <a:rPr lang="ru-RU"/>
              <a:t>Капилляроскопия</a:t>
            </a:r>
          </a:p>
          <a:p>
            <a:r>
              <a:rPr lang="ru-RU"/>
              <a:t>Кожная электротермометрия</a:t>
            </a:r>
          </a:p>
          <a:p>
            <a:r>
              <a:rPr lang="ru-RU"/>
              <a:t>Термография</a:t>
            </a:r>
          </a:p>
          <a:p>
            <a:r>
              <a:rPr lang="ru-RU"/>
              <a:t>Реовазография</a:t>
            </a:r>
          </a:p>
          <a:p>
            <a:r>
              <a:rPr lang="ru-RU"/>
              <a:t>Допплерография</a:t>
            </a:r>
          </a:p>
          <a:p>
            <a:r>
              <a:rPr lang="ru-RU"/>
              <a:t>Рентгеновская ангиография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Осложнения: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дореактивном периоде – шок</a:t>
            </a:r>
          </a:p>
          <a:p>
            <a:r>
              <a:rPr lang="ru-RU"/>
              <a:t>В раннем реактивном периоде – шок, токсемия (с возможностью развития почечной и печеночной недостаточности)</a:t>
            </a:r>
          </a:p>
          <a:p>
            <a:r>
              <a:rPr lang="ru-RU"/>
              <a:t>В позднем реактивном периоде – гнойные осложнения (флегмоны, артриты, остеомиелиты, сепсис)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Первая помощь: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424935" cy="4825082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ru-RU" sz="1900" dirty="0"/>
              <a:t>Устранить действие повреждающего фактора – холода</a:t>
            </a:r>
          </a:p>
          <a:p>
            <a:pPr algn="just">
              <a:lnSpc>
                <a:spcPct val="80000"/>
              </a:lnSpc>
            </a:pPr>
            <a:r>
              <a:rPr lang="ru-RU" sz="1900" dirty="0"/>
              <a:t>Переодеть пострадавшего в сухую теплую одежду, дать горячее питье</a:t>
            </a:r>
          </a:p>
          <a:p>
            <a:pPr algn="just">
              <a:lnSpc>
                <a:spcPct val="80000"/>
              </a:lnSpc>
            </a:pPr>
            <a:r>
              <a:rPr lang="ru-RU" sz="1900" dirty="0"/>
              <a:t>При появлении болей применить анальгетики</a:t>
            </a:r>
          </a:p>
          <a:p>
            <a:pPr algn="just">
              <a:lnSpc>
                <a:spcPct val="80000"/>
              </a:lnSpc>
            </a:pPr>
            <a:r>
              <a:rPr lang="ru-RU" sz="1900" dirty="0"/>
              <a:t>Согреть отмороженные части тела. Важно соблюдать следующие условия:</a:t>
            </a:r>
          </a:p>
          <a:p>
            <a:pPr lvl="1" algn="just">
              <a:lnSpc>
                <a:spcPct val="80000"/>
              </a:lnSpc>
            </a:pPr>
            <a:r>
              <a:rPr lang="ru-RU" sz="1900" dirty="0"/>
              <a:t>Согревание проводится </a:t>
            </a:r>
            <a:r>
              <a:rPr lang="ru-RU" sz="1900" b="1" u="sng" dirty="0"/>
              <a:t>«изнутри»</a:t>
            </a:r>
            <a:r>
              <a:rPr lang="ru-RU" sz="1900" dirty="0"/>
              <a:t> - обильное горячее питье, препараты, улучшающие кровообращение, </a:t>
            </a:r>
            <a:r>
              <a:rPr lang="ru-RU" sz="1900" dirty="0" err="1"/>
              <a:t>термоизолирующие</a:t>
            </a:r>
            <a:r>
              <a:rPr lang="ru-RU" sz="1900" dirty="0"/>
              <a:t> повязки</a:t>
            </a:r>
          </a:p>
          <a:p>
            <a:pPr lvl="1" algn="just">
              <a:lnSpc>
                <a:spcPct val="80000"/>
              </a:lnSpc>
            </a:pPr>
            <a:r>
              <a:rPr lang="ru-RU" sz="1900" dirty="0"/>
              <a:t>Согревание проводится </a:t>
            </a:r>
            <a:r>
              <a:rPr lang="ru-RU" sz="1900" b="1" u="sng" dirty="0"/>
              <a:t>постепенно</a:t>
            </a:r>
            <a:r>
              <a:rPr lang="ru-RU" sz="1900" dirty="0"/>
              <a:t> – теплые ванны с постепенным повышением температуры с 22-24</a:t>
            </a:r>
            <a:r>
              <a:rPr lang="ru-RU" sz="1900" baseline="30000" dirty="0"/>
              <a:t>0</a:t>
            </a:r>
            <a:r>
              <a:rPr lang="ru-RU" sz="1900" dirty="0"/>
              <a:t> до 36</a:t>
            </a:r>
            <a:r>
              <a:rPr lang="ru-RU" sz="1900" baseline="30000" dirty="0"/>
              <a:t>0</a:t>
            </a:r>
            <a:r>
              <a:rPr lang="ru-RU" sz="1900" dirty="0"/>
              <a:t> в течение 1-2 часов (на 5</a:t>
            </a:r>
            <a:r>
              <a:rPr lang="ru-RU" sz="1900" baseline="30000" dirty="0"/>
              <a:t>0</a:t>
            </a:r>
            <a:r>
              <a:rPr lang="ru-RU" sz="1900" dirty="0"/>
              <a:t> через 20-30 мин)</a:t>
            </a:r>
          </a:p>
          <a:p>
            <a:pPr lvl="1" algn="just">
              <a:lnSpc>
                <a:spcPct val="80000"/>
              </a:lnSpc>
            </a:pPr>
            <a:r>
              <a:rPr lang="ru-RU" sz="1900" dirty="0"/>
              <a:t>Сразу согревать конечность </a:t>
            </a:r>
            <a:r>
              <a:rPr lang="ru-RU" sz="1900" b="1" u="sng" dirty="0"/>
              <a:t>в горячей ванне</a:t>
            </a:r>
            <a:r>
              <a:rPr lang="ru-RU" sz="1900" u="sng" dirty="0"/>
              <a:t> </a:t>
            </a:r>
            <a:r>
              <a:rPr lang="ru-RU" sz="1900" b="1" u="sng" dirty="0"/>
              <a:t>нельзя </a:t>
            </a:r>
            <a:r>
              <a:rPr lang="ru-RU" sz="1900" dirty="0"/>
              <a:t>– это может вызвать тромбоз сосудов и усугубить степень нарушения кровообращения и глубину некроза</a:t>
            </a:r>
          </a:p>
          <a:p>
            <a:pPr lvl="1" algn="just">
              <a:lnSpc>
                <a:spcPct val="80000"/>
              </a:lnSpc>
            </a:pPr>
            <a:r>
              <a:rPr lang="ru-RU" sz="1900" dirty="0"/>
              <a:t>Согревание у костра или печки приводить к развитию глубоких повреждений из-за неравномерного прогревания тканей снаружи.</a:t>
            </a:r>
          </a:p>
          <a:p>
            <a:pPr lvl="1" algn="just">
              <a:lnSpc>
                <a:spcPct val="80000"/>
              </a:lnSpc>
            </a:pPr>
            <a:r>
              <a:rPr lang="ru-RU" sz="1900" dirty="0"/>
              <a:t>Можно использовать растирания спиртом или водкой. </a:t>
            </a:r>
            <a:r>
              <a:rPr lang="ru-RU" sz="1900" b="1" u="sng" dirty="0"/>
              <a:t>Растирать снегом нельзя</a:t>
            </a:r>
            <a:r>
              <a:rPr lang="ru-RU" sz="1900" dirty="0"/>
              <a:t>, т.к. его кристаллика приводят к появлению микротравм, которые становятся входными воротами для инфекции.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Лечение в </a:t>
            </a:r>
            <a:r>
              <a:rPr lang="ru-RU" sz="3600" dirty="0" err="1"/>
              <a:t>дореактивном</a:t>
            </a:r>
            <a:r>
              <a:rPr lang="ru-RU" sz="3600" dirty="0"/>
              <a:t> периоде: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7"/>
            <a:ext cx="7776863" cy="4171355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ru-RU" sz="2400" dirty="0"/>
              <a:t>Согревание тканей</a:t>
            </a:r>
          </a:p>
          <a:p>
            <a:pPr algn="just">
              <a:lnSpc>
                <a:spcPct val="90000"/>
              </a:lnSpc>
            </a:pPr>
            <a:r>
              <a:rPr lang="ru-RU" sz="2400" dirty="0"/>
              <a:t>Восстановление кровообращения</a:t>
            </a:r>
          </a:p>
          <a:p>
            <a:pPr lvl="1" algn="just">
              <a:lnSpc>
                <a:spcPct val="90000"/>
              </a:lnSpc>
            </a:pPr>
            <a:r>
              <a:rPr lang="ru-RU" dirty="0" err="1"/>
              <a:t>Спазмолитики</a:t>
            </a:r>
            <a:r>
              <a:rPr lang="ru-RU" dirty="0"/>
              <a:t> (</a:t>
            </a:r>
            <a:r>
              <a:rPr lang="ru-RU" dirty="0" err="1"/>
              <a:t>дротаверин</a:t>
            </a:r>
            <a:r>
              <a:rPr lang="ru-RU" dirty="0"/>
              <a:t>, папаверин)</a:t>
            </a:r>
          </a:p>
          <a:p>
            <a:pPr lvl="1" algn="just">
              <a:lnSpc>
                <a:spcPct val="90000"/>
              </a:lnSpc>
            </a:pPr>
            <a:r>
              <a:rPr lang="ru-RU" dirty="0" err="1"/>
              <a:t>Дезагреганты</a:t>
            </a:r>
            <a:r>
              <a:rPr lang="ru-RU" dirty="0"/>
              <a:t> (ацетилсалициловая кислота, </a:t>
            </a:r>
            <a:r>
              <a:rPr lang="ru-RU" dirty="0" err="1"/>
              <a:t>пентоксифиллан</a:t>
            </a:r>
            <a:r>
              <a:rPr lang="ru-RU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ru-RU" dirty="0"/>
              <a:t>Препараты, улучшающие реологические свойства крови (декстран)</a:t>
            </a:r>
          </a:p>
          <a:p>
            <a:pPr lvl="1" algn="just">
              <a:lnSpc>
                <a:spcPct val="90000"/>
              </a:lnSpc>
            </a:pPr>
            <a:r>
              <a:rPr lang="ru-RU" dirty="0"/>
              <a:t>При тяжелых отморожениях – антикоагулянты (гепарин)</a:t>
            </a:r>
          </a:p>
          <a:p>
            <a:pPr lvl="1" algn="just">
              <a:lnSpc>
                <a:spcPct val="90000"/>
              </a:lnSpc>
            </a:pPr>
            <a:r>
              <a:rPr lang="ru-RU" dirty="0"/>
              <a:t>Футлярная новокаиновая блокада по Вишневскому.</a:t>
            </a:r>
          </a:p>
          <a:p>
            <a:pPr algn="just">
              <a:lnSpc>
                <a:spcPct val="90000"/>
              </a:lnSpc>
            </a:pPr>
            <a:r>
              <a:rPr lang="ru-RU" sz="2400" dirty="0"/>
              <a:t>Общее лечение – анальгетики, симптоматическая терапия. Профилактика столбняка.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Лечение в реактивном периоде: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8892480" cy="4967957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ru-RU" sz="1900" b="1" u="sng" dirty="0"/>
              <a:t>Общее лечение</a:t>
            </a:r>
          </a:p>
          <a:p>
            <a:pPr lvl="1" algn="just">
              <a:lnSpc>
                <a:spcPct val="80000"/>
              </a:lnSpc>
            </a:pPr>
            <a:r>
              <a:rPr lang="ru-RU" sz="1900" dirty="0"/>
              <a:t>Общее согревание</a:t>
            </a:r>
          </a:p>
          <a:p>
            <a:pPr lvl="1" algn="just">
              <a:lnSpc>
                <a:spcPct val="80000"/>
              </a:lnSpc>
            </a:pPr>
            <a:r>
              <a:rPr lang="ru-RU" sz="1900" dirty="0"/>
              <a:t>Нормализация кровообращения</a:t>
            </a:r>
          </a:p>
          <a:p>
            <a:pPr lvl="1" algn="just">
              <a:lnSpc>
                <a:spcPct val="80000"/>
              </a:lnSpc>
            </a:pPr>
            <a:r>
              <a:rPr lang="ru-RU" sz="1900" dirty="0" err="1"/>
              <a:t>Дезинтоксикация</a:t>
            </a:r>
            <a:r>
              <a:rPr lang="ru-RU" sz="1900" dirty="0"/>
              <a:t> (электролитные растворы, кровезаменители)</a:t>
            </a:r>
          </a:p>
          <a:p>
            <a:pPr lvl="1" algn="just">
              <a:lnSpc>
                <a:spcPct val="80000"/>
              </a:lnSpc>
            </a:pPr>
            <a:r>
              <a:rPr lang="ru-RU" sz="1900" dirty="0"/>
              <a:t>обезболивание</a:t>
            </a:r>
          </a:p>
          <a:p>
            <a:pPr algn="just">
              <a:lnSpc>
                <a:spcPct val="80000"/>
              </a:lnSpc>
            </a:pPr>
            <a:r>
              <a:rPr lang="ru-RU" sz="1900" b="1" u="sng" dirty="0"/>
              <a:t>Местное лечение</a:t>
            </a:r>
          </a:p>
          <a:p>
            <a:pPr lvl="1" algn="just">
              <a:lnSpc>
                <a:spcPct val="80000"/>
              </a:lnSpc>
            </a:pPr>
            <a:r>
              <a:rPr lang="ru-RU" sz="1900" b="1" i="1" dirty="0"/>
              <a:t>Консервативное</a:t>
            </a:r>
            <a:r>
              <a:rPr lang="ru-RU" sz="1900" dirty="0"/>
              <a:t> (</a:t>
            </a:r>
            <a:r>
              <a:rPr lang="en-US" sz="1900" dirty="0"/>
              <a:t>I, II, III</a:t>
            </a:r>
            <a:r>
              <a:rPr lang="ru-RU" sz="1900" dirty="0"/>
              <a:t> степень) – первичный туалет раны, влажно-высыхающая повязка с антисептиками. При наличии пузырей их срезают. При некрозах используют ферментативные препараты. После очищения раны переходят на мазевые повязки</a:t>
            </a:r>
          </a:p>
          <a:p>
            <a:pPr lvl="1" algn="just">
              <a:lnSpc>
                <a:spcPct val="80000"/>
              </a:lnSpc>
            </a:pPr>
            <a:r>
              <a:rPr lang="ru-RU" sz="1900" b="1" i="1" dirty="0"/>
              <a:t>Хирургическое лечение</a:t>
            </a:r>
            <a:r>
              <a:rPr lang="ru-RU" sz="1900" dirty="0"/>
              <a:t> (</a:t>
            </a:r>
            <a:r>
              <a:rPr lang="en-US" sz="1900" dirty="0"/>
              <a:t>III </a:t>
            </a:r>
            <a:r>
              <a:rPr lang="ru-RU" sz="1900" dirty="0"/>
              <a:t>степень с обширными некрозам, </a:t>
            </a:r>
            <a:r>
              <a:rPr lang="en-US" sz="1900" dirty="0"/>
              <a:t>IV</a:t>
            </a:r>
            <a:r>
              <a:rPr lang="ru-RU" sz="1900" dirty="0"/>
              <a:t> степень). Этапы:</a:t>
            </a:r>
          </a:p>
          <a:p>
            <a:pPr lvl="2" algn="just">
              <a:lnSpc>
                <a:spcPct val="80000"/>
              </a:lnSpc>
            </a:pPr>
            <a:r>
              <a:rPr lang="ru-RU" sz="1900" u="sng" dirty="0" err="1"/>
              <a:t>Некротомия</a:t>
            </a:r>
            <a:r>
              <a:rPr lang="ru-RU" sz="1900" dirty="0"/>
              <a:t> – 1 неделя – продольное рассечение в </a:t>
            </a:r>
            <a:r>
              <a:rPr lang="ru-RU" sz="1900" dirty="0" err="1"/>
              <a:t>межплюсневых</a:t>
            </a:r>
            <a:r>
              <a:rPr lang="ru-RU" sz="1900" dirty="0"/>
              <a:t> или </a:t>
            </a:r>
            <a:r>
              <a:rPr lang="ru-RU" sz="1900" dirty="0" err="1"/>
              <a:t>межфаланговых</a:t>
            </a:r>
            <a:r>
              <a:rPr lang="ru-RU" sz="1900" dirty="0"/>
              <a:t> промежутках до кровоточащих тканей</a:t>
            </a:r>
          </a:p>
          <a:p>
            <a:pPr lvl="2" algn="just">
              <a:lnSpc>
                <a:spcPct val="80000"/>
              </a:lnSpc>
            </a:pPr>
            <a:r>
              <a:rPr lang="ru-RU" sz="1900" u="sng" dirty="0" err="1"/>
              <a:t>Некрэктомия</a:t>
            </a:r>
            <a:r>
              <a:rPr lang="ru-RU" sz="1900" dirty="0"/>
              <a:t> – 2-3 неделя - удаление погибших тканей в пределах зоны омертвения</a:t>
            </a:r>
          </a:p>
          <a:p>
            <a:pPr lvl="2" algn="just">
              <a:lnSpc>
                <a:spcPct val="80000"/>
              </a:lnSpc>
            </a:pPr>
            <a:r>
              <a:rPr lang="ru-RU" sz="1900" u="sng" dirty="0"/>
              <a:t>Ампутация</a:t>
            </a:r>
            <a:r>
              <a:rPr lang="ru-RU" sz="1900" dirty="0"/>
              <a:t> – после окончательного стихания воспалительного процесса. Культю формируют на несколько см </a:t>
            </a:r>
            <a:r>
              <a:rPr lang="ru-RU" sz="1900" dirty="0" err="1"/>
              <a:t>проксимальнее</a:t>
            </a:r>
            <a:r>
              <a:rPr lang="ru-RU" sz="1900" dirty="0"/>
              <a:t> демаркационной линии</a:t>
            </a:r>
          </a:p>
          <a:p>
            <a:pPr lvl="2" algn="just">
              <a:lnSpc>
                <a:spcPct val="80000"/>
              </a:lnSpc>
            </a:pPr>
            <a:r>
              <a:rPr lang="ru-RU" sz="1900" u="sng" dirty="0"/>
              <a:t>Восстановительные и реконструктивные операции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916832"/>
            <a:ext cx="7211144" cy="2160240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Спасибо за внимание!</a:t>
            </a:r>
            <a:endParaRPr lang="ru-RU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5800" cy="2276872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   </a:t>
            </a:r>
            <a:r>
              <a:rPr lang="ru-RU" sz="3600" b="1" dirty="0" smtClean="0"/>
              <a:t>Холодовая (или крио-) травма </a:t>
            </a:r>
            <a:r>
              <a:rPr lang="ru-RU" sz="3600" dirty="0" smtClean="0"/>
              <a:t>– это повреждение организма человека низкой температурой окружающей среды.</a:t>
            </a:r>
            <a:endParaRPr lang="ru-RU" sz="36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1763688" y="23488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804248" y="23488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99592" y="3645024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Общая холодовая травма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3717032"/>
            <a:ext cx="216024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Местная холодовая травма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30580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По этиологии местная холодовая травма бывает:</a:t>
            </a:r>
            <a:r>
              <a:rPr lang="ru-RU" sz="4900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49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636912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от действия холодного воздуха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от контакта с охлажденными до низкой температуры предметами (контактное отморожение)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от длительного периодического охлаждения во влажной среде (траншейная стопа)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от погружения конечности в холодную воду (иммерсионная стопа)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По течению:</a:t>
            </a:r>
            <a:endParaRPr lang="ru-RU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/>
              <a:t>По течению:</a:t>
            </a:r>
          </a:p>
          <a:p>
            <a:pPr lvl="1"/>
            <a:r>
              <a:rPr lang="ru-RU" sz="2200" dirty="0"/>
              <a:t>Острое:</a:t>
            </a:r>
          </a:p>
          <a:p>
            <a:pPr lvl="2"/>
            <a:r>
              <a:rPr lang="ru-RU" sz="2100" dirty="0"/>
              <a:t>Замерзание</a:t>
            </a:r>
          </a:p>
          <a:p>
            <a:pPr lvl="2"/>
            <a:r>
              <a:rPr lang="ru-RU" sz="2100" dirty="0"/>
              <a:t>Отморожение</a:t>
            </a:r>
          </a:p>
          <a:p>
            <a:pPr lvl="1"/>
            <a:r>
              <a:rPr lang="ru-RU" sz="2200" dirty="0"/>
              <a:t>Хроническое:</a:t>
            </a:r>
          </a:p>
          <a:p>
            <a:pPr lvl="2"/>
            <a:r>
              <a:rPr lang="ru-RU" sz="2100" dirty="0"/>
              <a:t>Холодовой </a:t>
            </a:r>
            <a:r>
              <a:rPr lang="ru-RU" sz="2100" dirty="0" err="1"/>
              <a:t>нейроваскулит</a:t>
            </a:r>
            <a:endParaRPr lang="ru-RU" sz="2100" dirty="0"/>
          </a:p>
          <a:p>
            <a:pPr lvl="2"/>
            <a:r>
              <a:rPr lang="ru-RU" sz="2100" dirty="0"/>
              <a:t>Ознобление</a:t>
            </a:r>
          </a:p>
          <a:p>
            <a:endParaRPr lang="ru-RU" sz="1600" dirty="0" smtClean="0"/>
          </a:p>
          <a:p>
            <a:endParaRPr lang="ru-RU" sz="1600" dirty="0"/>
          </a:p>
          <a:p>
            <a:pPr>
              <a:buFont typeface="Wingdings" pitchFamily="2" charset="2"/>
              <a:buNone/>
            </a:pPr>
            <a:endParaRPr lang="ru-RU" sz="2400" dirty="0" smtClean="0"/>
          </a:p>
          <a:p>
            <a:pPr lvl="1"/>
            <a:r>
              <a:rPr lang="ru-RU" sz="2200" dirty="0" smtClean="0"/>
              <a:t>От </a:t>
            </a:r>
            <a:r>
              <a:rPr lang="ru-RU" sz="2200" dirty="0"/>
              <a:t>действия холодного воздуха</a:t>
            </a:r>
          </a:p>
          <a:p>
            <a:pPr lvl="1"/>
            <a:r>
              <a:rPr lang="ru-RU" sz="2200" dirty="0"/>
              <a:t>Контактные отморожения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3933056"/>
            <a:ext cx="8229600" cy="86409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 механизму действия: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2348880"/>
          </a:xfrm>
        </p:spPr>
        <p:txBody>
          <a:bodyPr>
            <a:noAutofit/>
          </a:bodyPr>
          <a:lstStyle/>
          <a:p>
            <a:r>
              <a:rPr lang="ru-RU" sz="3200" dirty="0" smtClean="0"/>
              <a:t>   </a:t>
            </a:r>
            <a:r>
              <a:rPr lang="ru-RU" sz="3200" b="1" dirty="0" smtClean="0"/>
              <a:t>Отморожение (</a:t>
            </a:r>
            <a:r>
              <a:rPr lang="en-US" sz="3200" b="1" dirty="0" smtClean="0"/>
              <a:t>congelatio</a:t>
            </a:r>
            <a:r>
              <a:rPr lang="ru-RU" sz="3200" b="1" dirty="0" smtClean="0"/>
              <a:t>) </a:t>
            </a:r>
            <a:r>
              <a:rPr lang="ru-RU" sz="3200" dirty="0" smtClean="0"/>
              <a:t>– разновидность острой местной холодовой травмы, полученной от действия «сухого» холода (воздуха) или охлажденных предметов.</a:t>
            </a:r>
            <a:endParaRPr lang="ru-RU" sz="3200" dirty="0"/>
          </a:p>
        </p:txBody>
      </p:sp>
      <p:pic>
        <p:nvPicPr>
          <p:cNvPr id="3" name="Рисунок 2" descr="800px-Frostbitten_ha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8366" y="2352154"/>
            <a:ext cx="7306042" cy="431720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05800" cy="43204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Факторы, способствующие отморожению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980728"/>
            <a:ext cx="8784976" cy="568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-метеорологические </a:t>
            </a:r>
            <a:r>
              <a:rPr lang="ru-RU" sz="2400" dirty="0" smtClean="0"/>
              <a:t>– температура воздуха, повышенная влажность, сильный ветер, внезапная и быстрая смена температуры воздуха; </a:t>
            </a:r>
          </a:p>
          <a:p>
            <a:r>
              <a:rPr lang="ru-RU" sz="2400" b="1" dirty="0" smtClean="0"/>
              <a:t>-механические, затрудняющие кровообращение конечности</a:t>
            </a:r>
            <a:r>
              <a:rPr lang="ru-RU" sz="2400" dirty="0" smtClean="0"/>
              <a:t> - тесная одежда и обувь, тугие резинки носков; </a:t>
            </a:r>
          </a:p>
          <a:p>
            <a:r>
              <a:rPr lang="ru-RU" sz="2400" b="1" dirty="0" smtClean="0"/>
              <a:t>-способствующие снижению местной сопротивляемости тканей </a:t>
            </a:r>
            <a:r>
              <a:rPr lang="ru-RU" sz="2400" dirty="0" smtClean="0"/>
              <a:t>- ранее перенесенные отморожения, чрезмерное сгибание и неподвижность конечностей, местное </a:t>
            </a:r>
            <a:r>
              <a:rPr lang="ru-RU" sz="2400" smtClean="0"/>
              <a:t>заболевание конечностей(облитерирующий </a:t>
            </a:r>
            <a:r>
              <a:rPr lang="ru-RU" sz="2400" dirty="0" smtClean="0"/>
              <a:t>атеросклероз, эндартериит); </a:t>
            </a:r>
          </a:p>
          <a:p>
            <a:r>
              <a:rPr lang="ru-RU" sz="2400" b="1" dirty="0" smtClean="0"/>
              <a:t>-вызывающие снижение общей сопротивляемости организма </a:t>
            </a:r>
            <a:r>
              <a:rPr lang="ru-RU" sz="2400" dirty="0" smtClean="0"/>
              <a:t>- ранения и кровопотеря, шок, острые инфекционные заболевания, истощение и утомление, голод, расстройства сознания, алкоголизм, чрезмерное курение табака, недостатки физического развития.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3848" y="404664"/>
            <a:ext cx="5482952" cy="1008112"/>
          </a:xfrm>
        </p:spPr>
        <p:txBody>
          <a:bodyPr/>
          <a:lstStyle/>
          <a:p>
            <a:r>
              <a:rPr lang="ru-RU" dirty="0"/>
              <a:t>Патогенез: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484784"/>
            <a:ext cx="7473950" cy="533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Спазм сосудов при охлаждении, в последующем сменяющийся парезом при отогревании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 rot="5400000">
            <a:off x="4391694" y="2025130"/>
            <a:ext cx="431800" cy="50323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0066"/>
              </a:gs>
              <a:gs pos="50000">
                <a:schemeClr val="bg1"/>
              </a:gs>
              <a:gs pos="100000">
                <a:srgbClr val="6600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419872" y="3501008"/>
            <a:ext cx="23762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Нарушение микроциркуляции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55576" y="2420888"/>
            <a:ext cx="77041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Стаз, выделение БАВ, повышение проницаемости сосудов, тромбоз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 rot="5400000">
            <a:off x="4391694" y="3105250"/>
            <a:ext cx="431800" cy="50323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0066"/>
              </a:gs>
              <a:gs pos="50000">
                <a:schemeClr val="bg1"/>
              </a:gs>
              <a:gs pos="100000">
                <a:srgbClr val="6600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555776" y="4581128"/>
            <a:ext cx="43195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Возрастающая потребность тканей в кислороде после отогревания</a:t>
            </a:r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 rot="5400000">
            <a:off x="4463702" y="5265490"/>
            <a:ext cx="431800" cy="50323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0066"/>
              </a:gs>
              <a:gs pos="50000">
                <a:schemeClr val="bg1"/>
              </a:gs>
              <a:gs pos="100000">
                <a:srgbClr val="6600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4427984" y="4221088"/>
            <a:ext cx="504825" cy="431800"/>
          </a:xfrm>
          <a:prstGeom prst="plus">
            <a:avLst>
              <a:gd name="adj" fmla="val 36398"/>
            </a:avLst>
          </a:prstGeom>
          <a:gradFill rotWithShape="1">
            <a:gsLst>
              <a:gs pos="0">
                <a:schemeClr val="bg1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059832" y="5733256"/>
            <a:ext cx="3311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/>
              <a:t>Некроз тканей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rmAutofit fontScale="90000"/>
          </a:bodyPr>
          <a:lstStyle/>
          <a:p>
            <a:r>
              <a:rPr lang="ru-RU" dirty="0"/>
              <a:t>Изменения общего характера: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72816"/>
            <a:ext cx="7848600" cy="4358109"/>
          </a:xfrm>
        </p:spPr>
        <p:txBody>
          <a:bodyPr/>
          <a:lstStyle/>
          <a:p>
            <a:pPr algn="just"/>
            <a:r>
              <a:rPr lang="en-US" sz="2400" b="1" dirty="0">
                <a:solidFill>
                  <a:srgbClr val="660066"/>
                </a:solidFill>
              </a:rPr>
              <a:t>I</a:t>
            </a:r>
            <a:r>
              <a:rPr lang="ru-RU" sz="2400" b="1" dirty="0">
                <a:solidFill>
                  <a:srgbClr val="660066"/>
                </a:solidFill>
              </a:rPr>
              <a:t> фаза</a:t>
            </a:r>
            <a:r>
              <a:rPr lang="ru-RU" sz="2400" dirty="0"/>
              <a:t> – </a:t>
            </a:r>
            <a:r>
              <a:rPr lang="ru-RU" sz="2400" b="1" i="1" dirty="0"/>
              <a:t>приспособительная реакция</a:t>
            </a:r>
            <a:r>
              <a:rPr lang="ru-RU" sz="2400" dirty="0"/>
              <a:t>. Температура тела 34-31</a:t>
            </a:r>
            <a:r>
              <a:rPr lang="ru-RU" sz="2400" baseline="30000" dirty="0"/>
              <a:t>0</a:t>
            </a:r>
            <a:r>
              <a:rPr lang="ru-RU" sz="2400" dirty="0"/>
              <a:t>С. Преобладают изменения в ЦНС и системе кровообращения, носящие обратимый характер.</a:t>
            </a:r>
            <a:endParaRPr lang="en-US" sz="2400" dirty="0"/>
          </a:p>
          <a:p>
            <a:pPr algn="just"/>
            <a:r>
              <a:rPr lang="en-US" sz="2400" b="1" dirty="0">
                <a:solidFill>
                  <a:srgbClr val="660066"/>
                </a:solidFill>
              </a:rPr>
              <a:t>II</a:t>
            </a:r>
            <a:r>
              <a:rPr lang="ru-RU" sz="2400" b="1" dirty="0">
                <a:solidFill>
                  <a:srgbClr val="660066"/>
                </a:solidFill>
              </a:rPr>
              <a:t> фаза</a:t>
            </a:r>
            <a:r>
              <a:rPr lang="ru-RU" sz="2400" dirty="0"/>
              <a:t> - </a:t>
            </a:r>
            <a:r>
              <a:rPr lang="ru-RU" sz="2400" b="1" i="1" dirty="0" err="1"/>
              <a:t>ступорозная</a:t>
            </a:r>
            <a:r>
              <a:rPr lang="ru-RU" sz="2400" dirty="0"/>
              <a:t>. Температура тела 31-29</a:t>
            </a:r>
            <a:r>
              <a:rPr lang="ru-RU" sz="2400" baseline="30000" dirty="0"/>
              <a:t>0</a:t>
            </a:r>
            <a:r>
              <a:rPr lang="ru-RU" sz="2400" dirty="0"/>
              <a:t>С</a:t>
            </a:r>
            <a:endParaRPr lang="en-US" sz="2400" dirty="0"/>
          </a:p>
          <a:p>
            <a:pPr algn="just"/>
            <a:r>
              <a:rPr lang="en-US" sz="2400" b="1" dirty="0">
                <a:solidFill>
                  <a:srgbClr val="660066"/>
                </a:solidFill>
              </a:rPr>
              <a:t>III</a:t>
            </a:r>
            <a:r>
              <a:rPr lang="ru-RU" sz="2400" b="1" dirty="0">
                <a:solidFill>
                  <a:srgbClr val="660066"/>
                </a:solidFill>
              </a:rPr>
              <a:t> фаза</a:t>
            </a:r>
            <a:r>
              <a:rPr lang="ru-RU" sz="2400" dirty="0"/>
              <a:t> – </a:t>
            </a:r>
            <a:r>
              <a:rPr lang="ru-RU" sz="2400" b="1" i="1" dirty="0"/>
              <a:t>угасание жизненных функций</a:t>
            </a:r>
            <a:r>
              <a:rPr lang="ru-RU" sz="2400" dirty="0"/>
              <a:t>. Температура тела ниже 29</a:t>
            </a:r>
            <a:r>
              <a:rPr lang="ru-RU" sz="2400" baseline="30000" dirty="0"/>
              <a:t>0</a:t>
            </a:r>
            <a:r>
              <a:rPr lang="ru-RU" sz="2400" dirty="0"/>
              <a:t>С. Дальнейшее угасание жизненных функций организма, судороги, окоченение. При достаточной длительности приводит к смерти.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Глубина </a:t>
            </a:r>
            <a:r>
              <a:rPr lang="ru-RU" sz="4000" dirty="0"/>
              <a:t>поражения: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8136904" cy="464614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n-US" sz="2000" b="1" dirty="0">
                <a:solidFill>
                  <a:srgbClr val="660066"/>
                </a:solidFill>
              </a:rPr>
              <a:t>I</a:t>
            </a:r>
            <a:r>
              <a:rPr lang="ru-RU" sz="2000" b="1" dirty="0">
                <a:solidFill>
                  <a:srgbClr val="660066"/>
                </a:solidFill>
              </a:rPr>
              <a:t> степень</a:t>
            </a:r>
            <a:r>
              <a:rPr lang="ru-RU" sz="2000" dirty="0"/>
              <a:t> – признаков некроза кожи нет. Отмечаются умеренная гиперемия и отек. Жалобы на незначительные боли, чувство жжения. Характерны непродолжительный скрытый период (несколько часов) и быстрое восстановление (5-6 дней)</a:t>
            </a:r>
            <a:endParaRPr lang="en-US" sz="2000" dirty="0"/>
          </a:p>
          <a:p>
            <a:pPr algn="just">
              <a:lnSpc>
                <a:spcPct val="80000"/>
              </a:lnSpc>
            </a:pPr>
            <a:r>
              <a:rPr lang="en-US" sz="2000" b="1" dirty="0">
                <a:solidFill>
                  <a:srgbClr val="660066"/>
                </a:solidFill>
              </a:rPr>
              <a:t>II</a:t>
            </a:r>
            <a:r>
              <a:rPr lang="ru-RU" sz="2000" b="1" dirty="0">
                <a:solidFill>
                  <a:srgbClr val="660066"/>
                </a:solidFill>
              </a:rPr>
              <a:t> степень</a:t>
            </a:r>
            <a:r>
              <a:rPr lang="ru-RU" sz="2000" dirty="0"/>
              <a:t> – некроз эпителия. Отмечают гиперемию и отек кожи с образованием пузырей, заполненных прозрачной жидкостью. Выраженный болевой синдром, парестезии. Восстановление через 2-3 недели</a:t>
            </a:r>
            <a:endParaRPr lang="en-US" sz="2000" dirty="0"/>
          </a:p>
          <a:p>
            <a:pPr algn="just">
              <a:lnSpc>
                <a:spcPct val="80000"/>
              </a:lnSpc>
            </a:pPr>
            <a:r>
              <a:rPr lang="en-US" sz="2000" b="1" dirty="0">
                <a:solidFill>
                  <a:srgbClr val="660066"/>
                </a:solidFill>
              </a:rPr>
              <a:t>III</a:t>
            </a:r>
            <a:r>
              <a:rPr lang="ru-RU" sz="2000" b="1" dirty="0">
                <a:solidFill>
                  <a:srgbClr val="660066"/>
                </a:solidFill>
              </a:rPr>
              <a:t> степень</a:t>
            </a:r>
            <a:r>
              <a:rPr lang="ru-RU" sz="2000" dirty="0"/>
              <a:t> – некроз всех слоев кожи с возможным переходом на подкожную клетчатку. На фоне отека и гиперемии с </a:t>
            </a:r>
            <a:r>
              <a:rPr lang="ru-RU" sz="2000" dirty="0" err="1"/>
              <a:t>цианотичным</a:t>
            </a:r>
            <a:r>
              <a:rPr lang="ru-RU" sz="2000" dirty="0"/>
              <a:t> оттенком очаги некроза и пузыри с геморрагическим содержимым. После отторжения некротических тканей идет краевая </a:t>
            </a:r>
            <a:r>
              <a:rPr lang="ru-RU" sz="2000" dirty="0" err="1"/>
              <a:t>эпителизация</a:t>
            </a:r>
            <a:r>
              <a:rPr lang="ru-RU" sz="2000" dirty="0"/>
              <a:t> с рубцеванием. Восстановление через 1-2 мес.</a:t>
            </a:r>
            <a:endParaRPr lang="en-US" sz="2000" dirty="0"/>
          </a:p>
          <a:p>
            <a:pPr algn="just">
              <a:lnSpc>
                <a:spcPct val="80000"/>
              </a:lnSpc>
            </a:pPr>
            <a:r>
              <a:rPr lang="en-US" sz="2000" b="1" dirty="0">
                <a:solidFill>
                  <a:srgbClr val="660066"/>
                </a:solidFill>
              </a:rPr>
              <a:t>IV</a:t>
            </a:r>
            <a:r>
              <a:rPr lang="ru-RU" sz="2000" b="1" dirty="0">
                <a:solidFill>
                  <a:srgbClr val="660066"/>
                </a:solidFill>
              </a:rPr>
              <a:t> степень</a:t>
            </a:r>
            <a:r>
              <a:rPr lang="ru-RU" sz="2000" dirty="0"/>
              <a:t> – некроз всех тканей конечности. Развивается сухая или влажная гангрена. Демаркационная линия формируется через 2 недели (при отсутствии инфекции), после чего необходимо выполнить ампутацию конечности.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1013</Words>
  <Application>Microsoft Office PowerPoint</Application>
  <PresentationFormat>Экран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Холодовая травма</vt:lpstr>
      <vt:lpstr>   Холодовая (или крио-) травма – это повреждение организма человека низкой температурой окружающей среды.</vt:lpstr>
      <vt:lpstr>По этиологии местная холодовая травма бывает:  </vt:lpstr>
      <vt:lpstr>По течению:</vt:lpstr>
      <vt:lpstr>   Отморожение (congelatio) – разновидность острой местной холодовой травмы, полученной от действия «сухого» холода (воздуха) или охлажденных предметов.</vt:lpstr>
      <vt:lpstr>Факторы, способствующие отморожению</vt:lpstr>
      <vt:lpstr>Патогенез:</vt:lpstr>
      <vt:lpstr>Изменения общего характера:</vt:lpstr>
      <vt:lpstr>Глубина поражения:</vt:lpstr>
      <vt:lpstr>Слайд 10</vt:lpstr>
      <vt:lpstr>Периоды течения отморожений:</vt:lpstr>
      <vt:lpstr>Слайд 12</vt:lpstr>
      <vt:lpstr>Слайд 13</vt:lpstr>
      <vt:lpstr>Диагностика глубины поражений:</vt:lpstr>
      <vt:lpstr>Осложнения:</vt:lpstr>
      <vt:lpstr>Первая помощь:</vt:lpstr>
      <vt:lpstr>Лечение в дореактивном периоде:</vt:lpstr>
      <vt:lpstr>Лечение в реактивном периоде: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Холодовая травма</dc:title>
  <dc:creator>Виктор</dc:creator>
  <cp:lastModifiedBy>User</cp:lastModifiedBy>
  <cp:revision>14</cp:revision>
  <dcterms:created xsi:type="dcterms:W3CDTF">2012-12-09T08:49:37Z</dcterms:created>
  <dcterms:modified xsi:type="dcterms:W3CDTF">2013-11-15T04:40:13Z</dcterms:modified>
</cp:coreProperties>
</file>