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2" r:id="rId9"/>
    <p:sldId id="262" r:id="rId10"/>
    <p:sldId id="264" r:id="rId11"/>
    <p:sldId id="265" r:id="rId12"/>
    <p:sldId id="274" r:id="rId13"/>
    <p:sldId id="266" r:id="rId14"/>
    <p:sldId id="267" r:id="rId15"/>
    <p:sldId id="268" r:id="rId16"/>
    <p:sldId id="269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pinezhye.ru/upload/iblock/43b/43b021a3b6c86725714d5b0fbb36c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68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6800" y="381000"/>
            <a:ext cx="4267200" cy="54102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Понятие о </a:t>
            </a:r>
            <a:r>
              <a:rPr lang="ru-RU" sz="2800" dirty="0" err="1" smtClean="0">
                <a:latin typeface="+mn-lt"/>
              </a:rPr>
              <a:t>пойкилотермии</a:t>
            </a:r>
            <a:r>
              <a:rPr lang="ru-RU" sz="2800" dirty="0" smtClean="0">
                <a:latin typeface="+mn-lt"/>
              </a:rPr>
              <a:t> и </a:t>
            </a:r>
            <a:r>
              <a:rPr lang="ru-RU" sz="2800" dirty="0" err="1" smtClean="0">
                <a:latin typeface="+mn-lt"/>
              </a:rPr>
              <a:t>гомойотермии</a:t>
            </a:r>
            <a:r>
              <a:rPr lang="ru-RU" sz="2800" dirty="0" smtClean="0">
                <a:latin typeface="+mn-lt"/>
              </a:rPr>
              <a:t>. Температура тела человека, её колебания, принципы измерения. Величина температуры в различных участках тела. </a:t>
            </a:r>
            <a:endParaRPr lang="ru-RU" sz="2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943600"/>
            <a:ext cx="6400800" cy="9144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Выполнила: Абдурахманова </a:t>
            </a:r>
            <a:r>
              <a:rPr lang="ru-RU" sz="2000" dirty="0" smtClean="0">
                <a:solidFill>
                  <a:schemeClr val="bg1"/>
                </a:solidFill>
              </a:rPr>
              <a:t>Х.А 215 л/</a:t>
            </a:r>
            <a:r>
              <a:rPr lang="ru-RU" sz="2000" dirty="0" err="1" smtClean="0">
                <a:solidFill>
                  <a:schemeClr val="bg1"/>
                </a:solidFill>
              </a:rPr>
              <a:t>ф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Преподаватель: Ассистент </a:t>
            </a:r>
            <a:r>
              <a:rPr lang="ru-RU" sz="2000" dirty="0" smtClean="0">
                <a:solidFill>
                  <a:schemeClr val="bg1"/>
                </a:solidFill>
              </a:rPr>
              <a:t>кафедры </a:t>
            </a:r>
            <a:r>
              <a:rPr lang="ru-RU" sz="2000" dirty="0" err="1" smtClean="0">
                <a:solidFill>
                  <a:schemeClr val="bg1"/>
                </a:solidFill>
              </a:rPr>
              <a:t>Тарасочкина</a:t>
            </a:r>
            <a:r>
              <a:rPr lang="ru-RU" sz="2000" dirty="0" smtClean="0">
                <a:solidFill>
                  <a:schemeClr val="bg1"/>
                </a:solidFill>
              </a:rPr>
              <a:t> Д.С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1000"/>
            <a:ext cx="8915400" cy="32004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В терморегуляции принимают участие и гуморальные факторы</a:t>
            </a:r>
            <a:r>
              <a:rPr lang="ru-RU" dirty="0" smtClean="0"/>
              <a:t>, прежде всего, гормоны щитовидной железы (тироксин и др.) и надпочечников (адреналин и др.). При снижении температуры внешней среды количество тироксина и адреналина в крови возрастает. Эти гормоны вместе с симпатическими нервными влияниями усиливают окислительные процессы, увеличивая тем самым количество тепла, образующегося в организме. Адреналин, кроме того, суживает периферические сосуды, что приводит к дальнейшему снижению теплоотдачи.</a:t>
            </a:r>
            <a:endParaRPr lang="ru-RU" dirty="0"/>
          </a:p>
        </p:txBody>
      </p:sp>
      <p:pic>
        <p:nvPicPr>
          <p:cNvPr id="69634" name="Picture 2" descr="https://myslide.ru/documents_3/5899eb5fa7a609e4fd596b0b7afb882d/img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648200" cy="3429000"/>
          </a:xfrm>
          <a:prstGeom prst="rect">
            <a:avLst/>
          </a:prstGeom>
          <a:noFill/>
        </p:spPr>
      </p:pic>
      <p:pic>
        <p:nvPicPr>
          <p:cNvPr id="69636" name="Picture 4" descr="https://roman-trusov.ru/data/fileDB/photos/f09_f03fb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3810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Таким образом, при снижении температуры окружающей среды включаются нервно-гуморальные механизмы, которые приводят к значительному усилению теплообразования и уменьшению теплоотдачи, в результате чего температура тела в этих условиях остается постоянной.</a:t>
            </a:r>
          </a:p>
          <a:p>
            <a:r>
              <a:rPr lang="ru-RU" dirty="0" smtClean="0"/>
              <a:t>При повышении температуры окружающей среды, рассмотренные выше процессы, имеют противоположный характер.</a:t>
            </a:r>
          </a:p>
          <a:p>
            <a:r>
              <a:rPr lang="ru-RU" dirty="0" smtClean="0"/>
              <a:t>Если человек длительное время находится в условиях значительно высокой или низкой температуры окружающей среды, то регуляторные механизмы, с помощью которых в обычных условиях поддерживается изотермия, могут оказаться недостаточными. Если не применить поведенческие способы регуляции температуры, направленные на охлаждение или согревание организма, то может наступить перегревание — гипертермия — или переохлаждение — гипотермия.</a:t>
            </a:r>
          </a:p>
          <a:p>
            <a:endParaRPr lang="ru-RU" dirty="0"/>
          </a:p>
        </p:txBody>
      </p:sp>
      <p:pic>
        <p:nvPicPr>
          <p:cNvPr id="68610" name="Picture 2" descr="https://spravki1.ru/wp-content/uploads/2019/09/kmf1qv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810000"/>
            <a:ext cx="3428999" cy="3048000"/>
          </a:xfrm>
          <a:prstGeom prst="rect">
            <a:avLst/>
          </a:prstGeom>
          <a:noFill/>
        </p:spPr>
      </p:pic>
      <p:pic>
        <p:nvPicPr>
          <p:cNvPr id="68612" name="Picture 4" descr="https://www.omicsgroup.org/articles-admin/disease-images/hyperthermia-extreme-heat-3841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733800"/>
            <a:ext cx="3048000" cy="3124200"/>
          </a:xfrm>
          <a:prstGeom prst="rect">
            <a:avLst/>
          </a:prstGeom>
          <a:noFill/>
        </p:spPr>
      </p:pic>
      <p:pic>
        <p:nvPicPr>
          <p:cNvPr id="68614" name="Picture 6" descr="https://cdn4.littlethings.com/app/uploads/2017/01/embeddedIMG_dangersofshovelingsnow_850px_3-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352800"/>
            <a:ext cx="28956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62" name="Picture 2" descr="https://a.d-cd.net/4852f75s-1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http://900igr.net/up/datas/181748/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https://ds04.infourok.ru/uploads/ex/1001/0008fd28-3f0cd10a/7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https://theslide.ru/img/thumbs/f1240e7a14d417da14c953073bc1a832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http://images.myshared.ru/5/435174/slide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 </a:t>
            </a:r>
            <a:endParaRPr lang="ru-RU" dirty="0"/>
          </a:p>
        </p:txBody>
      </p:sp>
      <p:pic>
        <p:nvPicPr>
          <p:cNvPr id="93186" name="Picture 2" descr="https://zaporanet.win/wp-content/uploads/2018/07/dc3fbc22c534e8c37c00d0b8ff1d77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391400" cy="499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Пойкилотерми́я</a:t>
            </a:r>
            <a:r>
              <a:rPr lang="ru-RU" dirty="0" smtClean="0"/>
              <a:t> (от </a:t>
            </a:r>
            <a:r>
              <a:rPr lang="ru-RU" dirty="0" smtClean="0">
                <a:solidFill>
                  <a:schemeClr val="bg1"/>
                </a:solidFill>
              </a:rPr>
              <a:t>греч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 smtClean="0"/>
              <a:t> </a:t>
            </a:r>
            <a:r>
              <a:rPr lang="ru-RU" dirty="0" err="1" smtClean="0"/>
              <a:t>ποικίλος</a:t>
            </a:r>
            <a:r>
              <a:rPr lang="ru-RU" dirty="0" smtClean="0"/>
              <a:t> — различный, переменчивый и </a:t>
            </a:r>
            <a:r>
              <a:rPr lang="ru-RU" dirty="0" err="1" smtClean="0"/>
              <a:t>θερμία</a:t>
            </a:r>
            <a:r>
              <a:rPr lang="ru-RU" dirty="0" smtClean="0"/>
              <a:t> — тепло; также </a:t>
            </a:r>
            <a:r>
              <a:rPr lang="ru-RU" b="1" dirty="0" err="1" smtClean="0"/>
              <a:t>эктотермность</a:t>
            </a:r>
            <a:r>
              <a:rPr lang="ru-RU" dirty="0" smtClean="0"/>
              <a:t>; ранее использовался термин </a:t>
            </a:r>
            <a:r>
              <a:rPr lang="ru-RU" b="1" dirty="0" err="1" smtClean="0"/>
              <a:t>холоднокровность</a:t>
            </a:r>
            <a:r>
              <a:rPr lang="ru-RU" dirty="0" smtClean="0"/>
              <a:t>) — эволюционная адаптация вида или (в медицине и физиологии) состояние организма, при котором температура тела живого существа меняется в широких пределах в зависимости от температуры внешней среды.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https://fs01.infourok.ru/images/doc/15/19328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Гомойотерми́я</a:t>
            </a:r>
            <a:r>
              <a:rPr lang="ru-RU" dirty="0" smtClean="0"/>
              <a:t> (от </a:t>
            </a:r>
            <a:r>
              <a:rPr lang="ru-RU" dirty="0" smtClean="0">
                <a:solidFill>
                  <a:schemeClr val="bg1"/>
                </a:solidFill>
              </a:rPr>
              <a:t>греч.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/>
              <a:t>ὅμοιος </a:t>
            </a:r>
            <a:r>
              <a:rPr lang="ru-RU" dirty="0" smtClean="0"/>
              <a:t>— сходный, одинаковый и </a:t>
            </a:r>
            <a:r>
              <a:rPr lang="ru-RU" dirty="0" err="1" smtClean="0"/>
              <a:t>θέρμη</a:t>
            </a:r>
            <a:r>
              <a:rPr lang="ru-RU" dirty="0" smtClean="0"/>
              <a:t> — тепло; также </a:t>
            </a:r>
            <a:r>
              <a:rPr lang="ru-RU" b="1" dirty="0" err="1" smtClean="0"/>
              <a:t>эндотермность</a:t>
            </a:r>
            <a:r>
              <a:rPr lang="ru-RU" dirty="0" smtClean="0"/>
              <a:t>, </a:t>
            </a:r>
            <a:r>
              <a:rPr lang="ru-RU" b="1" dirty="0" err="1" smtClean="0"/>
              <a:t>теплокровность</a:t>
            </a:r>
            <a:r>
              <a:rPr lang="ru-RU" dirty="0" smtClean="0"/>
              <a:t>) — способность живого организма сохранять постоянную температуру тела, независимо от температуры окружающей среды.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 descr="https://present5.com/presentation/-77161724_437182667/image-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https://ds04.infourok.ru/uploads/ex/09d4/000c525b-05ea8af7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http://900igr.net/up/datas/146377/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6096000" cy="6477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Температурная </a:t>
            </a:r>
            <a:r>
              <a:rPr lang="ru-RU" b="1" dirty="0" smtClean="0"/>
              <a:t>схема тела</a:t>
            </a:r>
            <a:r>
              <a:rPr lang="ru-RU" i="1" dirty="0" smtClean="0"/>
              <a:t>, </a:t>
            </a:r>
            <a:r>
              <a:rPr lang="ru-RU" dirty="0" smtClean="0"/>
              <a:t>которая определяется различным уровнем обмена ве­ществ в разных органах. Температура тела в подмышечной впадине — 36,8 °С, на ладонных по­верхностях руки — 25—34 °С, в прямой кишке — 37,2—37,5 °С, в ротовой полости — 36,9 °С. Самая низкая температура отмечается в пальцах нижних конечностей, а самая высокая — в печени.</a:t>
            </a:r>
          </a:p>
          <a:p>
            <a:r>
              <a:rPr lang="ru-RU" dirty="0" smtClean="0"/>
              <a:t>Вместе с тем даже в одном и том же органе существуют значительные температурные градиенты, а ее колебания составляют от 0,2 до 1,2 °С. Так, в печени температура равна 37,8—38 °С, а в мозге — 36,9—37,8 °С. Значительные температурные колебания наблюдаются при мышечной нагрузке. У человека интенсивная мышечная работа приводит к повыше­нию температуры сокращающихся мышц — на 7 °С.</a:t>
            </a:r>
          </a:p>
          <a:p>
            <a:r>
              <a:rPr lang="ru-RU" dirty="0" smtClean="0"/>
              <a:t>При купании человека в холодной воде температура стопы падает до 16 °С без каких-либо неприятных ощущений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1138" name="Picture 2" descr="https://thumbs.dreamstime.com/b/%D0%B1%D0%B5-%D1%8B%D0%B5-%D1%87%D0%B5-%D0%BE%D0%B2%D0%B5%D0%BA%D0%B8-d-%D0%B4%D0%BD%D0%B8-%D0%B5%D1%82%D0%B0-%D0%B3%D0%BE%D1%80%D1%8F%D1%87%D0%B8%D0%B5-32225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667000"/>
            <a:ext cx="2667000" cy="3962400"/>
          </a:xfrm>
          <a:prstGeom prst="rect">
            <a:avLst/>
          </a:prstGeom>
          <a:noFill/>
        </p:spPr>
      </p:pic>
      <p:pic>
        <p:nvPicPr>
          <p:cNvPr id="91140" name="Picture 4" descr="http://s17.rimg.info/9fd2039db2377df3eb041e5c27346f4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685800"/>
            <a:ext cx="1295400" cy="181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 descr="https://cf2.ppt-online.org/files2/slide/0/0yhNox7QeGRE2zTS3qnt6OvUXJImug45Krw1lPaFi/slid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221</Words>
  <PresentationFormat>Экран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Понятие о пойкилотермии и гомойотермии. Температура тела человека, её колебания, принципы измерения. Величина температуры в различных участках тела.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Благодарю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SALTEREEVA KHAVA</dc:creator>
  <cp:lastModifiedBy>Салтереева Хава Р</cp:lastModifiedBy>
  <cp:revision>8</cp:revision>
  <dcterms:created xsi:type="dcterms:W3CDTF">2020-06-02T18:20:01Z</dcterms:created>
  <dcterms:modified xsi:type="dcterms:W3CDTF">2020-06-02T19:42:29Z</dcterms:modified>
</cp:coreProperties>
</file>