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ru-RU" smtClean="0"/>
              <a:t>Образец заголовка</a:t>
            </a:r>
            <a:endParaRPr kumimoji="0" lang="en-US"/>
          </a:p>
        </p:txBody>
      </p:sp>
      <p:sp>
        <p:nvSpPr>
          <p:cNvPr id="28" name="Дата 27"/>
          <p:cNvSpPr>
            <a:spLocks noGrp="1"/>
          </p:cNvSpPr>
          <p:nvPr>
            <p:ph type="dt" sz="half" idx="10"/>
          </p:nvPr>
        </p:nvSpPr>
        <p:spPr/>
        <p:txBody>
          <a:bodyPr/>
          <a:lstStyle/>
          <a:p>
            <a:fld id="{7EAF463A-BC7C-46EE-9F1E-7F377CCA4891}" type="datetimeFigureOut">
              <a:rPr lang="en-US" smtClean="0"/>
              <a:pPr/>
              <a:t>6/2/2020</a:t>
            </a:fld>
            <a:endParaRPr lang="en-US"/>
          </a:p>
        </p:txBody>
      </p:sp>
      <p:sp>
        <p:nvSpPr>
          <p:cNvPr id="17" name="Нижний колонтитул 16"/>
          <p:cNvSpPr>
            <a:spLocks noGrp="1"/>
          </p:cNvSpPr>
          <p:nvPr>
            <p:ph type="ftr" sz="quarter" idx="11"/>
          </p:nvPr>
        </p:nvSpPr>
        <p:spPr/>
        <p:txBody>
          <a:bodyPr/>
          <a:lstStyle/>
          <a:p>
            <a:endParaRPr lang="en-US"/>
          </a:p>
        </p:txBody>
      </p:sp>
      <p:sp>
        <p:nvSpPr>
          <p:cNvPr id="29" name="Номер слайда 28"/>
          <p:cNvSpPr>
            <a:spLocks noGrp="1"/>
          </p:cNvSpPr>
          <p:nvPr>
            <p:ph type="sldNum" sz="quarter" idx="12"/>
          </p:nvPr>
        </p:nvSpPr>
        <p:spPr/>
        <p:txBody>
          <a:bodyPr/>
          <a:lstStyle/>
          <a:p>
            <a:fld id="{A483448D-3A78-4528-A469-B745A65DA480}" type="slidenum">
              <a:rPr lang="en-US" smtClean="0"/>
              <a:pPr/>
              <a:t>‹#›</a:t>
            </a:fld>
            <a:endParaRPr lang="en-US"/>
          </a:p>
        </p:txBody>
      </p:sp>
      <p:sp>
        <p:nvSpPr>
          <p:cNvPr id="9" name="Подзаголовок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7EAF463A-BC7C-46EE-9F1E-7F377CCA4891}" type="datetimeFigureOut">
              <a:rPr lang="en-US" smtClean="0"/>
              <a:pPr/>
              <a:t>6/2/2020</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7EAF463A-BC7C-46EE-9F1E-7F377CCA4891}" type="datetimeFigureOut">
              <a:rPr lang="en-US" smtClean="0"/>
              <a:pPr/>
              <a:t>6/2/2020</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7EAF463A-BC7C-46EE-9F1E-7F377CCA4891}" type="datetimeFigureOut">
              <a:rPr lang="en-US" smtClean="0"/>
              <a:pPr/>
              <a:t>6/2/2020</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7EAF463A-BC7C-46EE-9F1E-7F377CCA4891}" type="datetimeFigureOut">
              <a:rPr lang="en-US" smtClean="0"/>
              <a:pPr/>
              <a:t>6/2/2020</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a:xfrm>
            <a:off x="7924800" y="6416675"/>
            <a:ext cx="762000" cy="365125"/>
          </a:xfrm>
        </p:spPr>
        <p:txBody>
          <a:bodyPr/>
          <a:lstStyle/>
          <a:p>
            <a:fld id="{A483448D-3A78-4528-A469-B745A65DA48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7EAF463A-BC7C-46EE-9F1E-7F377CCA4891}" type="datetimeFigureOut">
              <a:rPr lang="en-US" smtClean="0"/>
              <a:pPr/>
              <a:t>6/2/2020</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7EAF463A-BC7C-46EE-9F1E-7F377CCA4891}" type="datetimeFigureOut">
              <a:rPr lang="en-US" smtClean="0"/>
              <a:pPr/>
              <a:t>6/2/2020</a:t>
            </a:fld>
            <a:endParaRPr lang="en-US"/>
          </a:p>
        </p:txBody>
      </p:sp>
      <p:sp>
        <p:nvSpPr>
          <p:cNvPr id="8" name="Нижний колонтитул 7"/>
          <p:cNvSpPr>
            <a:spLocks noGrp="1"/>
          </p:cNvSpPr>
          <p:nvPr>
            <p:ph type="ftr" sz="quarter" idx="11"/>
          </p:nvPr>
        </p:nvSpPr>
        <p:spPr/>
        <p:txBody>
          <a:bodyPr/>
          <a:lstStyle/>
          <a:p>
            <a:endParaRPr lang="en-US"/>
          </a:p>
        </p:txBody>
      </p:sp>
      <p:sp>
        <p:nvSpPr>
          <p:cNvPr id="9" name="Номер слайда 8"/>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7EAF463A-BC7C-46EE-9F1E-7F377CCA4891}" type="datetimeFigureOut">
              <a:rPr lang="en-US" smtClean="0"/>
              <a:pPr/>
              <a:t>6/2/2020</a:t>
            </a:fld>
            <a:endParaRPr lang="en-US"/>
          </a:p>
        </p:txBody>
      </p:sp>
      <p:sp>
        <p:nvSpPr>
          <p:cNvPr id="4" name="Нижний колонтитул 3"/>
          <p:cNvSpPr>
            <a:spLocks noGrp="1"/>
          </p:cNvSpPr>
          <p:nvPr>
            <p:ph type="ftr" sz="quarter" idx="11"/>
          </p:nvPr>
        </p:nvSpPr>
        <p:spPr/>
        <p:txBody>
          <a:bodyPr/>
          <a:lstStyle/>
          <a:p>
            <a:endParaRPr lang="en-US"/>
          </a:p>
        </p:txBody>
      </p:sp>
      <p:sp>
        <p:nvSpPr>
          <p:cNvPr id="5" name="Номер слайда 4"/>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7EAF463A-BC7C-46EE-9F1E-7F377CCA4891}" type="datetimeFigureOut">
              <a:rPr lang="en-US" smtClean="0"/>
              <a:pPr/>
              <a:t>6/2/2020</a:t>
            </a:fld>
            <a:endParaRPr lang="en-US"/>
          </a:p>
        </p:txBody>
      </p:sp>
      <p:sp>
        <p:nvSpPr>
          <p:cNvPr id="3" name="Нижний колонтитул 2"/>
          <p:cNvSpPr>
            <a:spLocks noGrp="1"/>
          </p:cNvSpPr>
          <p:nvPr>
            <p:ph type="ftr" sz="quarter" idx="11"/>
          </p:nvPr>
        </p:nvSpPr>
        <p:spPr/>
        <p:txBody>
          <a:bodyPr/>
          <a:lstStyle/>
          <a:p>
            <a:endParaRPr lang="en-US"/>
          </a:p>
        </p:txBody>
      </p:sp>
      <p:sp>
        <p:nvSpPr>
          <p:cNvPr id="4" name="Номер слайда 3"/>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7EAF463A-BC7C-46EE-9F1E-7F377CCA4891}" type="datetimeFigureOut">
              <a:rPr lang="en-US" smtClean="0"/>
              <a:pPr/>
              <a:t>6/2/2020</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ru-RU" smtClean="0">
                <a:solidFill>
                  <a:schemeClr val="lt1"/>
                </a:solidFill>
                <a:latin typeface="+mn-lt"/>
                <a:ea typeface="+mn-ea"/>
                <a:cs typeface="+mn-cs"/>
              </a:rPr>
              <a:t>Вставка рисунка</a:t>
            </a:r>
            <a:endParaRPr kumimoji="0" lang="en-US" dirty="0">
              <a:solidFill>
                <a:schemeClr val="lt1"/>
              </a:solidFill>
              <a:latin typeface="+mn-lt"/>
              <a:ea typeface="+mn-ea"/>
              <a:cs typeface="+mn-cs"/>
            </a:endParaRPr>
          </a:p>
        </p:txBody>
      </p:sp>
      <p:sp>
        <p:nvSpPr>
          <p:cNvPr id="4" name="Текст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7EAF463A-BC7C-46EE-9F1E-7F377CCA4891}" type="datetimeFigureOut">
              <a:rPr lang="en-US" smtClean="0"/>
              <a:pPr/>
              <a:t>6/2/2020</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Заголовок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7EAF463A-BC7C-46EE-9F1E-7F377CCA4891}" type="datetimeFigureOut">
              <a:rPr lang="en-US" smtClean="0"/>
              <a:pPr/>
              <a:t>6/2/2020</a:t>
            </a:fld>
            <a:endParaRPr lang="en-US"/>
          </a:p>
        </p:txBody>
      </p:sp>
      <p:sp>
        <p:nvSpPr>
          <p:cNvPr id="3" name="Нижний колонтитул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Номер слайда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A483448D-3A78-4528-A469-B745A65DA480}"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Регуляция дыхания при физической нагрузке</a:t>
            </a:r>
            <a:endParaRPr lang="ru-RU" dirty="0"/>
          </a:p>
        </p:txBody>
      </p:sp>
      <p:sp>
        <p:nvSpPr>
          <p:cNvPr id="3" name="Подзаголовок 2"/>
          <p:cNvSpPr>
            <a:spLocks noGrp="1"/>
          </p:cNvSpPr>
          <p:nvPr>
            <p:ph type="subTitle" idx="1"/>
          </p:nvPr>
        </p:nvSpPr>
        <p:spPr>
          <a:xfrm>
            <a:off x="2743200" y="5715000"/>
            <a:ext cx="6400800" cy="1143000"/>
          </a:xfrm>
        </p:spPr>
        <p:txBody>
          <a:bodyPr>
            <a:normAutofit/>
          </a:bodyPr>
          <a:lstStyle/>
          <a:p>
            <a:pPr algn="r"/>
            <a:r>
              <a:rPr lang="ru-RU" sz="2000" dirty="0" smtClean="0"/>
              <a:t>Выполнила: </a:t>
            </a:r>
            <a:r>
              <a:rPr lang="ru-RU" sz="2000" dirty="0" smtClean="0"/>
              <a:t>Абдурахманова Х.А 215 л/</a:t>
            </a:r>
            <a:r>
              <a:rPr lang="ru-RU" sz="2000" dirty="0" err="1" smtClean="0"/>
              <a:t>ф</a:t>
            </a:r>
            <a:r>
              <a:rPr lang="ru-RU" sz="2000" dirty="0" smtClean="0"/>
              <a:t/>
            </a:r>
            <a:br>
              <a:rPr lang="ru-RU" sz="2000" dirty="0" smtClean="0"/>
            </a:br>
            <a:r>
              <a:rPr lang="ru-RU" sz="2000" dirty="0" smtClean="0"/>
              <a:t>Преподаватель: Ассистент </a:t>
            </a:r>
            <a:r>
              <a:rPr lang="ru-RU" sz="2000" dirty="0" smtClean="0"/>
              <a:t>кафедры </a:t>
            </a:r>
            <a:r>
              <a:rPr lang="ru-RU" sz="2000" dirty="0" err="1" smtClean="0"/>
              <a:t>Тарасочкина</a:t>
            </a:r>
            <a:r>
              <a:rPr lang="ru-RU" sz="2000" dirty="0" smtClean="0"/>
              <a:t> Д.С</a:t>
            </a:r>
            <a:endParaRPr lang="ru-RU" sz="2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609600"/>
            <a:ext cx="8229600" cy="5699760"/>
          </a:xfrm>
        </p:spPr>
        <p:txBody>
          <a:bodyPr>
            <a:normAutofit fontScale="92500" lnSpcReduction="20000"/>
          </a:bodyPr>
          <a:lstStyle/>
          <a:p>
            <a:r>
              <a:rPr lang="ru-RU" dirty="0" smtClean="0"/>
              <a:t>Непроизвольная стимуляция вентиляции легких при физической нагрузке происходит под влиянием двигательных центров ствола мозга, нисходящие влияния которых в составе </a:t>
            </a:r>
            <a:r>
              <a:rPr lang="ru-RU" dirty="0" err="1" smtClean="0"/>
              <a:t>бульбоспи-нальных</a:t>
            </a:r>
            <a:r>
              <a:rPr lang="ru-RU" dirty="0" smtClean="0"/>
              <a:t> трактов адресованы двигательным нейронам дыхательных мышц в соответствующие сегменты спинного мозга, с помощью которых непосредственно осуществляются регуляция тонуса и сокращение скелетных мышц организма человека. Наряду с корковыми влияниями на прирост вентиляции во время физической нагрузки важную роль выполняет таламический «генератор двигательного паттерна», с помощью которого частота и амплитуда дыхательных движений могут быть включены в определенный ритм движения, например, при плавании или </a:t>
            </a:r>
            <a:r>
              <a:rPr lang="ru-RU" dirty="0" smtClean="0"/>
              <a:t>беге.</a:t>
            </a:r>
            <a:endParaRPr lang="ru-RU" dirty="0" smtClean="0"/>
          </a:p>
          <a:p>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33400"/>
            <a:ext cx="8229600" cy="5775960"/>
          </a:xfrm>
        </p:spPr>
        <p:txBody>
          <a:bodyPr>
            <a:normAutofit fontScale="85000" lnSpcReduction="10000"/>
          </a:bodyPr>
          <a:lstStyle/>
          <a:p>
            <a:r>
              <a:rPr lang="ru-RU" dirty="0" smtClean="0"/>
              <a:t>При физической нагрузке низкой и средней интенсивности, когда потребление 02 (V02) составляет менее 55 % от максимальной скорости этого процесса в организме, V02 и вентиляция легких взаимосвязаны между собой линейно (рис. 10.25). Для обеспечения потребления 1 л 02 в организме при физической нагрузке необходимо увеличение вентиляции легких (VE) на 20—25 л. Это соотношение называется дыхательным эквивалентом и оно равно 25 : 1 при физической нагрузке низкой и средней интенсивности. В этих условиях у человека из крови в ткани экстрагируется 20—25 % 02, поскольку 25 л вдыхаемого воздуха содержит 5 л кислорода. Для физически тренированных людей максимальная вентиляция легких должна составить порядка 120 л/мин, чтобы обеспечить необходимое потребление 02 в организме, равное порядка 5 </a:t>
            </a:r>
            <a:r>
              <a:rPr lang="ru-RU" dirty="0" smtClean="0"/>
              <a:t>л/мин.</a:t>
            </a:r>
            <a:endParaRPr lang="ru-RU" dirty="0" smtClean="0"/>
          </a:p>
          <a:p>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endParaRPr lang="ru-RU"/>
          </a:p>
        </p:txBody>
      </p:sp>
      <p:pic>
        <p:nvPicPr>
          <p:cNvPr id="5122" name="Picture 2" descr="https://ds02.infourok.ru/uploads/ex/057f/00012a76-45315f7c/img29.jpg"/>
          <p:cNvPicPr>
            <a:picLocks noChangeAspect="1" noChangeArrowheads="1"/>
          </p:cNvPicPr>
          <p:nvPr/>
        </p:nvPicPr>
        <p:blipFill>
          <a:blip r:embed="rId2"/>
          <a:srcRect/>
          <a:stretch>
            <a:fillRect/>
          </a:stretch>
        </p:blipFill>
        <p:spPr bwMode="auto">
          <a:xfrm>
            <a:off x="0" y="-1"/>
            <a:ext cx="9144000" cy="6858001"/>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685800"/>
            <a:ext cx="8229600" cy="5623560"/>
          </a:xfrm>
        </p:spPr>
        <p:txBody>
          <a:bodyPr>
            <a:normAutofit lnSpcReduction="10000"/>
          </a:bodyPr>
          <a:lstStyle/>
          <a:p>
            <a:r>
              <a:rPr lang="ru-RU" dirty="0" smtClean="0"/>
              <a:t>При физической нагрузке регуляция дыхания не обусловлена исключительно ролью хеморецепторов, поскольку парциальное напряжение 02 в альвеолах повышено относительно нормы в связи с увеличенной вентиляцией, или </a:t>
            </a:r>
            <a:r>
              <a:rPr lang="ru-RU" dirty="0" err="1" smtClean="0"/>
              <a:t>гиперпноэ</a:t>
            </a:r>
            <a:r>
              <a:rPr lang="ru-RU" dirty="0" smtClean="0"/>
              <a:t>, а прирост С02 недостаточен для хеморецепторной стимуляции внешнего дыхания. При физической нагрузке в мышцах возрастает продукция молочной кислоты, которая стимулирует периферические хеморецепторы дыхания, но основное значение в увеличении вентиляции имеют </a:t>
            </a:r>
            <a:r>
              <a:rPr lang="ru-RU" dirty="0" err="1" smtClean="0"/>
              <a:t>супрабульбарные</a:t>
            </a:r>
            <a:r>
              <a:rPr lang="ru-RU" dirty="0" smtClean="0"/>
              <a:t> входы, которые изменяют активность дыхательного центра продолговатого </a:t>
            </a:r>
            <a:r>
              <a:rPr lang="ru-RU" dirty="0" smtClean="0"/>
              <a:t>мозга.</a:t>
            </a:r>
            <a:endParaRPr lang="ru-RU" dirty="0" smtClean="0"/>
          </a:p>
          <a:p>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https://present5.com/presentation/69237424_445194905/image-32.jpg"/>
          <p:cNvPicPr>
            <a:picLocks noChangeAspect="1" noChangeArrowheads="1"/>
          </p:cNvPicPr>
          <p:nvPr/>
        </p:nvPicPr>
        <p:blipFill>
          <a:blip r:embed="rId2"/>
          <a:srcRect/>
          <a:stretch>
            <a:fillRect/>
          </a:stretch>
        </p:blipFill>
        <p:spPr bwMode="auto">
          <a:xfrm>
            <a:off x="990600" y="914400"/>
            <a:ext cx="6858000" cy="5143501"/>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endParaRPr lang="ru-RU"/>
          </a:p>
        </p:txBody>
      </p:sp>
      <p:pic>
        <p:nvPicPr>
          <p:cNvPr id="13314" name="Picture 2" descr="https://ds04.infourok.ru/uploads/ex/0717/00147976-1b61283b/img14.jpg"/>
          <p:cNvPicPr>
            <a:picLocks noChangeAspect="1" noChangeArrowheads="1"/>
          </p:cNvPicPr>
          <p:nvPr/>
        </p:nvPicPr>
        <p:blipFill>
          <a:blip r:embed="rId2"/>
          <a:srcRect/>
          <a:stretch>
            <a:fillRect/>
          </a:stretch>
        </p:blipFill>
        <p:spPr bwMode="auto">
          <a:xfrm>
            <a:off x="0" y="-1"/>
            <a:ext cx="9144000" cy="6858001"/>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endParaRPr lang="ru-RU"/>
          </a:p>
        </p:txBody>
      </p:sp>
      <p:pic>
        <p:nvPicPr>
          <p:cNvPr id="12290" name="Picture 2" descr="https://helpiks.org/helpiksorg/baza7/82679426238.files/image078.jpg"/>
          <p:cNvPicPr>
            <a:picLocks noChangeAspect="1" noChangeArrowheads="1"/>
          </p:cNvPicPr>
          <p:nvPr/>
        </p:nvPicPr>
        <p:blipFill>
          <a:blip r:embed="rId2"/>
          <a:srcRect/>
          <a:stretch>
            <a:fillRect/>
          </a:stretch>
        </p:blipFill>
        <p:spPr bwMode="auto">
          <a:xfrm>
            <a:off x="0" y="1"/>
            <a:ext cx="9143999" cy="685800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04800" y="304800"/>
            <a:ext cx="8382000" cy="5867400"/>
          </a:xfrm>
        </p:spPr>
        <p:txBody>
          <a:bodyPr>
            <a:normAutofit/>
          </a:bodyPr>
          <a:lstStyle/>
          <a:p>
            <a:r>
              <a:rPr lang="ru-RU" sz="2400" dirty="0" smtClean="0"/>
              <a:t>Увеличение дыхания при физической нагрузке проявляется в виде трех фаз: 1) первая фаза </a:t>
            </a:r>
            <a:r>
              <a:rPr lang="ru-RU" sz="2400" dirty="0" err="1" smtClean="0"/>
              <a:t>гиперпноэ</a:t>
            </a:r>
            <a:r>
              <a:rPr lang="ru-RU" sz="2400" dirty="0" smtClean="0"/>
              <a:t> возникает в первые 20 с под влиянием нисходящих двигательных команд от нейронов моторной коры и входов от проприорецепторов сокращающихся мышц; 2) вторая фаза характеризуется медленным (</a:t>
            </a:r>
            <a:r>
              <a:rPr lang="ru-RU" sz="2400" dirty="0" err="1" smtClean="0"/>
              <a:t>экспотенциальным</a:t>
            </a:r>
            <a:r>
              <a:rPr lang="ru-RU" sz="2400" dirty="0" smtClean="0"/>
              <a:t>) приростом вентиляции в результате активации под влиянием нисходящих центральных команд центров </a:t>
            </a:r>
            <a:r>
              <a:rPr lang="ru-RU" sz="2400" dirty="0" err="1" smtClean="0"/>
              <a:t>варолиева</a:t>
            </a:r>
            <a:r>
              <a:rPr lang="ru-RU" sz="2400" dirty="0" smtClean="0"/>
              <a:t> моста, регулирующих дыхание (например, </a:t>
            </a:r>
            <a:r>
              <a:rPr lang="ru-RU" sz="2400" dirty="0" err="1" smtClean="0"/>
              <a:t>пневмотаксического</a:t>
            </a:r>
            <a:r>
              <a:rPr lang="ru-RU" sz="2400" dirty="0" smtClean="0"/>
              <a:t>); 3) третья фаза проявляется относительно постоянным уровнем активации механизмов регуляции легочной вентиляции, которые включают процессы температурного и хеморецепторного контроля внутренней среды организма при физической </a:t>
            </a:r>
            <a:r>
              <a:rPr lang="ru-RU" sz="2400" dirty="0" smtClean="0"/>
              <a:t>нагрузке.</a:t>
            </a:r>
            <a:endParaRPr lang="ru-RU" sz="2400" dirty="0" smtClean="0"/>
          </a:p>
          <a:p>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52400" y="3810000"/>
            <a:ext cx="8991600" cy="3048000"/>
          </a:xfrm>
        </p:spPr>
        <p:txBody>
          <a:bodyPr>
            <a:normAutofit fontScale="77500" lnSpcReduction="20000"/>
          </a:bodyPr>
          <a:lstStyle/>
          <a:p>
            <a:r>
              <a:rPr lang="ru-RU" dirty="0" smtClean="0"/>
              <a:t>Рис. </a:t>
            </a:r>
            <a:r>
              <a:rPr lang="ru-RU" dirty="0" smtClean="0"/>
              <a:t>1. </a:t>
            </a:r>
            <a:r>
              <a:rPr lang="ru-RU" dirty="0" smtClean="0"/>
              <a:t>Зависимость </a:t>
            </a:r>
            <a:r>
              <a:rPr lang="ru-RU" dirty="0" err="1" smtClean="0"/>
              <a:t>вентиляциии</a:t>
            </a:r>
            <a:r>
              <a:rPr lang="ru-RU" dirty="0" smtClean="0"/>
              <a:t> легких относительно аэробной и анаэробной мощности физической нагрузки. При аэробной физической нагрузке вентиляция легких линейно связана с мощностью физической нагрузки. В этих условиях активация дыхательного центра и прирост вентиляции легких обусловлены </a:t>
            </a:r>
            <a:r>
              <a:rPr lang="ru-RU" dirty="0" err="1" smtClean="0"/>
              <a:t>ней-рогенными</a:t>
            </a:r>
            <a:r>
              <a:rPr lang="ru-RU" dirty="0" smtClean="0"/>
              <a:t> стимулами. При анаэробной физической нагрузке прирост вентиляции легких становится не линейным относительно метаболизма в мышцах. В этих условиях активация дыхательного центра и прирост вентиляции легких обусловлены стимуляцией центральных и периферических </a:t>
            </a:r>
            <a:r>
              <a:rPr lang="ru-RU" dirty="0" smtClean="0"/>
              <a:t>хеморецепторов.</a:t>
            </a:r>
            <a:endParaRPr lang="ru-RU" dirty="0" smtClean="0"/>
          </a:p>
          <a:p>
            <a:endParaRPr lang="ru-RU" dirty="0"/>
          </a:p>
        </p:txBody>
      </p:sp>
      <p:pic>
        <p:nvPicPr>
          <p:cNvPr id="5" name="Picture 2" descr="Влияние на дыхание физической нагрузки низкой и средней интенсивности."/>
          <p:cNvPicPr>
            <a:picLocks noChangeAspect="1" noChangeArrowheads="1"/>
          </p:cNvPicPr>
          <p:nvPr/>
        </p:nvPicPr>
        <p:blipFill>
          <a:blip r:embed="rId2"/>
          <a:srcRect/>
          <a:stretch>
            <a:fillRect/>
          </a:stretch>
        </p:blipFill>
        <p:spPr bwMode="auto">
          <a:xfrm>
            <a:off x="2362200" y="304800"/>
            <a:ext cx="4848225" cy="327660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685800"/>
            <a:ext cx="8229600" cy="5623560"/>
          </a:xfrm>
        </p:spPr>
        <p:txBody>
          <a:bodyPr>
            <a:normAutofit fontScale="92500" lnSpcReduction="10000"/>
          </a:bodyPr>
          <a:lstStyle/>
          <a:p>
            <a:r>
              <a:rPr lang="ru-RU" dirty="0" smtClean="0"/>
              <a:t>Начальная стадия увеличения вентиляции при физической нагрузке обусловлена так называемыми нейрогенными стимулами. Механизм нейрогенной стимуляции вентиляции легких обусловлен афферентными импульсами от рецепторов работающих мышц, центральных двигательных команд моторной коры и двигательных центров ствола мозга. Двигательные команды моторной коры обусловливают специфику вентиляции легких при разных видах физической активности. Дыхание человека в определенной степени может находиться под произвольным (корковым) контролем; человек может прекратить дыхательные движения или, наоборот, увеличить вентиляцию легких (гипервентиляция</a:t>
            </a:r>
            <a:r>
              <a:rPr lang="ru-RU" dirty="0" smtClean="0"/>
              <a:t>).</a:t>
            </a:r>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28600" y="228600"/>
            <a:ext cx="8534400" cy="2895600"/>
          </a:xfrm>
        </p:spPr>
        <p:txBody>
          <a:bodyPr>
            <a:normAutofit fontScale="85000" lnSpcReduction="20000"/>
          </a:bodyPr>
          <a:lstStyle/>
          <a:p>
            <a:r>
              <a:rPr lang="ru-RU" dirty="0" smtClean="0"/>
              <a:t>Кора больших полушарий головного мозга регулирует паттерн дыхательных движений при речи, пении, занятиях физическими упражнениями, например при плавании, при игре на духовых музыкальных инструментах. Нисходящие двигательные команды от соответствующих областей коры поступают к нейронам дыхательного центра, а по пирамидным трактам в составе боковых столбов — непосредственно к дыхательным </a:t>
            </a:r>
            <a:r>
              <a:rPr lang="ru-RU" dirty="0" err="1" smtClean="0"/>
              <a:t>мотонейронам</a:t>
            </a:r>
            <a:r>
              <a:rPr lang="ru-RU" dirty="0" smtClean="0"/>
              <a:t> сегментов спинного </a:t>
            </a:r>
            <a:r>
              <a:rPr lang="ru-RU" dirty="0" smtClean="0"/>
              <a:t>мозга.</a:t>
            </a:r>
            <a:endParaRPr lang="ru-RU" dirty="0" smtClean="0"/>
          </a:p>
          <a:p>
            <a:endParaRPr lang="ru-RU" dirty="0"/>
          </a:p>
        </p:txBody>
      </p:sp>
      <p:pic>
        <p:nvPicPr>
          <p:cNvPr id="8194" name="Picture 2" descr="https://cf.ppt-online.org/files1/slide/e/EduWvRxgqh0k4wYPmcoVZyK8T91jHXOSztBaUGp72/slide-11.jpg"/>
          <p:cNvPicPr>
            <a:picLocks noChangeAspect="1" noChangeArrowheads="1"/>
          </p:cNvPicPr>
          <p:nvPr/>
        </p:nvPicPr>
        <p:blipFill>
          <a:blip r:embed="rId2"/>
          <a:srcRect/>
          <a:stretch>
            <a:fillRect/>
          </a:stretch>
        </p:blipFill>
        <p:spPr bwMode="auto">
          <a:xfrm>
            <a:off x="1828800" y="2895600"/>
            <a:ext cx="5943600" cy="3962400"/>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пекс">
  <a:themeElements>
    <a:clrScheme name="Апекс">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Апекс">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Апекс">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18</TotalTime>
  <Words>612</Words>
  <PresentationFormat>Экран (4:3)</PresentationFormat>
  <Paragraphs>9</Paragraphs>
  <Slides>12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Апекс</vt:lpstr>
      <vt:lpstr>Регуляция дыхания при физической нагрузке</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Регуляция дыхания при физической нагрузке</dc:title>
  <dc:creator>SALTEREEVA KHAVA</dc:creator>
  <cp:lastModifiedBy>Салтереева Хава Р</cp:lastModifiedBy>
  <cp:revision>8</cp:revision>
  <dcterms:created xsi:type="dcterms:W3CDTF">2020-06-02T17:27:01Z</dcterms:created>
  <dcterms:modified xsi:type="dcterms:W3CDTF">2020-06-02T17:48:32Z</dcterms:modified>
</cp:coreProperties>
</file>