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06365EF8-FC6B-4A8B-BA00-B5762B583CE4}"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6365EF8-FC6B-4A8B-BA00-B5762B583CE4}"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06365EF8-FC6B-4A8B-BA00-B5762B583CE4}"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6365EF8-FC6B-4A8B-BA00-B5762B583CE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A67DEC5D-0E84-418A-9AB1-5C269D129EA2}" type="datetimeFigureOut">
              <a:rPr lang="ru-RU" smtClean="0"/>
              <a:t>07.03.2023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6365EF8-FC6B-4A8B-BA00-B5762B583CE4}"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7DEC5D-0E84-418A-9AB1-5C269D129EA2}" type="datetimeFigureOut">
              <a:rPr lang="ru-RU" smtClean="0"/>
              <a:t>07.03.2023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6365EF8-FC6B-4A8B-BA00-B5762B583CE4}"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31640" y="1268760"/>
            <a:ext cx="7406640" cy="2160240"/>
          </a:xfrm>
        </p:spPr>
        <p:txBody>
          <a:bodyPr>
            <a:normAutofit fontScale="90000"/>
          </a:bodyPr>
          <a:lstStyle/>
          <a:p>
            <a:pPr algn="ctr"/>
            <a:r>
              <a:rPr lang="ru-RU" dirty="0" smtClean="0"/>
              <a:t>Религия и атеизм. Религиозная и светская нравственность: общее и особенное.</a:t>
            </a:r>
            <a:endParaRPr lang="ru-RU" dirty="0"/>
          </a:p>
        </p:txBody>
      </p:sp>
    </p:spTree>
    <p:extLst>
      <p:ext uri="{BB962C8B-B14F-4D97-AF65-F5344CB8AC3E}">
        <p14:creationId xmlns:p14="http://schemas.microsoft.com/office/powerpoint/2010/main" val="2300899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https://yadyitzchok.org/wp-content/uploads/2021/09/%D0%9D%D0%BE%D0%B2%D1%8B%D0%B9-%D0%BF%D1%80%D0%BE%D0%B5%D0%BA%D1%82-1-1536x102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3573016"/>
            <a:ext cx="2952328" cy="2573784"/>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971600" y="476672"/>
            <a:ext cx="7962088" cy="5771728"/>
          </a:xfrm>
        </p:spPr>
        <p:txBody>
          <a:bodyPr/>
          <a:lstStyle/>
          <a:p>
            <a:r>
              <a:rPr lang="ru-RU" dirty="0">
                <a:latin typeface="Times New Roman" pitchFamily="18" charset="0"/>
                <a:cs typeface="Times New Roman" pitchFamily="18" charset="0"/>
              </a:rPr>
              <a:t>Наиболее известными теистическими системами являются генетически связанные между собой так называемые </a:t>
            </a:r>
            <a:r>
              <a:rPr lang="ru-RU" dirty="0" err="1">
                <a:latin typeface="Times New Roman" pitchFamily="18" charset="0"/>
                <a:cs typeface="Times New Roman" pitchFamily="18" charset="0"/>
              </a:rPr>
              <a:t>авраамические</a:t>
            </a:r>
            <a:r>
              <a:rPr lang="ru-RU" dirty="0">
                <a:latin typeface="Times New Roman" pitchFamily="18" charset="0"/>
                <a:cs typeface="Times New Roman" pitchFamily="18" charset="0"/>
              </a:rPr>
              <a:t> религии: иудаизм, христианство, ислам</a:t>
            </a:r>
          </a:p>
        </p:txBody>
      </p:sp>
      <p:sp>
        <p:nvSpPr>
          <p:cNvPr id="4" name="AutoShape 4" descr="https://kartinkin.net/uploads/posts/2022-03/1647546277_15-kartinkin-net-p-khristianstvo-kartinki-dlya-prezentatsii-17.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30" name="Picture 6" descr="https://psdsale.com/components/com_jshopping/files/img_products/8184-krestnyj-put.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9912" y="3751138"/>
            <a:ext cx="3182566" cy="25922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klike.net/uploads/posts/2020-02/1582793435_6.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2" y="2489101"/>
            <a:ext cx="3203848" cy="25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678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476672"/>
            <a:ext cx="7962088" cy="5771728"/>
          </a:xfrm>
        </p:spPr>
        <p:txBody>
          <a:bodyPr>
            <a:normAutofit fontScale="77500" lnSpcReduction="20000"/>
          </a:bodyPr>
          <a:lstStyle/>
          <a:p>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склонен ограничиваться «разрушительной работой»: он демонстрирует противоречия той или иной формы теизма, показывает негативную роль, которую играли или могут в определённых условиях сыграть те или иные вариации теизма и т. п. Так, например, </a:t>
            </a:r>
            <a:r>
              <a:rPr lang="ru-RU" dirty="0" err="1">
                <a:latin typeface="Times New Roman" pitchFamily="18" charset="0"/>
                <a:cs typeface="Times New Roman" pitchFamily="18" charset="0"/>
              </a:rPr>
              <a:t>антитеисты</a:t>
            </a:r>
            <a:r>
              <a:rPr lang="ru-RU" dirty="0">
                <a:latin typeface="Times New Roman" pitchFamily="18" charset="0"/>
                <a:cs typeface="Times New Roman" pitchFamily="18" charset="0"/>
              </a:rPr>
              <a:t> могут указывать на реакционную роль библейского утверждения «нет власти не от Бога», так или иначе оправдывающего самые жестокие политические режимы. Они могут указывать на </a:t>
            </a:r>
            <a:r>
              <a:rPr lang="ru-RU" dirty="0" err="1">
                <a:latin typeface="Times New Roman" pitchFamily="18" charset="0"/>
                <a:cs typeface="Times New Roman" pitchFamily="18" charset="0"/>
              </a:rPr>
              <a:t>антигуманность</a:t>
            </a:r>
            <a:r>
              <a:rPr lang="ru-RU" dirty="0">
                <a:latin typeface="Times New Roman" pitchFamily="18" charset="0"/>
                <a:cs typeface="Times New Roman" pitchFamily="18" charset="0"/>
              </a:rPr>
              <a:t> распространённых религиозных представлений об осуждении грешников на вечные муки. Они могут подчёркивать неправомерность, необоснованность претензий, по сути, всех теистических мировоззрений на обладание Истиной именно их конфессией, или необоснованность теистических представлений о том, что Истина дана в соответствующих священных книгах… </a:t>
            </a:r>
          </a:p>
          <a:p>
            <a:endParaRPr lang="ru-RU" dirty="0"/>
          </a:p>
        </p:txBody>
      </p:sp>
    </p:spTree>
    <p:extLst>
      <p:ext uri="{BB962C8B-B14F-4D97-AF65-F5344CB8AC3E}">
        <p14:creationId xmlns:p14="http://schemas.microsoft.com/office/powerpoint/2010/main" val="1109838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404664"/>
            <a:ext cx="7962088" cy="5843736"/>
          </a:xfrm>
        </p:spPr>
        <p:txBody>
          <a:bodyPr>
            <a:normAutofit lnSpcReduction="10000"/>
          </a:bodyPr>
          <a:lstStyle/>
          <a:p>
            <a:r>
              <a:rPr lang="ru-RU" dirty="0">
                <a:latin typeface="Times New Roman" pitchFamily="18" charset="0"/>
                <a:cs typeface="Times New Roman" pitchFamily="18" charset="0"/>
              </a:rPr>
              <a:t>Можно сказать, что сама по себе рационалистическая критика теизма – дело несложное, но малоэффективное для преодоления теизма. Дело в том, что для теизма рациональная обоснованность его мировоззренческой компоненты не является приоритетным требованием. Чаще всего теизм претендует на некую </a:t>
            </a:r>
            <a:r>
              <a:rPr lang="ru-RU" dirty="0" err="1">
                <a:latin typeface="Times New Roman" pitchFamily="18" charset="0"/>
                <a:cs typeface="Times New Roman" pitchFamily="18" charset="0"/>
              </a:rPr>
              <a:t>сверхрациональность</a:t>
            </a:r>
            <a:r>
              <a:rPr lang="ru-RU" dirty="0">
                <a:latin typeface="Times New Roman" pitchFamily="18" charset="0"/>
                <a:cs typeface="Times New Roman" pitchFamily="18" charset="0"/>
              </a:rPr>
              <a:t>. Теизм, как правило, утверждает недоступность Бога, взаимоотношений Бога и мира, Бога и человека разуму. </a:t>
            </a:r>
          </a:p>
          <a:p>
            <a:endParaRPr lang="ru-RU" dirty="0"/>
          </a:p>
        </p:txBody>
      </p:sp>
    </p:spTree>
    <p:extLst>
      <p:ext uri="{BB962C8B-B14F-4D97-AF65-F5344CB8AC3E}">
        <p14:creationId xmlns:p14="http://schemas.microsoft.com/office/powerpoint/2010/main" val="4008423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404664"/>
            <a:ext cx="7890080" cy="6048672"/>
          </a:xfrm>
        </p:spPr>
        <p:txBody>
          <a:bodyPr>
            <a:normAutofit fontScale="92500" lnSpcReduction="20000"/>
          </a:bodyPr>
          <a:lstStyle/>
          <a:p>
            <a:r>
              <a:rPr lang="ru-RU" dirty="0">
                <a:latin typeface="Times New Roman" pitchFamily="18" charset="0"/>
                <a:cs typeface="Times New Roman" pitchFamily="18" charset="0"/>
              </a:rPr>
              <a:t>теизм предлагает простое и, на первый взгляд, понятное решение проблемы смысла жизни: если мир и человек созданы по замыслу </a:t>
            </a:r>
            <a:r>
              <a:rPr lang="ru-RU" dirty="0" err="1">
                <a:latin typeface="Times New Roman" pitchFamily="18" charset="0"/>
                <a:cs typeface="Times New Roman" pitchFamily="18" charset="0"/>
              </a:rPr>
              <a:t>всесовершенного</a:t>
            </a:r>
            <a:r>
              <a:rPr lang="ru-RU" dirty="0">
                <a:latin typeface="Times New Roman" pitchFamily="18" charset="0"/>
                <a:cs typeface="Times New Roman" pitchFamily="18" charset="0"/>
              </a:rPr>
              <a:t> Бога, то их бытие не может быть бессмысленным и бесцельным. Приверженец теизма ищет и находит в Боге всемогущего и всеблагого защитника и утешителя, гаранта справедливости, он видит в Боге предел всех высших ценностей: любви, истины, свободы, красоты, милосердия… Может быть, поэтому нередко </a:t>
            </a:r>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отрицая определённые теистические представления, эволюционирует в направлении другой формы теизма. </a:t>
            </a:r>
          </a:p>
        </p:txBody>
      </p:sp>
    </p:spTree>
    <p:extLst>
      <p:ext uri="{BB962C8B-B14F-4D97-AF65-F5344CB8AC3E}">
        <p14:creationId xmlns:p14="http://schemas.microsoft.com/office/powerpoint/2010/main" val="4147843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476672"/>
            <a:ext cx="7890080" cy="5771728"/>
          </a:xfrm>
        </p:spPr>
        <p:txBody>
          <a:bodyPr>
            <a:normAutofit lnSpcReduction="10000"/>
          </a:bodyPr>
          <a:lstStyle/>
          <a:p>
            <a:r>
              <a:rPr lang="ru-RU" dirty="0">
                <a:latin typeface="Times New Roman" pitchFamily="18" charset="0"/>
                <a:cs typeface="Times New Roman" pitchFamily="18" charset="0"/>
              </a:rPr>
              <a:t>В своём развитии </a:t>
            </a:r>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может также породить весьма примитивные и агрессивные формы </a:t>
            </a:r>
            <a:r>
              <a:rPr lang="ru-RU" dirty="0" err="1">
                <a:latin typeface="Times New Roman" pitchFamily="18" charset="0"/>
                <a:cs typeface="Times New Roman" pitchFamily="18" charset="0"/>
              </a:rPr>
              <a:t>квазирелигиозного</a:t>
            </a:r>
            <a:r>
              <a:rPr lang="ru-RU" dirty="0">
                <a:latin typeface="Times New Roman" pitchFamily="18" charset="0"/>
                <a:cs typeface="Times New Roman" pitchFamily="18" charset="0"/>
              </a:rPr>
              <a:t> мировоззрения, творя собственных кумиров (из вождей, партий, классов, наций, государства…). Впрочем, не следует думать, что всякий </a:t>
            </a:r>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 это скрытая форма теизма или что всякий </a:t>
            </a:r>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неизбежно перерастает в теизм. Это не так, хотя бы потому, что </a:t>
            </a:r>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может эволюционировать к </a:t>
            </a:r>
            <a:r>
              <a:rPr lang="ru-RU" dirty="0" err="1">
                <a:latin typeface="Times New Roman" pitchFamily="18" charset="0"/>
                <a:cs typeface="Times New Roman" pitchFamily="18" charset="0"/>
              </a:rPr>
              <a:t>внетеизму</a:t>
            </a:r>
            <a:r>
              <a:rPr lang="ru-RU" dirty="0">
                <a:latin typeface="Times New Roman" pitchFamily="18" charset="0"/>
                <a:cs typeface="Times New Roman" pitchFamily="18" charset="0"/>
              </a:rPr>
              <a:t>. </a:t>
            </a:r>
          </a:p>
          <a:p>
            <a:endParaRPr lang="ru-RU" dirty="0"/>
          </a:p>
        </p:txBody>
      </p:sp>
    </p:spTree>
    <p:extLst>
      <p:ext uri="{BB962C8B-B14F-4D97-AF65-F5344CB8AC3E}">
        <p14:creationId xmlns:p14="http://schemas.microsoft.com/office/powerpoint/2010/main" val="3953678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476672"/>
            <a:ext cx="7890080" cy="5771728"/>
          </a:xfrm>
        </p:spPr>
        <p:txBody>
          <a:bodyPr>
            <a:normAutofit fontScale="92500" lnSpcReduction="20000"/>
          </a:bodyPr>
          <a:lstStyle/>
          <a:p>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нетеизм</a:t>
            </a:r>
            <a:r>
              <a:rPr lang="ru-RU" dirty="0">
                <a:latin typeface="Times New Roman" pitchFamily="18" charset="0"/>
                <a:cs typeface="Times New Roman" pitchFamily="18" charset="0"/>
              </a:rPr>
              <a:t>, или нон-теизм, как его называют в западной религиоведческой литературе) отличается от </a:t>
            </a:r>
            <a:r>
              <a:rPr lang="ru-RU" dirty="0" err="1">
                <a:latin typeface="Times New Roman" pitchFamily="18" charset="0"/>
                <a:cs typeface="Times New Roman" pitchFamily="18" charset="0"/>
              </a:rPr>
              <a:t>антитеизма</a:t>
            </a:r>
            <a:r>
              <a:rPr lang="ru-RU" dirty="0">
                <a:latin typeface="Times New Roman" pitchFamily="18" charset="0"/>
                <a:cs typeface="Times New Roman" pitchFamily="18" charset="0"/>
              </a:rPr>
              <a:t> в первую очередь тем, что в нём главное место принадлежит не критике тех или иных форм теизма и даже не критике теизма как такового, а позитивной разработке целостного мировоззрения; осуществляемой без обращения к идее Бога. </a:t>
            </a:r>
          </a:p>
          <a:p>
            <a:r>
              <a:rPr lang="ru-RU" dirty="0">
                <a:latin typeface="Times New Roman" pitchFamily="18" charset="0"/>
                <a:cs typeface="Times New Roman" pitchFamily="18" charset="0"/>
              </a:rPr>
              <a:t>Путь от </a:t>
            </a:r>
            <a:r>
              <a:rPr lang="ru-RU" dirty="0" err="1">
                <a:latin typeface="Times New Roman" pitchFamily="18" charset="0"/>
                <a:cs typeface="Times New Roman" pitchFamily="18" charset="0"/>
              </a:rPr>
              <a:t>антитеизма</a:t>
            </a:r>
            <a:r>
              <a:rPr lang="ru-RU" dirty="0">
                <a:latin typeface="Times New Roman" pitchFamily="18" charset="0"/>
                <a:cs typeface="Times New Roman" pitchFamily="18" charset="0"/>
              </a:rPr>
              <a:t> к </a:t>
            </a:r>
            <a:r>
              <a:rPr lang="ru-RU" dirty="0" err="1">
                <a:latin typeface="Times New Roman" pitchFamily="18" charset="0"/>
                <a:cs typeface="Times New Roman" pitchFamily="18" charset="0"/>
              </a:rPr>
              <a:t>внетеизму</a:t>
            </a:r>
            <a:r>
              <a:rPr lang="ru-RU" dirty="0">
                <a:latin typeface="Times New Roman" pitchFamily="18" charset="0"/>
                <a:cs typeface="Times New Roman" pitchFamily="18" charset="0"/>
              </a:rPr>
              <a:t> лежит через переход от критики и отрицания конкретных форм теизма, тех или иных его идей и практик к конструктивному преодолению основополагающих принципов теизма как такового. </a:t>
            </a:r>
          </a:p>
          <a:p>
            <a:endParaRPr lang="ru-RU" dirty="0"/>
          </a:p>
        </p:txBody>
      </p:sp>
    </p:spTree>
    <p:extLst>
      <p:ext uri="{BB962C8B-B14F-4D97-AF65-F5344CB8AC3E}">
        <p14:creationId xmlns:p14="http://schemas.microsoft.com/office/powerpoint/2010/main" val="57110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620688"/>
            <a:ext cx="7890080" cy="5627712"/>
          </a:xfrm>
        </p:spPr>
        <p:txBody>
          <a:bodyPr>
            <a:normAutofit fontScale="85000" lnSpcReduction="10000"/>
          </a:bodyPr>
          <a:lstStyle/>
          <a:p>
            <a:r>
              <a:rPr lang="ru-RU" dirty="0">
                <a:latin typeface="Times New Roman" pitchFamily="18" charset="0"/>
                <a:cs typeface="Times New Roman" pitchFamily="18" charset="0"/>
              </a:rPr>
              <a:t>провалом завершились все бесчисленные попытки теологии и религиозной философии преодолеть внутренние противоречия теизма между монизмом и дуализмом. Действительно, с одной стороны, теизм фундаментально монистичен: это единобожие (монотеизм); теизм утверждает, что Бог – это сверхличность, а личность – это всегда </a:t>
            </a:r>
            <a:r>
              <a:rPr lang="ru-RU" dirty="0" err="1">
                <a:latin typeface="Times New Roman" pitchFamily="18" charset="0"/>
                <a:cs typeface="Times New Roman" pitchFamily="18" charset="0"/>
              </a:rPr>
              <a:t>центрированность</a:t>
            </a:r>
            <a:r>
              <a:rPr lang="ru-RU" dirty="0">
                <a:latin typeface="Times New Roman" pitchFamily="18" charset="0"/>
                <a:cs typeface="Times New Roman" pitchFamily="18" charset="0"/>
              </a:rPr>
              <a:t>, целостность, </a:t>
            </a:r>
            <a:r>
              <a:rPr lang="ru-RU" dirty="0" err="1">
                <a:latin typeface="Times New Roman" pitchFamily="18" charset="0"/>
                <a:cs typeface="Times New Roman" pitchFamily="18" charset="0"/>
              </a:rPr>
              <a:t>самобытие</a:t>
            </a:r>
            <a:r>
              <a:rPr lang="ru-RU" dirty="0">
                <a:latin typeface="Times New Roman" pitchFamily="18" charset="0"/>
                <a:cs typeface="Times New Roman" pitchFamily="18" charset="0"/>
              </a:rPr>
              <a:t>; Бог – творец мира и человека, мир творится Богом «из ничто», мир ничтожен, мир находится в полной зависимости от Бога («Бог-вседержитель»); Бог в теизме – это Провидение (то есть, всё в мире происходит в соответствии с его замыслом)… </a:t>
            </a:r>
          </a:p>
        </p:txBody>
      </p:sp>
    </p:spTree>
    <p:extLst>
      <p:ext uri="{BB962C8B-B14F-4D97-AF65-F5344CB8AC3E}">
        <p14:creationId xmlns:p14="http://schemas.microsoft.com/office/powerpoint/2010/main" val="251919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476672"/>
            <a:ext cx="7962088" cy="5771728"/>
          </a:xfrm>
        </p:spPr>
        <p:txBody>
          <a:bodyPr>
            <a:normAutofit fontScale="85000" lnSpcReduction="10000"/>
          </a:bodyPr>
          <a:lstStyle/>
          <a:p>
            <a:r>
              <a:rPr lang="ru-RU" dirty="0">
                <a:latin typeface="Times New Roman" pitchFamily="18" charset="0"/>
                <a:cs typeface="Times New Roman" pitchFamily="18" charset="0"/>
              </a:rPr>
              <a:t>С другой стороны, теизм принципиально дуалистичен: теизм настойчиво подчёркивает, что Бог </a:t>
            </a:r>
            <a:r>
              <a:rPr lang="ru-RU" dirty="0" err="1">
                <a:latin typeface="Times New Roman" pitchFamily="18" charset="0"/>
                <a:cs typeface="Times New Roman" pitchFamily="18" charset="0"/>
              </a:rPr>
              <a:t>иноприроден</a:t>
            </a:r>
            <a:r>
              <a:rPr lang="ru-RU" dirty="0">
                <a:latin typeface="Times New Roman" pitchFamily="18" charset="0"/>
                <a:cs typeface="Times New Roman" pitchFamily="18" charset="0"/>
              </a:rPr>
              <a:t>, трансцендентен миру; Бог несоизмерим с миром; Бог бесконечно превосходит мир (Бог вечен, мир временен; Бог всеблаг и всемилостив, «мир во зле лежит», человек греховен; Бог </a:t>
            </a:r>
            <a:r>
              <a:rPr lang="ru-RU" dirty="0" err="1">
                <a:latin typeface="Times New Roman" pitchFamily="18" charset="0"/>
                <a:cs typeface="Times New Roman" pitchFamily="18" charset="0"/>
              </a:rPr>
              <a:t>всесовершенен</a:t>
            </a:r>
            <a:r>
              <a:rPr lang="ru-RU" dirty="0">
                <a:latin typeface="Times New Roman" pitchFamily="18" charset="0"/>
                <a:cs typeface="Times New Roman" pitchFamily="18" charset="0"/>
              </a:rPr>
              <a:t> и всесилен, мир несовершенен, человек слаб…). Последовательное проведение монизма ведёт к перерождению теизма в </a:t>
            </a:r>
            <a:r>
              <a:rPr lang="ru-RU" dirty="0" err="1">
                <a:latin typeface="Times New Roman" pitchFamily="18" charset="0"/>
                <a:cs typeface="Times New Roman" pitchFamily="18" charset="0"/>
              </a:rPr>
              <a:t>имманентизм</a:t>
            </a:r>
            <a:r>
              <a:rPr lang="ru-RU" dirty="0">
                <a:latin typeface="Times New Roman" pitchFamily="18" charset="0"/>
                <a:cs typeface="Times New Roman" pitchFamily="18" charset="0"/>
              </a:rPr>
              <a:t>, в пантеизм. Последовательное проведение дуализма через теистическую систему ведёт к разрыву связей между Богом и миром, человеком и Богом, ведёт к разрушению теизма. </a:t>
            </a:r>
          </a:p>
        </p:txBody>
      </p:sp>
    </p:spTree>
    <p:extLst>
      <p:ext uri="{BB962C8B-B14F-4D97-AF65-F5344CB8AC3E}">
        <p14:creationId xmlns:p14="http://schemas.microsoft.com/office/powerpoint/2010/main" val="2379199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404664"/>
            <a:ext cx="7962088" cy="6048672"/>
          </a:xfrm>
        </p:spPr>
        <p:txBody>
          <a:bodyPr>
            <a:normAutofit fontScale="85000" lnSpcReduction="20000"/>
          </a:bodyPr>
          <a:lstStyle/>
          <a:p>
            <a:r>
              <a:rPr lang="ru-RU" dirty="0">
                <a:latin typeface="Times New Roman" pitchFamily="18" charset="0"/>
                <a:cs typeface="Times New Roman" pitchFamily="18" charset="0"/>
              </a:rPr>
              <a:t>считается, что теизм преодолевает аксиологический (этический, прежде всего) релятивизм, поскольку теизм якобы подводит под систему духовных ценностей, под нравственные правила и нормы абсолютно надежный фундамент: гарантом системы духовных ценностей, гарантом нравственности является в теизме Абсолют (Бог). И это кажется представителям теизма очевидным. Многим «колеблющимся» религиозное обоснование духовных ценностей представляется очень убедительным. Вспомним: «Если Бога нет, то всё позволено». И это выглядит как всесильный, всепобеждающий </a:t>
            </a:r>
            <a:r>
              <a:rPr lang="ru-RU" dirty="0" err="1">
                <a:latin typeface="Times New Roman" pitchFamily="18" charset="0"/>
                <a:cs typeface="Times New Roman" pitchFamily="18" charset="0"/>
              </a:rPr>
              <a:t>аргумект</a:t>
            </a:r>
            <a:r>
              <a:rPr lang="ru-RU" dirty="0">
                <a:latin typeface="Times New Roman" pitchFamily="18" charset="0"/>
                <a:cs typeface="Times New Roman" pitchFamily="18" charset="0"/>
              </a:rPr>
              <a:t>. Правда, вспоминаются также Освенцим, ГУЛАГ… и возникает искушение «обернуть» этот аргумент: «всё позволено, значит, Бога нет». </a:t>
            </a:r>
          </a:p>
          <a:p>
            <a:endParaRPr lang="ru-RU" dirty="0"/>
          </a:p>
        </p:txBody>
      </p:sp>
    </p:spTree>
    <p:extLst>
      <p:ext uri="{BB962C8B-B14F-4D97-AF65-F5344CB8AC3E}">
        <p14:creationId xmlns:p14="http://schemas.microsoft.com/office/powerpoint/2010/main" val="1185905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548680"/>
            <a:ext cx="7890080" cy="5699720"/>
          </a:xfrm>
        </p:spPr>
        <p:txBody>
          <a:bodyPr>
            <a:normAutofit fontScale="85000" lnSpcReduction="10000"/>
          </a:bodyPr>
          <a:lstStyle/>
          <a:p>
            <a:r>
              <a:rPr lang="ru-RU" dirty="0">
                <a:latin typeface="Times New Roman" pitchFamily="18" charset="0"/>
                <a:cs typeface="Times New Roman" pitchFamily="18" charset="0"/>
              </a:rPr>
              <a:t>История развития теизма демонстрирует два возможных направления такого перерастания. Первое из них связано с тем обстоятельством, что любые конкретизации в представлениях о Боге (можно сказать иначе: любая </a:t>
            </a:r>
            <a:r>
              <a:rPr lang="ru-RU" dirty="0" err="1">
                <a:latin typeface="Times New Roman" pitchFamily="18" charset="0"/>
                <a:cs typeface="Times New Roman" pitchFamily="18" charset="0"/>
              </a:rPr>
              <a:t>имманентизация</a:t>
            </a:r>
            <a:r>
              <a:rPr lang="ru-RU" dirty="0">
                <a:latin typeface="Times New Roman" pitchFamily="18" charset="0"/>
                <a:cs typeface="Times New Roman" pitchFamily="18" charset="0"/>
              </a:rPr>
              <a:t> трансцендентного) почти мгновенно обнаруживают свою спорность, противоречивость, ущербность. Поэтому наиболее дальновидные, наиболее изощренные теисты все более последовательно отказываются от всяких конкретизаций в представлениях о Боге. Бог в таком случае становится все более «неуловимым», все более далёким от человека, становится поистине трансцендентным. Но это и есть переход к </a:t>
            </a:r>
            <a:r>
              <a:rPr lang="ru-RU" dirty="0" err="1">
                <a:latin typeface="Times New Roman" pitchFamily="18" charset="0"/>
                <a:cs typeface="Times New Roman" pitchFamily="18" charset="0"/>
              </a:rPr>
              <a:t>внетеизму</a:t>
            </a:r>
            <a:r>
              <a:rPr lang="ru-RU" dirty="0">
                <a:latin typeface="Times New Roman" pitchFamily="18" charset="0"/>
                <a:cs typeface="Times New Roman" pitchFamily="18" charset="0"/>
              </a:rPr>
              <a:t>. </a:t>
            </a:r>
          </a:p>
        </p:txBody>
      </p:sp>
    </p:spTree>
    <p:extLst>
      <p:ext uri="{BB962C8B-B14F-4D97-AF65-F5344CB8AC3E}">
        <p14:creationId xmlns:p14="http://schemas.microsoft.com/office/powerpoint/2010/main" val="237460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026" name="Picture 2" descr="https://avatars.dzeninfra.ru/get-zen_doc/167204/pub_5de68e283d008800ad7b773f_5de693a6fc69ab00ad1c50c4/scale_1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05143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620688"/>
            <a:ext cx="7890080" cy="5627712"/>
          </a:xfrm>
        </p:spPr>
        <p:txBody>
          <a:bodyPr>
            <a:normAutofit lnSpcReduction="10000"/>
          </a:bodyPr>
          <a:lstStyle/>
          <a:p>
            <a:r>
              <a:rPr lang="ru-RU" dirty="0">
                <a:latin typeface="Times New Roman" pitchFamily="18" charset="0"/>
                <a:cs typeface="Times New Roman" pitchFamily="18" charset="0"/>
              </a:rPr>
              <a:t>Второе направление перерастания теизма во </a:t>
            </a:r>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наоборот, связано со сближением, со слиянием Бога с человеком. Бог в таком случае отождествляется с высшим в человеке, с поистине человеческим в человеке, с бесконечной глубиной человеческого духа, с совестью… В принципе, это уже </a:t>
            </a:r>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Очевидно, что первое направление перерастания теизма во </a:t>
            </a:r>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связано с «победой» принципа дуализма, а второе – монизма. </a:t>
            </a:r>
          </a:p>
        </p:txBody>
      </p:sp>
    </p:spTree>
    <p:extLst>
      <p:ext uri="{BB962C8B-B14F-4D97-AF65-F5344CB8AC3E}">
        <p14:creationId xmlns:p14="http://schemas.microsoft.com/office/powerpoint/2010/main" val="2776218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548680"/>
            <a:ext cx="7890080" cy="5699720"/>
          </a:xfrm>
        </p:spPr>
        <p:txBody>
          <a:bodyPr>
            <a:normAutofit fontScale="92500" lnSpcReduction="10000"/>
          </a:bodyPr>
          <a:lstStyle/>
          <a:p>
            <a:r>
              <a:rPr lang="ru-RU" dirty="0">
                <a:latin typeface="Times New Roman" pitchFamily="18" charset="0"/>
                <a:cs typeface="Times New Roman" pitchFamily="18" charset="0"/>
              </a:rPr>
              <a:t>Конституирующим признаком </a:t>
            </a:r>
            <a:r>
              <a:rPr lang="ru-RU" dirty="0" err="1">
                <a:latin typeface="Times New Roman" pitchFamily="18" charset="0"/>
                <a:cs typeface="Times New Roman" pitchFamily="18" charset="0"/>
              </a:rPr>
              <a:t>внетеизма</a:t>
            </a:r>
            <a:r>
              <a:rPr lang="ru-RU" dirty="0">
                <a:latin typeface="Times New Roman" pitchFamily="18" charset="0"/>
                <a:cs typeface="Times New Roman" pitchFamily="18" charset="0"/>
              </a:rPr>
              <a:t> является его принципиальная установка на решение мировоззренческих проблем без обращения к идее Бога. Другой его признак – многообразие. Он может существовать в различных формах. Ниже я буду говорить о той форме </a:t>
            </a:r>
            <a:r>
              <a:rPr lang="ru-RU" dirty="0" err="1">
                <a:latin typeface="Times New Roman" pitchFamily="18" charset="0"/>
                <a:cs typeface="Times New Roman" pitchFamily="18" charset="0"/>
              </a:rPr>
              <a:t>внетеизма</a:t>
            </a:r>
            <a:r>
              <a:rPr lang="ru-RU" dirty="0">
                <a:latin typeface="Times New Roman" pitchFamily="18" charset="0"/>
                <a:cs typeface="Times New Roman" pitchFamily="18" charset="0"/>
              </a:rPr>
              <a:t>, которая представляется мне наиболее адекватной вызовам современности 1. Основными содержательными и методологическими принципами этой формы философского </a:t>
            </a:r>
            <a:r>
              <a:rPr lang="ru-RU" dirty="0" err="1">
                <a:latin typeface="Times New Roman" pitchFamily="18" charset="0"/>
                <a:cs typeface="Times New Roman" pitchFamily="18" charset="0"/>
              </a:rPr>
              <a:t>внетеизма</a:t>
            </a:r>
            <a:r>
              <a:rPr lang="ru-RU" dirty="0">
                <a:latin typeface="Times New Roman" pitchFamily="18" charset="0"/>
                <a:cs typeface="Times New Roman" pitchFamily="18" charset="0"/>
              </a:rPr>
              <a:t> являются: </a:t>
            </a:r>
            <a:r>
              <a:rPr lang="ru-RU" dirty="0" err="1">
                <a:latin typeface="Times New Roman" pitchFamily="18" charset="0"/>
                <a:cs typeface="Times New Roman" pitchFamily="18" charset="0"/>
              </a:rPr>
              <a:t>инфинитизм</a:t>
            </a:r>
            <a:r>
              <a:rPr lang="ru-RU" dirty="0">
                <a:latin typeface="Times New Roman" pitchFamily="18" charset="0"/>
                <a:cs typeface="Times New Roman" pitchFamily="18" charset="0"/>
              </a:rPr>
              <a:t> (принцип бесконечности), рационализм, гуманизм. </a:t>
            </a:r>
          </a:p>
          <a:p>
            <a:endParaRPr lang="ru-RU" dirty="0"/>
          </a:p>
        </p:txBody>
      </p:sp>
    </p:spTree>
    <p:extLst>
      <p:ext uri="{BB962C8B-B14F-4D97-AF65-F5344CB8AC3E}">
        <p14:creationId xmlns:p14="http://schemas.microsoft.com/office/powerpoint/2010/main" val="3198010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548680"/>
            <a:ext cx="7890080" cy="5699720"/>
          </a:xfrm>
        </p:spPr>
        <p:txBody>
          <a:bodyPr>
            <a:normAutofit fontScale="85000" lnSpcReduction="20000"/>
          </a:bodyPr>
          <a:lstStyle/>
          <a:p>
            <a:r>
              <a:rPr lang="ru-RU" dirty="0">
                <a:latin typeface="Times New Roman" pitchFamily="18" charset="0"/>
                <a:cs typeface="Times New Roman" pitchFamily="18" charset="0"/>
              </a:rPr>
              <a:t>Принцип </a:t>
            </a:r>
            <a:r>
              <a:rPr lang="ru-RU" dirty="0" err="1">
                <a:latin typeface="Times New Roman" pitchFamily="18" charset="0"/>
                <a:cs typeface="Times New Roman" pitchFamily="18" charset="0"/>
              </a:rPr>
              <a:t>инфинитизма</a:t>
            </a:r>
            <a:r>
              <a:rPr lang="ru-RU" dirty="0">
                <a:latin typeface="Times New Roman" pitchFamily="18" charset="0"/>
                <a:cs typeface="Times New Roman" pitchFamily="18" charset="0"/>
              </a:rPr>
              <a:t> играет совершенно особую роль во </a:t>
            </a:r>
            <a:r>
              <a:rPr lang="ru-RU" dirty="0" err="1">
                <a:latin typeface="Times New Roman" pitchFamily="18" charset="0"/>
                <a:cs typeface="Times New Roman" pitchFamily="18" charset="0"/>
              </a:rPr>
              <a:t>внетеистическом</a:t>
            </a:r>
            <a:r>
              <a:rPr lang="ru-RU" dirty="0">
                <a:latin typeface="Times New Roman" pitchFamily="18" charset="0"/>
                <a:cs typeface="Times New Roman" pitchFamily="18" charset="0"/>
              </a:rPr>
              <a:t> мировоззрении. Это в некотором смысле «принцип принципов </a:t>
            </a:r>
            <a:r>
              <a:rPr lang="ru-RU" dirty="0" err="1">
                <a:latin typeface="Times New Roman" pitchFamily="18" charset="0"/>
                <a:cs typeface="Times New Roman" pitchFamily="18" charset="0"/>
              </a:rPr>
              <a:t>внетеизма</a:t>
            </a:r>
            <a:r>
              <a:rPr lang="ru-RU" dirty="0">
                <a:latin typeface="Times New Roman" pitchFamily="18" charset="0"/>
                <a:cs typeface="Times New Roman" pitchFamily="18" charset="0"/>
              </a:rPr>
              <a:t>». Он служит основой и в значительной мере определяет остальные его принципы, в том числе принцип плюрализма. Принцип </a:t>
            </a:r>
            <a:r>
              <a:rPr lang="ru-RU" dirty="0" err="1">
                <a:latin typeface="Times New Roman" pitchFamily="18" charset="0"/>
                <a:cs typeface="Times New Roman" pitchFamily="18" charset="0"/>
              </a:rPr>
              <a:t>инфинитизма</a:t>
            </a:r>
            <a:r>
              <a:rPr lang="ru-RU" dirty="0">
                <a:latin typeface="Times New Roman" pitchFamily="18" charset="0"/>
                <a:cs typeface="Times New Roman" pitchFamily="18" charset="0"/>
              </a:rPr>
              <a:t> определяет характер онтологии (учения о мире) и в известной мере и все другие разделы </a:t>
            </a:r>
            <a:r>
              <a:rPr lang="ru-RU" dirty="0" err="1">
                <a:latin typeface="Times New Roman" pitchFamily="18" charset="0"/>
                <a:cs typeface="Times New Roman" pitchFamily="18" charset="0"/>
              </a:rPr>
              <a:t>внетеистического</a:t>
            </a:r>
            <a:r>
              <a:rPr lang="ru-RU" dirty="0">
                <a:latin typeface="Times New Roman" pitchFamily="18" charset="0"/>
                <a:cs typeface="Times New Roman" pitchFamily="18" charset="0"/>
              </a:rPr>
              <a:t> мировоззрения. Этот принцип утверждает многообразную (потенциальную, актуальную, интенсивную, экстенсивную…) бесконечность, неисчерпаемость универсума и любого его фрагмента. Такое утверждение при последовательном его продумывании позволяет сделать множество </a:t>
            </a:r>
            <a:r>
              <a:rPr lang="ru-RU" dirty="0" err="1">
                <a:latin typeface="Times New Roman" pitchFamily="18" charset="0"/>
                <a:cs typeface="Times New Roman" pitchFamily="18" charset="0"/>
              </a:rPr>
              <a:t>мировоззренчески</a:t>
            </a:r>
            <a:r>
              <a:rPr lang="ru-RU" dirty="0">
                <a:latin typeface="Times New Roman" pitchFamily="18" charset="0"/>
                <a:cs typeface="Times New Roman" pitchFamily="18" charset="0"/>
              </a:rPr>
              <a:t> значимых выводов. </a:t>
            </a:r>
          </a:p>
          <a:p>
            <a:endParaRPr lang="ru-RU" dirty="0"/>
          </a:p>
        </p:txBody>
      </p:sp>
    </p:spTree>
    <p:extLst>
      <p:ext uri="{BB962C8B-B14F-4D97-AF65-F5344CB8AC3E}">
        <p14:creationId xmlns:p14="http://schemas.microsoft.com/office/powerpoint/2010/main" val="1411128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548680"/>
            <a:ext cx="7890080" cy="6048672"/>
          </a:xfrm>
        </p:spPr>
        <p:txBody>
          <a:bodyPr>
            <a:normAutofit fontScale="92500"/>
          </a:bodyPr>
          <a:lstStyle/>
          <a:p>
            <a:r>
              <a:rPr lang="ru-RU" dirty="0">
                <a:latin typeface="Times New Roman" pitchFamily="18" charset="0"/>
                <a:cs typeface="Times New Roman" pitchFamily="18" charset="0"/>
              </a:rPr>
              <a:t>Атеизм в отличие от религии, которая развивается в ответ на внешние изменения, если развивается вообще (например, попытки адаптироваться к современным знаниям), науке внутренне присуще развитие. В науке происходит постоянная смена идей, опровержение прежних и выдвижение новых. Если наука не развивается, она может стать религией (что, действительно, иногда происходит). К тому же наука объясняет лишь то, что может, оставляя за пределами объяснений широкое поле неопределенности и неизвестности. </a:t>
            </a:r>
          </a:p>
          <a:p>
            <a:endParaRPr lang="ru-RU" dirty="0"/>
          </a:p>
        </p:txBody>
      </p:sp>
    </p:spTree>
    <p:extLst>
      <p:ext uri="{BB962C8B-B14F-4D97-AF65-F5344CB8AC3E}">
        <p14:creationId xmlns:p14="http://schemas.microsoft.com/office/powerpoint/2010/main" val="2970209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548680"/>
            <a:ext cx="7890080" cy="5699720"/>
          </a:xfrm>
        </p:spPr>
        <p:txBody>
          <a:bodyPr>
            <a:normAutofit fontScale="85000" lnSpcReduction="10000"/>
          </a:bodyPr>
          <a:lstStyle/>
          <a:p>
            <a:r>
              <a:rPr lang="ru-RU" dirty="0">
                <a:latin typeface="Times New Roman" pitchFamily="18" charset="0"/>
                <a:cs typeface="Times New Roman" pitchFamily="18" charset="0"/>
              </a:rPr>
              <a:t>В заключение отмечу, что у предлагаемого варианта </a:t>
            </a:r>
            <a:r>
              <a:rPr lang="ru-RU" dirty="0" err="1">
                <a:latin typeface="Times New Roman" pitchFamily="18" charset="0"/>
                <a:cs typeface="Times New Roman" pitchFamily="18" charset="0"/>
              </a:rPr>
              <a:t>внетеистического</a:t>
            </a:r>
            <a:r>
              <a:rPr lang="ru-RU" dirty="0">
                <a:latin typeface="Times New Roman" pitchFamily="18" charset="0"/>
                <a:cs typeface="Times New Roman" pitchFamily="18" charset="0"/>
              </a:rPr>
              <a:t> мировоззрения нет враждебности по отношению к теизму, у него нет ревности по отношению к нему. Такой </a:t>
            </a:r>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отчётливо осознаёт наличие колоссальных духовных, культурных, социальных достижений, совершённых на основе теистического мировоззрения. </a:t>
            </a:r>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ни в коей мере не отрицает этих достижений. Он их принимает, как принимает он, например, нравственные открытия, совершённые религиозными гениями разных народов. Он видит перед собой множество сложнейших мировоззренческих проблем. Он не претендует на обладание истиной. Он ищет истину. </a:t>
            </a:r>
          </a:p>
          <a:p>
            <a:endParaRPr lang="ru-RU" dirty="0"/>
          </a:p>
        </p:txBody>
      </p:sp>
    </p:spTree>
    <p:extLst>
      <p:ext uri="{BB962C8B-B14F-4D97-AF65-F5344CB8AC3E}">
        <p14:creationId xmlns:p14="http://schemas.microsoft.com/office/powerpoint/2010/main" val="953987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039874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https://skazka-arkhyz.ru/wp-content/uploads/3/3/f/33f60ccbf5f30f6ab06a93272ce89ff5.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67" y="-3124"/>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7013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620688"/>
            <a:ext cx="7962088" cy="5760640"/>
          </a:xfrm>
        </p:spPr>
        <p:txBody>
          <a:bodyPr>
            <a:normAutofit fontScale="92500"/>
          </a:bodyPr>
          <a:lstStyle/>
          <a:p>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Атеист - </a:t>
            </a:r>
            <a:r>
              <a:rPr lang="ru-RU" dirty="0">
                <a:latin typeface="Times New Roman" pitchFamily="18" charset="0"/>
                <a:cs typeface="Times New Roman" pitchFamily="18" charset="0"/>
              </a:rPr>
              <a:t>отрицающий бытие Бога, отрицающий лишь свободу в Боге и отрицающий творчество Бога; но если встать на точку зрения </a:t>
            </a:r>
            <a:r>
              <a:rPr lang="ru-RU" dirty="0" err="1">
                <a:latin typeface="Times New Roman" pitchFamily="18" charset="0"/>
                <a:cs typeface="Times New Roman" pitchFamily="18" charset="0"/>
              </a:rPr>
              <a:t>Бейля</a:t>
            </a:r>
            <a:r>
              <a:rPr lang="ru-RU" dirty="0">
                <a:latin typeface="Times New Roman" pitchFamily="18" charset="0"/>
                <a:cs typeface="Times New Roman" pitchFamily="18" charset="0"/>
              </a:rPr>
              <a:t>, то непонятно, почему не признать атеистами отрицающих и другие признаки Бога, напр. Ренана, отрицающего неизменную природу Божества и учащего о “</a:t>
            </a:r>
            <a:r>
              <a:rPr lang="ru-RU" dirty="0" err="1">
                <a:latin typeface="Times New Roman" pitchFamily="18" charset="0"/>
                <a:cs typeface="Times New Roman" pitchFamily="18" charset="0"/>
              </a:rPr>
              <a:t>Deus</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in</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fieri</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и т.д. Единственной правильной точкой зрения нам представляется та, которая ограничивает понятие А. религиозной сферой и устраняет его из сферы философской.</a:t>
            </a:r>
          </a:p>
        </p:txBody>
      </p:sp>
    </p:spTree>
    <p:extLst>
      <p:ext uri="{BB962C8B-B14F-4D97-AF65-F5344CB8AC3E}">
        <p14:creationId xmlns:p14="http://schemas.microsoft.com/office/powerpoint/2010/main" val="59606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620688"/>
            <a:ext cx="7962088" cy="5627712"/>
          </a:xfrm>
        </p:spPr>
        <p:txBody>
          <a:bodyPr>
            <a:normAutofit fontScale="92500" lnSpcReduction="20000"/>
          </a:bodyPr>
          <a:lstStyle/>
          <a:p>
            <a:r>
              <a:rPr lang="ru-RU" dirty="0">
                <a:latin typeface="Times New Roman" pitchFamily="18" charset="0"/>
                <a:cs typeface="Times New Roman" pitchFamily="18" charset="0"/>
              </a:rPr>
              <a:t>В духовной жизни страны постепенно, но неуклонно формируется представление об атеизме и атеистах как явлениях антиобщественных, </a:t>
            </a:r>
            <a:r>
              <a:rPr lang="ru-RU" dirty="0" err="1">
                <a:latin typeface="Times New Roman" pitchFamily="18" charset="0"/>
                <a:cs typeface="Times New Roman" pitchFamily="18" charset="0"/>
              </a:rPr>
              <a:t>антикультурных</a:t>
            </a:r>
            <a:r>
              <a:rPr lang="ru-RU" dirty="0">
                <a:latin typeface="Times New Roman" pitchFamily="18" charset="0"/>
                <a:cs typeface="Times New Roman" pitchFamily="18" charset="0"/>
              </a:rPr>
              <a:t>, антиморальных. Последние годы особенно "урожайны" на моральное бичевание атеистов, издевки над которыми стали обычными в СМИ, в художественной и публицистической литературе. Издаются сочинения авторов, которые обвиняют атеистов в наклонности ко лжи, злобе, воровству и предательству (</a:t>
            </a:r>
            <a:r>
              <a:rPr lang="ru-RU" dirty="0" err="1">
                <a:latin typeface="Times New Roman" pitchFamily="18" charset="0"/>
                <a:cs typeface="Times New Roman" pitchFamily="18" charset="0"/>
              </a:rPr>
              <a:t>Д.Панин</a:t>
            </a:r>
            <a:r>
              <a:rPr lang="ru-RU" dirty="0">
                <a:latin typeface="Times New Roman" pitchFamily="18" charset="0"/>
                <a:cs typeface="Times New Roman" pitchFamily="18" charset="0"/>
              </a:rPr>
              <a:t>); переиздаются сочинения, авторы которых выражают желание предать "преступников» - атеистов смертной казни.</a:t>
            </a:r>
          </a:p>
        </p:txBody>
      </p:sp>
    </p:spTree>
    <p:extLst>
      <p:ext uri="{BB962C8B-B14F-4D97-AF65-F5344CB8AC3E}">
        <p14:creationId xmlns:p14="http://schemas.microsoft.com/office/powerpoint/2010/main" val="33598219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476672"/>
            <a:ext cx="7962088" cy="5771728"/>
          </a:xfrm>
        </p:spPr>
        <p:txBody>
          <a:bodyPr>
            <a:normAutofit fontScale="85000" lnSpcReduction="20000"/>
          </a:bodyPr>
          <a:lstStyle/>
          <a:p>
            <a:r>
              <a:rPr lang="ru-RU" dirty="0">
                <a:latin typeface="Times New Roman" pitchFamily="18" charset="0"/>
                <a:cs typeface="Times New Roman" pitchFamily="18" charset="0"/>
              </a:rPr>
              <a:t>Это объяснимо: изменилась социально-политическая ситуация в стране - изменилось и отношение к атеизму со стороны как правящих кругов, так и значительной части интеллигенции. Кроме того, многовековая традиция преследования неверующих, опиравшаяся на разнообразные способы обоснования травли атеистов, не может быть преодолена в одночасье. Одномерный негативный подход к атеистам, вообще к неверующим, не только наносит громадный моральный вред обществу, но и препятствует познанию сложного внутреннего мира человека как такового. Обличители атеизма по незнанию или сознательно игнорируют факт огромного многообразия проявлений неверия в Бога или богов.</a:t>
            </a:r>
          </a:p>
        </p:txBody>
      </p:sp>
    </p:spTree>
    <p:extLst>
      <p:ext uri="{BB962C8B-B14F-4D97-AF65-F5344CB8AC3E}">
        <p14:creationId xmlns:p14="http://schemas.microsoft.com/office/powerpoint/2010/main" val="4002716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548680"/>
            <a:ext cx="7818072" cy="5699720"/>
          </a:xfrm>
        </p:spPr>
        <p:txBody>
          <a:bodyPr>
            <a:normAutofit fontScale="92500"/>
          </a:bodyPr>
          <a:lstStyle/>
          <a:p>
            <a:r>
              <a:rPr lang="ru-RU" dirty="0">
                <a:latin typeface="Times New Roman" pitchFamily="18" charset="0"/>
                <a:cs typeface="Times New Roman" pitchFamily="18" charset="0"/>
              </a:rPr>
              <a:t>Психологические и мировоззренческие типы атеистов обрисованы </a:t>
            </a:r>
            <a:r>
              <a:rPr lang="ru-RU" dirty="0" err="1">
                <a:latin typeface="Times New Roman" pitchFamily="18" charset="0"/>
                <a:cs typeface="Times New Roman" pitchFamily="18" charset="0"/>
              </a:rPr>
              <a:t>П.Гольбахом</a:t>
            </a:r>
            <a:r>
              <a:rPr lang="ru-RU" dirty="0">
                <a:latin typeface="Times New Roman" pitchFamily="18" charset="0"/>
                <a:cs typeface="Times New Roman" pitchFamily="18" charset="0"/>
              </a:rPr>
              <a:t> в "Системе природы". Есть испорченные люди, усваивающие атеизм, думая, что он даст простор их страстям, порокам. Они не знают, что такое религия и впадают в полную анархию. Есть легковерные, подверженные мнению других; есть тщеславные; есть те, кто считает религию мрачным учением и стеснительной уздой, а также те, кто разочарован в религии, но признает ее необходимость для народа. </a:t>
            </a:r>
          </a:p>
          <a:p>
            <a:endParaRPr lang="ru-RU" dirty="0"/>
          </a:p>
        </p:txBody>
      </p:sp>
    </p:spTree>
    <p:extLst>
      <p:ext uri="{BB962C8B-B14F-4D97-AF65-F5344CB8AC3E}">
        <p14:creationId xmlns:p14="http://schemas.microsoft.com/office/powerpoint/2010/main" val="4141080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476672"/>
            <a:ext cx="7890080" cy="5771728"/>
          </a:xfrm>
        </p:spPr>
        <p:txBody>
          <a:bodyPr>
            <a:normAutofit fontScale="92500" lnSpcReduction="10000"/>
          </a:bodyPr>
          <a:lstStyle/>
          <a:p>
            <a:r>
              <a:rPr lang="ru-RU" dirty="0">
                <a:latin typeface="Times New Roman" pitchFamily="18" charset="0"/>
                <a:cs typeface="Times New Roman" pitchFamily="18" charset="0"/>
              </a:rPr>
              <a:t>Есть и принимающие атеизм из выгоды. Как видим, Гольбах указывает и на мотивы утилитаризма и прагматизма, побуждающие некоторых принять атеизм, но это атеизм, с точки зрения Гольбаха, поверхностный. Наконец, существуют истинные благочестивые атеисты, которым философ дает весьма лестные характеристики. "Правильно понятый", "абсолютный" атеизм, основывающийся на требованиях природы и разума, по существу есть не что иное как теоретический атеизм, пронизанный высокоморальным духом. </a:t>
            </a:r>
          </a:p>
        </p:txBody>
      </p:sp>
    </p:spTree>
    <p:extLst>
      <p:ext uri="{BB962C8B-B14F-4D97-AF65-F5344CB8AC3E}">
        <p14:creationId xmlns:p14="http://schemas.microsoft.com/office/powerpoint/2010/main" val="1499100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476672"/>
            <a:ext cx="7890080" cy="5771728"/>
          </a:xfrm>
        </p:spPr>
        <p:txBody>
          <a:bodyPr>
            <a:normAutofit fontScale="85000" lnSpcReduction="20000"/>
          </a:bodyPr>
          <a:lstStyle/>
          <a:p>
            <a:r>
              <a:rPr lang="ru-RU" dirty="0">
                <a:latin typeface="Times New Roman" pitchFamily="18" charset="0"/>
                <a:cs typeface="Times New Roman" pitchFamily="18" charset="0"/>
              </a:rPr>
              <a:t>Поскольку слова «атеизм», «</a:t>
            </a:r>
            <a:r>
              <a:rPr lang="ru-RU" dirty="0" err="1">
                <a:latin typeface="Times New Roman" pitchFamily="18" charset="0"/>
                <a:cs typeface="Times New Roman" pitchFamily="18" charset="0"/>
              </a:rPr>
              <a:t>антитеизм</a:t>
            </a:r>
            <a:r>
              <a:rPr lang="ru-RU" dirty="0">
                <a:latin typeface="Times New Roman" pitchFamily="18" charset="0"/>
                <a:cs typeface="Times New Roman" pitchFamily="18" charset="0"/>
              </a:rPr>
              <a:t>» и «</a:t>
            </a:r>
            <a:r>
              <a:rPr lang="ru-RU" dirty="0" err="1">
                <a:latin typeface="Times New Roman" pitchFamily="18" charset="0"/>
                <a:cs typeface="Times New Roman" pitchFamily="18" charset="0"/>
              </a:rPr>
              <a:t>внетеизм</a:t>
            </a:r>
            <a:r>
              <a:rPr lang="ru-RU" dirty="0">
                <a:latin typeface="Times New Roman" pitchFamily="18" charset="0"/>
                <a:cs typeface="Times New Roman" pitchFamily="18" charset="0"/>
              </a:rPr>
              <a:t>» однокоренные, то необходимо хотя бы в общих чертах раскрыть содержание понятия «теизм». Теизм понимается мной как форма религиозного мировоззрения, имеющего в качестве своего основополагающего постулата признание </a:t>
            </a:r>
            <a:r>
              <a:rPr lang="ru-RU" dirty="0" err="1">
                <a:latin typeface="Times New Roman" pitchFamily="18" charset="0"/>
                <a:cs typeface="Times New Roman" pitchFamily="18" charset="0"/>
              </a:rPr>
              <a:t>сотворённости</a:t>
            </a:r>
            <a:r>
              <a:rPr lang="ru-RU" dirty="0">
                <a:latin typeface="Times New Roman" pitchFamily="18" charset="0"/>
                <a:cs typeface="Times New Roman" pitchFamily="18" charset="0"/>
              </a:rPr>
              <a:t> мира и человека Богом и их зависимости от него как сверхличности. Эта формулировка может быть принята в качестве рабочего определения, поскольку она фиксирует основные, на мой взгляд, черты теистического мировоззрения: (1) признание бытия (</a:t>
            </a:r>
            <a:r>
              <a:rPr lang="ru-RU" dirty="0" err="1">
                <a:latin typeface="Times New Roman" pitchFamily="18" charset="0"/>
                <a:cs typeface="Times New Roman" pitchFamily="18" charset="0"/>
              </a:rPr>
              <a:t>сверхбытия</a:t>
            </a:r>
            <a:r>
              <a:rPr lang="ru-RU" dirty="0">
                <a:latin typeface="Times New Roman" pitchFamily="18" charset="0"/>
                <a:cs typeface="Times New Roman" pitchFamily="18" charset="0"/>
              </a:rPr>
              <a:t>) Бога; (2) признание </a:t>
            </a:r>
            <a:r>
              <a:rPr lang="ru-RU" dirty="0" err="1">
                <a:latin typeface="Times New Roman" pitchFamily="18" charset="0"/>
                <a:cs typeface="Times New Roman" pitchFamily="18" charset="0"/>
              </a:rPr>
              <a:t>сотворённости</a:t>
            </a:r>
            <a:r>
              <a:rPr lang="ru-RU" dirty="0">
                <a:latin typeface="Times New Roman" pitchFamily="18" charset="0"/>
                <a:cs typeface="Times New Roman" pitchFamily="18" charset="0"/>
              </a:rPr>
              <a:t> мира и человека Богом и их зависимости от Него; (3) признание наличия у Бога качеств сверхличности; (4) признание взаимоотношений человека и Бога. </a:t>
            </a:r>
          </a:p>
          <a:p>
            <a:endParaRPr lang="ru-RU" dirty="0"/>
          </a:p>
        </p:txBody>
      </p:sp>
    </p:spTree>
    <p:extLst>
      <p:ext uri="{BB962C8B-B14F-4D97-AF65-F5344CB8AC3E}">
        <p14:creationId xmlns:p14="http://schemas.microsoft.com/office/powerpoint/2010/main" val="1470703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544</TotalTime>
  <Words>1808</Words>
  <Application>Microsoft Office PowerPoint</Application>
  <PresentationFormat>Экран (4:3)</PresentationFormat>
  <Paragraphs>23</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Солнцестояние</vt:lpstr>
      <vt:lpstr>Религия и атеизм. Религиозная и светская нравственность: общее и особенное.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HP</dc:creator>
  <cp:lastModifiedBy>HP</cp:lastModifiedBy>
  <cp:revision>13</cp:revision>
  <dcterms:created xsi:type="dcterms:W3CDTF">2023-03-03T09:29:43Z</dcterms:created>
  <dcterms:modified xsi:type="dcterms:W3CDTF">2023-03-07T08:03:21Z</dcterms:modified>
</cp:coreProperties>
</file>