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75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74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12/22/2015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12/22/2015</a:t>
            </a:fld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12/22/2015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12/22/2015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алтереева Хава Р\Desktop\СИНДРОМ ЛЕША-НИХАНА\sindrom-lesha-nihana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9064" y="5334000"/>
            <a:ext cx="8333936" cy="129540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Салтереева Х.Р. 525 гр. </a:t>
            </a:r>
            <a:r>
              <a:rPr lang="ru-RU" i="1" dirty="0" err="1" smtClean="0">
                <a:solidFill>
                  <a:schemeClr val="bg1"/>
                </a:solidFill>
              </a:rPr>
              <a:t>леч</a:t>
            </a:r>
            <a:r>
              <a:rPr lang="ru-RU" i="1" dirty="0" smtClean="0">
                <a:solidFill>
                  <a:schemeClr val="bg1"/>
                </a:solidFill>
              </a:rPr>
              <a:t>/</a:t>
            </a:r>
            <a:r>
              <a:rPr lang="ru-RU" i="1" dirty="0" err="1" smtClean="0">
                <a:solidFill>
                  <a:schemeClr val="bg1"/>
                </a:solidFill>
              </a:rPr>
              <a:t>фак</a:t>
            </a:r>
            <a:r>
              <a:rPr lang="ru-RU" i="1" dirty="0" smtClean="0">
                <a:solidFill>
                  <a:schemeClr val="bg1"/>
                </a:solidFill>
              </a:rPr>
              <a:t/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i="1" dirty="0" smtClean="0">
                <a:solidFill>
                  <a:schemeClr val="bg1"/>
                </a:solidFill>
              </a:rPr>
              <a:t>преподаватель: Козина Т.Ф. </a:t>
            </a:r>
            <a:endParaRPr lang="ru-RU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444164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Салтереева Хава Р\Desktop\СИНДРОМ ЛЕША-НИХАНА\d6a13_rarediseases4-640x48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big_24_1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8153400" cy="6096000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 smtClean="0"/>
              <a:t>Со стороны ЦНС: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судорожный синдром;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повышенный мышечный тонус;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непроизвольные </a:t>
            </a:r>
            <a:r>
              <a:rPr lang="ru-RU" dirty="0" err="1" smtClean="0"/>
              <a:t>подрагивания</a:t>
            </a:r>
            <a:r>
              <a:rPr lang="ru-RU" dirty="0" smtClean="0"/>
              <a:t> конечностей (гиперкинезы);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выраженное отставание в развитии (например, позднее начало ходьбы);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частая рвота без связи с другими причинами;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нарушения речи;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могут встречаться эпилептические припадки;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могут быть параличи обеих верхних или нижних конечностей (параплегии);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отставание в умственном развитии.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fxi4-6v1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81200"/>
            <a:ext cx="4572000" cy="4495800"/>
          </a:xfrm>
        </p:spPr>
      </p:pic>
      <p:pic>
        <p:nvPicPr>
          <p:cNvPr id="5122" name="Picture 2" descr="C:\Users\Салтереева Хава Р\Desktop\СИНДРОМ ЛЕША-НИХАНА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81000"/>
            <a:ext cx="44958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Салтереева Хава Р\Desktop\СИНДРОМ ЛЕША-НИХАНА\podagra_dieta-_lechenie-_profilaktika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2971800"/>
            <a:ext cx="2914650" cy="370522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172200"/>
          </a:xfrm>
        </p:spPr>
        <p:txBody>
          <a:bodyPr/>
          <a:lstStyle/>
          <a:p>
            <a:r>
              <a:rPr lang="ru-RU" b="1" i="1" dirty="0" smtClean="0"/>
              <a:t>Симптомы, связанные с обменными нарушениями: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постоянное желание пить и выделение большого количества мочи за сутки;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камни в почках;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воспаление суставов - артрит;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скопления мочевой кислоты в мочках ушей - </a:t>
            </a:r>
            <a:r>
              <a:rPr lang="ru-RU" dirty="0" err="1" smtClean="0"/>
              <a:t>тофусы</a:t>
            </a:r>
            <a:r>
              <a:rPr lang="ru-RU" dirty="0" smtClean="0"/>
              <a:t>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появление оранжевых кристаллов мочевой кислоты в моче.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8153400" cy="6096000"/>
          </a:xfrm>
        </p:spPr>
        <p:txBody>
          <a:bodyPr/>
          <a:lstStyle/>
          <a:p>
            <a:r>
              <a:rPr lang="ru-RU" b="1" i="1" dirty="0" smtClean="0"/>
              <a:t>Поведенческие расстройства: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необычно беспокойное поведение ребенка;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эмоциональная лабильность (быстрая смена настроения по незначительным причинам) с преобладанием агрессивности;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после появления зубов дети склонны к самоповреждению (укусы губ, пальцев рук, расчесы на коже) – характерный признак данного заболевания.</a:t>
            </a:r>
          </a:p>
          <a:p>
            <a:endParaRPr lang="ru-RU" b="1" i="1" dirty="0" smtClean="0"/>
          </a:p>
          <a:p>
            <a:pPr>
              <a:buFont typeface="Wingdings" pitchFamily="2" charset="2"/>
              <a:buChar char="Ø"/>
            </a:pPr>
            <a:endParaRPr lang="ru-RU" b="1" i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Диагностика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ru-RU" dirty="0" smtClean="0"/>
              <a:t>повышенная продукция мочевой кислоты, </a:t>
            </a:r>
          </a:p>
          <a:p>
            <a:r>
              <a:rPr lang="ru-RU" dirty="0" smtClean="0"/>
              <a:t>неврологическая дисфункция, </a:t>
            </a:r>
          </a:p>
          <a:p>
            <a:r>
              <a:rPr lang="ru-RU" dirty="0" smtClean="0"/>
              <a:t>когнитивные и поведенческие нарушения,</a:t>
            </a:r>
          </a:p>
          <a:p>
            <a:r>
              <a:rPr lang="ru-RU" dirty="0" err="1" smtClean="0"/>
              <a:t>гиперурикемия</a:t>
            </a:r>
            <a:r>
              <a:rPr lang="ru-RU" dirty="0" smtClean="0"/>
              <a:t>,</a:t>
            </a:r>
          </a:p>
          <a:p>
            <a:r>
              <a:rPr lang="ru-RU" dirty="0" smtClean="0"/>
              <a:t>гематурия,</a:t>
            </a:r>
          </a:p>
          <a:p>
            <a:r>
              <a:rPr lang="ru-RU" dirty="0" smtClean="0"/>
              <a:t>нефролитиаз.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194" name="Picture 2" descr="C:\Users\Салтереева Хава Р\Desktop\СИНДРОМ ЛЕША-НИХАНА\nid94047-shutterstock-812817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3429000"/>
            <a:ext cx="48006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Салтереева Хава Р\Desktop\СИНДРОМ ЛЕША-НИХАНА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001000" cy="10668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Лечение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800" b="1" dirty="0" smtClean="0">
                <a:solidFill>
                  <a:schemeClr val="bg1"/>
                </a:solidFill>
              </a:rPr>
              <a:t>Снижение уровня мочевой кислоты (препараты, снижающие уровень мочевой кислоты).</a:t>
            </a:r>
          </a:p>
          <a:p>
            <a:pPr lvl="0"/>
            <a:r>
              <a:rPr lang="ru-RU" sz="2800" b="1" dirty="0" smtClean="0">
                <a:solidFill>
                  <a:schemeClr val="bg1"/>
                </a:solidFill>
              </a:rPr>
              <a:t>Удаление камней </a:t>
            </a:r>
            <a:r>
              <a:rPr lang="ru-RU" sz="2800" b="1" dirty="0" smtClean="0">
                <a:solidFill>
                  <a:schemeClr val="bg1"/>
                </a:solidFill>
              </a:rPr>
              <a:t>из почек </a:t>
            </a:r>
            <a:r>
              <a:rPr lang="ru-RU" sz="2800" b="1" dirty="0" smtClean="0">
                <a:solidFill>
                  <a:schemeClr val="bg1"/>
                </a:solidFill>
              </a:rPr>
              <a:t>медикаментозными и хирургическими </a:t>
            </a:r>
            <a:r>
              <a:rPr lang="ru-RU" sz="2800" b="1" dirty="0" smtClean="0">
                <a:solidFill>
                  <a:schemeClr val="bg1"/>
                </a:solidFill>
              </a:rPr>
              <a:t>методами</a:t>
            </a:r>
            <a:r>
              <a:rPr lang="ru-RU" sz="2800" b="1" dirty="0" smtClean="0">
                <a:solidFill>
                  <a:schemeClr val="bg1"/>
                </a:solidFill>
              </a:rPr>
              <a:t>.</a:t>
            </a:r>
          </a:p>
          <a:p>
            <a:pPr lvl="0"/>
            <a:r>
              <a:rPr lang="ru-RU" sz="2800" b="1" dirty="0" smtClean="0">
                <a:solidFill>
                  <a:schemeClr val="bg1"/>
                </a:solidFill>
              </a:rPr>
              <a:t>Применение нестероидных противовоспалительных препаратов (НПВС) при воспалении суставов.</a:t>
            </a:r>
          </a:p>
          <a:p>
            <a:pPr lvl="0"/>
            <a:r>
              <a:rPr lang="ru-RU" sz="2800" b="1" dirty="0" smtClean="0">
                <a:solidFill>
                  <a:schemeClr val="bg1"/>
                </a:solidFill>
              </a:rPr>
              <a:t>Симптоматическое лечение неврологических расстройств в зависимости от преобладания того или иного симптома</a:t>
            </a:r>
            <a:r>
              <a:rPr lang="ru-RU" sz="2800" b="1" dirty="0" smtClean="0">
                <a:solidFill>
                  <a:schemeClr val="bg1"/>
                </a:solidFill>
              </a:rPr>
              <a:t>.</a:t>
            </a:r>
          </a:p>
          <a:p>
            <a:pPr lvl="0"/>
            <a:r>
              <a:rPr lang="ru-RU" sz="2800" b="1" dirty="0" smtClean="0">
                <a:solidFill>
                  <a:schemeClr val="bg1"/>
                </a:solidFill>
              </a:rPr>
              <a:t>Медикаментозное: </a:t>
            </a:r>
            <a:r>
              <a:rPr lang="ru-RU" sz="2800" b="1" dirty="0" err="1" smtClean="0">
                <a:solidFill>
                  <a:schemeClr val="bg1"/>
                </a:solidFill>
              </a:rPr>
              <a:t>леводоп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и </a:t>
            </a:r>
            <a:r>
              <a:rPr lang="ru-RU" sz="2800" b="1" dirty="0" smtClean="0">
                <a:solidFill>
                  <a:schemeClr val="bg1"/>
                </a:solidFill>
              </a:rPr>
              <a:t>антагонист </a:t>
            </a:r>
            <a:r>
              <a:rPr lang="ru-RU" sz="2800" b="1" dirty="0" smtClean="0">
                <a:solidFill>
                  <a:schemeClr val="bg1"/>
                </a:solidFill>
              </a:rPr>
              <a:t>опиатов </a:t>
            </a:r>
            <a:r>
              <a:rPr lang="ru-RU" sz="2800" b="1" dirty="0" err="1" smtClean="0">
                <a:solidFill>
                  <a:schemeClr val="bg1"/>
                </a:solidFill>
              </a:rPr>
              <a:t>налтрексон</a:t>
            </a:r>
            <a:r>
              <a:rPr lang="ru-RU" sz="2800" b="1" dirty="0" smtClean="0">
                <a:solidFill>
                  <a:schemeClr val="bg1"/>
                </a:solidFill>
              </a:rPr>
              <a:t>.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lvl="0"/>
            <a:endParaRPr lang="ru-RU" b="1" dirty="0" smtClean="0">
              <a:solidFill>
                <a:schemeClr val="bg1"/>
              </a:solidFill>
            </a:endParaRPr>
          </a:p>
          <a:p>
            <a:pPr lvl="0"/>
            <a:endParaRPr lang="ru-RU" b="1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Осложнения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lvl="0"/>
            <a:r>
              <a:rPr lang="ru-RU" dirty="0" smtClean="0"/>
              <a:t>Сокращение продолжительности жизни.</a:t>
            </a:r>
          </a:p>
          <a:p>
            <a:pPr lvl="0"/>
            <a:r>
              <a:rPr lang="ru-RU" dirty="0" smtClean="0"/>
              <a:t>Многочисленные психологические и неврологические нарушения, которые ведут к плохой социальной адаптации таких детей.</a:t>
            </a:r>
          </a:p>
          <a:p>
            <a:pPr lvl="0"/>
            <a:r>
              <a:rPr lang="ru-RU" dirty="0" smtClean="0"/>
              <a:t>Камни в почках способствуют развитию инфекционных осложнений (</a:t>
            </a:r>
            <a:r>
              <a:rPr lang="ru-RU" dirty="0" err="1" smtClean="0"/>
              <a:t>пиелонефрит</a:t>
            </a:r>
            <a:r>
              <a:rPr lang="ru-RU" dirty="0" smtClean="0"/>
              <a:t> – инфекционно-воспалительное заболевание почек).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Салтереева Хава Р\Desktop\СИНДРОМ ЛЕША-НИХАНА\i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219200"/>
          </a:xfrm>
        </p:spPr>
        <p:txBody>
          <a:bodyPr/>
          <a:lstStyle/>
          <a:p>
            <a:r>
              <a:rPr lang="ru-RU" b="1" dirty="0" smtClean="0"/>
              <a:t>Синдром Лёша — </a:t>
            </a:r>
            <a:r>
              <a:rPr lang="ru-RU" b="1" dirty="0" err="1" smtClean="0"/>
              <a:t>Найхана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0292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 </a:t>
            </a:r>
            <a:r>
              <a:rPr lang="ru-RU" b="1" dirty="0" smtClean="0"/>
              <a:t>-  наследственное заболевание, характеризующееся увеличением синтеза мочевой кислоты (у детей) вызванное дефектом фермента </a:t>
            </a:r>
            <a:r>
              <a:rPr lang="ru-RU" b="1" dirty="0" err="1" smtClean="0"/>
              <a:t>гипоксантин-гуанинфосфорибозилтрансферазы</a:t>
            </a:r>
            <a:r>
              <a:rPr lang="ru-RU" b="1" dirty="0" smtClean="0"/>
              <a:t>, который катализирует реутилизацию гуанина и </a:t>
            </a:r>
            <a:r>
              <a:rPr lang="ru-RU" b="1" dirty="0" err="1" smtClean="0"/>
              <a:t>гипоксантина</a:t>
            </a:r>
            <a:r>
              <a:rPr lang="ru-RU" b="1" dirty="0" smtClean="0"/>
              <a:t> - в результате образуется большее количество </a:t>
            </a:r>
            <a:r>
              <a:rPr lang="ru-RU" b="1" dirty="0" err="1" smtClean="0"/>
              <a:t>ксантина</a:t>
            </a:r>
            <a:r>
              <a:rPr lang="ru-RU" b="1" dirty="0" smtClean="0"/>
              <a:t> и, следовательно, мочевой кислоты. </a:t>
            </a:r>
            <a:endParaRPr lang="ru-RU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Салтереева Хава Р\Desktop\СИНДРОМ ЛЕША-НИХАНА\1000973-img-dna-deti-test-nadani-krouzk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105400"/>
            <a:ext cx="9144000" cy="1524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5000" b="1" i="1" dirty="0" smtClean="0">
                <a:solidFill>
                  <a:schemeClr val="bg1"/>
                </a:solidFill>
              </a:rPr>
              <a:t>Благодарю за внимание!!!</a:t>
            </a:r>
            <a:endParaRPr lang="ru-RU" sz="5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876800"/>
          </a:xfrm>
        </p:spPr>
        <p:txBody>
          <a:bodyPr>
            <a:normAutofit/>
          </a:bodyPr>
          <a:lstStyle/>
          <a:p>
            <a:r>
              <a:rPr lang="ru-RU" dirty="0" smtClean="0"/>
              <a:t>Майкл Лёш, будучи студентом медицинского Университета Джона </a:t>
            </a:r>
            <a:r>
              <a:rPr lang="ru-RU" dirty="0" err="1" smtClean="0"/>
              <a:t>Хопкинса</a:t>
            </a:r>
            <a:r>
              <a:rPr lang="ru-RU" dirty="0" smtClean="0"/>
              <a:t>, вместе со своим наставником Биллом </a:t>
            </a:r>
            <a:r>
              <a:rPr lang="ru-RU" dirty="0" err="1" smtClean="0"/>
              <a:t>Нихеном</a:t>
            </a:r>
            <a:r>
              <a:rPr lang="ru-RU" dirty="0" smtClean="0"/>
              <a:t>, который был педиатром и генетиком, обнаружили признаки синдрома Лёша — </a:t>
            </a:r>
            <a:r>
              <a:rPr lang="ru-RU" b="1" dirty="0" err="1" smtClean="0"/>
              <a:t>Найхана</a:t>
            </a:r>
            <a:r>
              <a:rPr lang="ru-RU" dirty="0" smtClean="0"/>
              <a:t>, сопутствующие </a:t>
            </a:r>
            <a:r>
              <a:rPr lang="ru-RU" dirty="0" err="1" smtClean="0"/>
              <a:t>гиперурикемии</a:t>
            </a:r>
            <a:r>
              <a:rPr lang="ru-RU" dirty="0" smtClean="0"/>
              <a:t> у двух братьев 4 и 8 лет. Лёш и </a:t>
            </a:r>
            <a:r>
              <a:rPr lang="ru-RU" dirty="0" err="1" smtClean="0"/>
              <a:t>Нихен</a:t>
            </a:r>
            <a:r>
              <a:rPr lang="ru-RU" dirty="0" smtClean="0"/>
              <a:t> опубликовали результаты своих исследований в 1964 году.</a:t>
            </a:r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Салтереева Хава Р\Desktop\СИНДРОМ ЛЕША-НИХАНА\100346414-dna_helix_gettyp.600x4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Этиология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71600"/>
            <a:ext cx="8686800" cy="5181600"/>
          </a:xfrm>
        </p:spPr>
        <p:txBody>
          <a:bodyPr>
            <a:normAutofit/>
          </a:bodyPr>
          <a:lstStyle/>
          <a:p>
            <a:r>
              <a:rPr lang="ru-RU" b="1" dirty="0" smtClean="0"/>
              <a:t>Ген, кодирующий </a:t>
            </a:r>
            <a:r>
              <a:rPr lang="ru-RU" b="1" dirty="0" err="1" smtClean="0"/>
              <a:t>гипоксантин-фосфорибозилтрансферазу</a:t>
            </a:r>
            <a:r>
              <a:rPr lang="ru-RU" b="1" dirty="0" smtClean="0"/>
              <a:t>, расположен в X-хромосоме. Заболевание наследуется как </a:t>
            </a:r>
            <a:r>
              <a:rPr lang="ru-RU" b="1" dirty="0" err="1" smtClean="0"/>
              <a:t>моногенный</a:t>
            </a:r>
            <a:r>
              <a:rPr lang="ru-RU" b="1" dirty="0" smtClean="0"/>
              <a:t> рецессивный X-сцепленный признак. Заболевание отмечается у лиц мужского пола. На первом году жизни проявляется задержка психомоторного развития, в последующем присоединяются </a:t>
            </a:r>
            <a:r>
              <a:rPr lang="ru-RU" b="1" dirty="0" err="1" smtClean="0"/>
              <a:t>спастичность</a:t>
            </a:r>
            <a:r>
              <a:rPr lang="ru-RU" b="1" dirty="0" smtClean="0"/>
              <a:t> и </a:t>
            </a:r>
            <a:r>
              <a:rPr lang="ru-RU" b="1" dirty="0" err="1" smtClean="0"/>
              <a:t>хореоатетоз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r>
              <a:rPr lang="ru-RU" dirty="0" smtClean="0"/>
              <a:t>Патогенез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5562600"/>
          </a:xfrm>
        </p:spPr>
        <p:txBody>
          <a:bodyPr>
            <a:normAutofit/>
          </a:bodyPr>
          <a:lstStyle/>
          <a:p>
            <a:r>
              <a:rPr lang="ru-RU" b="1" dirty="0" smtClean="0"/>
              <a:t>Ферментативный дефект приводит к нарушению пуринового обмена и повышенной продукции мочевой кислоты. </a:t>
            </a:r>
            <a:r>
              <a:rPr lang="ru-RU" b="1" dirty="0" err="1" smtClean="0"/>
              <a:t>Гиперурикемия</a:t>
            </a:r>
            <a:r>
              <a:rPr lang="ru-RU" b="1" dirty="0" smtClean="0"/>
              <a:t> вызывает дефицит дофамина во всех подкорковых структурах, за исключением черной субстанции, что, вероятно, является следствием нарушения ветвления </a:t>
            </a:r>
            <a:r>
              <a:rPr lang="ru-RU" b="1" dirty="0" err="1" smtClean="0"/>
              <a:t>терминалей</a:t>
            </a:r>
            <a:r>
              <a:rPr lang="ru-RU" b="1" dirty="0" smtClean="0"/>
              <a:t> </a:t>
            </a:r>
            <a:r>
              <a:rPr lang="ru-RU" b="1" dirty="0" err="1" smtClean="0"/>
              <a:t>дофаминергических</a:t>
            </a:r>
            <a:r>
              <a:rPr lang="ru-RU" b="1" dirty="0" smtClean="0"/>
              <a:t> нейронов, в том числе в </a:t>
            </a:r>
            <a:r>
              <a:rPr lang="ru-RU" b="1" dirty="0" err="1" smtClean="0"/>
              <a:t>стриатуме</a:t>
            </a:r>
            <a:r>
              <a:rPr lang="ru-RU" b="1" dirty="0" smtClean="0"/>
              <a:t>.</a:t>
            </a:r>
          </a:p>
          <a:p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85800"/>
            <a:ext cx="7467600" cy="5440363"/>
          </a:xfrm>
        </p:spPr>
        <p:txBody>
          <a:bodyPr/>
          <a:lstStyle/>
          <a:p>
            <a:r>
              <a:rPr lang="ru-RU" dirty="0" smtClean="0"/>
              <a:t>В результате развивается </a:t>
            </a:r>
            <a:r>
              <a:rPr lang="ru-RU" b="1" dirty="0" smtClean="0"/>
              <a:t>гиперчувствительность D1-рецепторов</a:t>
            </a:r>
            <a:r>
              <a:rPr lang="ru-RU" dirty="0" smtClean="0"/>
              <a:t> на </a:t>
            </a:r>
            <a:r>
              <a:rPr lang="ru-RU" dirty="0" err="1" smtClean="0"/>
              <a:t>стриарных</a:t>
            </a:r>
            <a:r>
              <a:rPr lang="ru-RU" dirty="0" smtClean="0"/>
              <a:t> нейронах, с которой можно частично связать </a:t>
            </a:r>
            <a:r>
              <a:rPr lang="ru-RU" dirty="0" err="1" smtClean="0"/>
              <a:t>аутоагрессивные</a:t>
            </a:r>
            <a:r>
              <a:rPr lang="ru-RU" dirty="0" smtClean="0"/>
              <a:t> действия.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Симптомы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447800"/>
            <a:ext cx="8305800" cy="51054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Характерным признаком болезни являются </a:t>
            </a:r>
            <a:r>
              <a:rPr lang="ru-RU" dirty="0" err="1" smtClean="0"/>
              <a:t>аутоагрессивные</a:t>
            </a:r>
            <a:r>
              <a:rPr lang="ru-RU" dirty="0" smtClean="0"/>
              <a:t> действия, которые обычно развиваются вскоре после того, как у детей прорезываются зубы. Больные обкусывают себе губы, ногти, пальцы, предплечья (вплоть до </a:t>
            </a:r>
            <a:r>
              <a:rPr lang="ru-RU" dirty="0" err="1" smtClean="0"/>
              <a:t>самоампутации</a:t>
            </a:r>
            <a:r>
              <a:rPr lang="ru-RU" dirty="0" smtClean="0"/>
              <a:t>), царапают нос и рот, пускают себе кровь. Болевая чувствительность остается сохранной. В связи с этим </a:t>
            </a:r>
            <a:r>
              <a:rPr lang="ru-RU" b="1" dirty="0" smtClean="0"/>
              <a:t>больные нередко кричат от боли</a:t>
            </a:r>
            <a:r>
              <a:rPr lang="ru-RU" dirty="0" smtClean="0"/>
              <a:t>, которую сами же себе причинили. Они могут также демонстрировать агрессию и по отношению к другим людям, крушить окружающие предметы.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индром Лёша-Нихана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315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260</TotalTime>
  <Words>416</Words>
  <PresentationFormat>Экран (4:3)</PresentationFormat>
  <Paragraphs>52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Техническая</vt:lpstr>
      <vt:lpstr>Салтереева Х.Р. 525 гр. леч/фак преподаватель: Козина Т.Ф. </vt:lpstr>
      <vt:lpstr>Синдром Лёша — Найхана</vt:lpstr>
      <vt:lpstr>История </vt:lpstr>
      <vt:lpstr>Этиология </vt:lpstr>
      <vt:lpstr>Патогенез</vt:lpstr>
      <vt:lpstr>Слайд 6</vt:lpstr>
      <vt:lpstr>Симптомы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Диагностика </vt:lpstr>
      <vt:lpstr>Лечение </vt:lpstr>
      <vt:lpstr>Осложнения 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СИНДРОМ ЛЕША-НИХАНА</dc:title>
  <dc:creator>SALTEREEVA KHAVA</dc:creator>
  <cp:lastModifiedBy>Салтереева Хава Р</cp:lastModifiedBy>
  <cp:revision>27</cp:revision>
  <dcterms:created xsi:type="dcterms:W3CDTF">2015-12-05T15:45:16Z</dcterms:created>
  <dcterms:modified xsi:type="dcterms:W3CDTF">2015-12-22T14:23:59Z</dcterms:modified>
</cp:coreProperties>
</file>