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алтереева Хава Р\Desktop\ревматоидный артрит\11734b-6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524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Современный препарат в лечении аутоиммунных заболеваний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791200" cy="1470025"/>
          </a:xfrm>
        </p:spPr>
        <p:txBody>
          <a:bodyPr/>
          <a:lstStyle/>
          <a:p>
            <a:r>
              <a:rPr lang="ru-RU" dirty="0" err="1" smtClean="0"/>
              <a:t>Ритуксимаб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077200" cy="39624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Моноклональноре</a:t>
            </a:r>
            <a:r>
              <a:rPr lang="ru-RU" sz="2800" dirty="0" smtClean="0"/>
              <a:t> </a:t>
            </a:r>
            <a:r>
              <a:rPr lang="ru-RU" sz="2800" dirty="0" err="1" smtClean="0"/>
              <a:t>химерное</a:t>
            </a:r>
            <a:r>
              <a:rPr lang="ru-RU" sz="2800" dirty="0" smtClean="0"/>
              <a:t> антитело против антигена </a:t>
            </a:r>
            <a:r>
              <a:rPr lang="en-US" sz="2800" dirty="0" smtClean="0"/>
              <a:t>CD20.</a:t>
            </a:r>
            <a:r>
              <a:rPr lang="ru-RU" sz="2800" dirty="0" smtClean="0"/>
              <a:t> Один из первых препаратов – антител направленного действия. Введено в </a:t>
            </a:r>
            <a:r>
              <a:rPr lang="en-US" sz="2800" dirty="0" smtClean="0"/>
              <a:t>g</a:t>
            </a:r>
            <a:r>
              <a:rPr lang="ru-RU" sz="2800" dirty="0" err="1" smtClean="0"/>
              <a:t>рактику</a:t>
            </a:r>
            <a:r>
              <a:rPr lang="ru-RU" sz="2800" dirty="0" smtClean="0"/>
              <a:t> в 1997 году. Содержит вариабельные домены соответствующего мышиного антитела и константные домены человеческого иммуноглобулина </a:t>
            </a:r>
            <a:r>
              <a:rPr lang="en-US" sz="2800" dirty="0" err="1" smtClean="0"/>
              <a:t>IgG</a:t>
            </a:r>
            <a:r>
              <a:rPr lang="ru-RU" sz="2800" dirty="0" smtClean="0"/>
              <a:t>, слитые воедино с использованием </a:t>
            </a:r>
            <a:r>
              <a:rPr lang="ru-RU" sz="2800" dirty="0" err="1" smtClean="0"/>
              <a:t>техгологий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рекомбинантной</a:t>
            </a:r>
            <a:r>
              <a:rPr lang="ru-RU" sz="2800" dirty="0" smtClean="0"/>
              <a:t> ДНК.</a:t>
            </a:r>
            <a:endParaRPr lang="ru-RU" sz="2800" dirty="0"/>
          </a:p>
        </p:txBody>
      </p:sp>
      <p:pic>
        <p:nvPicPr>
          <p:cNvPr id="4098" name="Picture 2" descr="C:\Users\Салтереева Хава Р\Desktop\ревматоидный артрит\6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33400"/>
            <a:ext cx="13049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действия </a:t>
            </a:r>
            <a:endParaRPr lang="ru-RU" dirty="0"/>
          </a:p>
        </p:txBody>
      </p:sp>
      <p:pic>
        <p:nvPicPr>
          <p:cNvPr id="5122" name="Picture 2" descr="C:\Users\Салтереева Хава Р\Desktop\ревматоидный артрит\ill_foto_rituxim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8915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алтереева Хава Р\Desktop\ревматоидный артрит\Rituximab pill leukem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Аутоиммунные заболевания, при которых продемонстрирована эффективность </a:t>
            </a:r>
            <a:r>
              <a:rPr lang="ru-RU" sz="2800" dirty="0" err="1" smtClean="0"/>
              <a:t>ритуксимаба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419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РА</a:t>
            </a:r>
          </a:p>
          <a:p>
            <a:r>
              <a:rPr lang="ru-RU" sz="2400" dirty="0" smtClean="0"/>
              <a:t>СКВ</a:t>
            </a:r>
          </a:p>
          <a:p>
            <a:r>
              <a:rPr lang="ru-RU" sz="2400" dirty="0" smtClean="0"/>
              <a:t>Болезнь </a:t>
            </a:r>
            <a:r>
              <a:rPr lang="ru-RU" sz="2400" dirty="0" err="1" smtClean="0"/>
              <a:t>Шегрена</a:t>
            </a:r>
            <a:endParaRPr lang="ru-RU" sz="2400" dirty="0" smtClean="0"/>
          </a:p>
          <a:p>
            <a:r>
              <a:rPr lang="ru-RU" sz="2400" dirty="0" smtClean="0"/>
              <a:t>АНЦА – ассоциированные </a:t>
            </a:r>
            <a:r>
              <a:rPr lang="ru-RU" sz="2400" dirty="0" err="1" smtClean="0"/>
              <a:t>васкулиты</a:t>
            </a:r>
            <a:endParaRPr lang="ru-RU" sz="2400" dirty="0" smtClean="0"/>
          </a:p>
          <a:p>
            <a:r>
              <a:rPr lang="ru-RU" sz="2400" dirty="0" err="1" smtClean="0"/>
              <a:t>Криоглобунемический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васкулит</a:t>
            </a:r>
            <a:endParaRPr lang="ru-RU" sz="2400" dirty="0" smtClean="0"/>
          </a:p>
          <a:p>
            <a:r>
              <a:rPr lang="ru-RU" sz="2400" dirty="0" err="1" smtClean="0"/>
              <a:t>Антифосфолипидный</a:t>
            </a:r>
            <a:r>
              <a:rPr lang="ru-RU" sz="2400" dirty="0" smtClean="0"/>
              <a:t> синдром</a:t>
            </a:r>
          </a:p>
          <a:p>
            <a:r>
              <a:rPr lang="ru-RU" sz="2400" dirty="0" err="1" smtClean="0"/>
              <a:t>Полимиозит</a:t>
            </a:r>
            <a:r>
              <a:rPr lang="ru-RU" sz="2400" dirty="0" smtClean="0"/>
              <a:t>/Дерматомиозит</a:t>
            </a:r>
          </a:p>
          <a:p>
            <a:r>
              <a:rPr lang="ru-RU" sz="2400" dirty="0" smtClean="0"/>
              <a:t>Системная склеродермия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7150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err="1" smtClean="0"/>
              <a:t>Идиопатическая</a:t>
            </a:r>
            <a:r>
              <a:rPr lang="ru-RU" sz="2600" dirty="0" smtClean="0"/>
              <a:t> тромбоцитопения</a:t>
            </a:r>
          </a:p>
          <a:p>
            <a:r>
              <a:rPr lang="ru-RU" sz="2600" dirty="0" smtClean="0"/>
              <a:t>Болезнь </a:t>
            </a:r>
            <a:r>
              <a:rPr lang="ru-RU" sz="2600" dirty="0" err="1" smtClean="0"/>
              <a:t>холодовых</a:t>
            </a:r>
            <a:r>
              <a:rPr lang="ru-RU" sz="2600" dirty="0" smtClean="0"/>
              <a:t> агглютининов</a:t>
            </a:r>
          </a:p>
          <a:p>
            <a:r>
              <a:rPr lang="ru-RU" sz="2600" dirty="0" smtClean="0"/>
              <a:t>Аутоиммунная гемолитическая анемия</a:t>
            </a:r>
          </a:p>
          <a:p>
            <a:r>
              <a:rPr lang="ru-RU" sz="2600" dirty="0" smtClean="0"/>
              <a:t>Синдром </a:t>
            </a:r>
            <a:r>
              <a:rPr lang="ru-RU" sz="2600" dirty="0" err="1" smtClean="0"/>
              <a:t>Гийена</a:t>
            </a:r>
            <a:r>
              <a:rPr lang="ru-RU" sz="2600" dirty="0" smtClean="0"/>
              <a:t> – </a:t>
            </a:r>
            <a:r>
              <a:rPr lang="ru-RU" sz="2600" dirty="0" err="1" smtClean="0"/>
              <a:t>Барре</a:t>
            </a:r>
            <a:endParaRPr lang="ru-RU" sz="2600" dirty="0" smtClean="0"/>
          </a:p>
          <a:p>
            <a:r>
              <a:rPr lang="ru-RU" sz="2600" dirty="0" smtClean="0"/>
              <a:t>Хроническая иммунная </a:t>
            </a:r>
            <a:r>
              <a:rPr lang="ru-RU" sz="2600" dirty="0" err="1" smtClean="0"/>
              <a:t>полинейропатия</a:t>
            </a:r>
            <a:r>
              <a:rPr lang="ru-RU" sz="2600" dirty="0" smtClean="0"/>
              <a:t> и другие </a:t>
            </a:r>
            <a:r>
              <a:rPr lang="ru-RU" sz="2600" dirty="0" err="1" smtClean="0"/>
              <a:t>нейропатии</a:t>
            </a:r>
            <a:endParaRPr lang="ru-RU" sz="2600" dirty="0" smtClean="0"/>
          </a:p>
          <a:p>
            <a:r>
              <a:rPr lang="ru-RU" sz="2600" dirty="0" smtClean="0"/>
              <a:t>Пузырчатка</a:t>
            </a:r>
          </a:p>
          <a:p>
            <a:r>
              <a:rPr lang="ru-RU" sz="2600" dirty="0" smtClean="0"/>
              <a:t>Аутоиммунный </a:t>
            </a:r>
            <a:r>
              <a:rPr lang="ru-RU" sz="2600" dirty="0" err="1" smtClean="0"/>
              <a:t>тиреоидит</a:t>
            </a:r>
            <a:endParaRPr lang="ru-RU" sz="2600" dirty="0" smtClean="0"/>
          </a:p>
          <a:p>
            <a:r>
              <a:rPr lang="ru-RU" sz="2600" dirty="0" smtClean="0"/>
              <a:t>СД 1-го типа</a:t>
            </a:r>
          </a:p>
          <a:p>
            <a:r>
              <a:rPr lang="ru-RU" sz="2600" dirty="0" smtClean="0"/>
              <a:t>Болезнь </a:t>
            </a:r>
            <a:r>
              <a:rPr lang="ru-RU" sz="2600" dirty="0" err="1" smtClean="0"/>
              <a:t>Аддисона</a:t>
            </a:r>
            <a:endParaRPr lang="ru-RU" sz="2600" dirty="0" smtClean="0"/>
          </a:p>
          <a:p>
            <a:r>
              <a:rPr lang="ru-RU" sz="2600" dirty="0" smtClean="0"/>
              <a:t>Мембранозная нефропатия</a:t>
            </a:r>
          </a:p>
          <a:p>
            <a:r>
              <a:rPr lang="ru-RU" sz="2600" dirty="0" smtClean="0"/>
              <a:t>Миастения </a:t>
            </a:r>
          </a:p>
          <a:p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Салтереева Хава Р\Desktop\ревматоидный артрит\three_superheros_anim_500_clr_8995__1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05400"/>
            <a:ext cx="2819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лтереева Хава Р\Desktop\ревматоидный артрит\6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763000" cy="3276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ПОБОЧНЫЕ ДЕЙСТВИЯ</a:t>
            </a:r>
            <a:r>
              <a:rPr lang="ru-RU" sz="2400" dirty="0" smtClean="0"/>
              <a:t>:  озноб, слабость, одышка, тошнота, диспепсия, кожные высыпания, зуд, крапивница, артериальная гипотензия или гипертензия, лихорадка, раздражение глотки, ринит, тахикардия, рвота, боли, признаки синдрома лизиса опухоли  и другие реакции со стороны ССС, пищеварительной и НС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лтереева Хава Р\Desktop\ревматоидный артрит\786761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28600"/>
            <a:ext cx="28575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839200" cy="914401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Острые инфекционные заболевания</a:t>
            </a:r>
            <a:endParaRPr lang="ru-RU" sz="2800" b="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600" y="3352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Выраженный первичный или вторичный иммунодефицит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4800" y="914400"/>
            <a:ext cx="7772400" cy="1057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Противопоказания: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600" y="4724400"/>
            <a:ext cx="7961313" cy="1209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Повышенная чувствительность к компонентам </a:t>
            </a:r>
            <a:r>
              <a:rPr kumimoji="0" lang="ru-RU" sz="31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препарата</a:t>
            </a:r>
            <a:r>
              <a:rPr kumimoji="0" lang="ru-RU" sz="28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алтереева Хава Р\Desktop\ревматоидный артрит\rituksim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343400" cy="2971800"/>
          </a:xfrm>
          <a:prstGeom prst="rect">
            <a:avLst/>
          </a:prstGeom>
          <a:noFill/>
        </p:spPr>
      </p:pic>
      <p:pic>
        <p:nvPicPr>
          <p:cNvPr id="12291" name="Picture 3" descr="C:\Users\Салтереева Хава Р\Desktop\ревматоидный артрит\213667_1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57200"/>
            <a:ext cx="4024312" cy="6076950"/>
          </a:xfrm>
          <a:prstGeom prst="rect">
            <a:avLst/>
          </a:prstGeom>
          <a:noFill/>
        </p:spPr>
      </p:pic>
      <p:pic>
        <p:nvPicPr>
          <p:cNvPr id="12292" name="Picture 4" descr="C:\Users\Салтереева Хава Р\Desktop\ревматоидный артрит\vial-198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1962150" cy="2857500"/>
          </a:xfrm>
          <a:prstGeom prst="rect">
            <a:avLst/>
          </a:prstGeom>
          <a:noFill/>
        </p:spPr>
      </p:pic>
      <p:pic>
        <p:nvPicPr>
          <p:cNvPr id="12294" name="Picture 6" descr="C:\Users\Салтереева Хава Р\Desktop\ревматоидный артрит\vial-198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200400"/>
            <a:ext cx="91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174</Words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Ритуксимаб</vt:lpstr>
      <vt:lpstr>Механизм действия </vt:lpstr>
      <vt:lpstr>Слайд 4</vt:lpstr>
      <vt:lpstr>Аутоиммунные заболевания, при которых продемонстрирована эффективность ритуксимаба</vt:lpstr>
      <vt:lpstr>ПОБОЧНЫЕ ДЕЙСТВИЯ:  озноб, слабость, одышка, тошнота, диспепсия, кожные высыпания, зуд, крапивница, артериальная гипотензия или гипертензия, лихорадка, раздражение глотки, ринит, тахикардия, рвота, боли, признаки синдрома лизиса опухоли  и другие реакции со стороны ССС, пищеварительной и НС</vt:lpstr>
      <vt:lpstr>Острые инфекционные заболевания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РИТУКСИМАБ </dc:title>
  <dc:creator>SALTEREEVA KHAVA</dc:creator>
  <cp:lastModifiedBy>Салтереева Хава Р</cp:lastModifiedBy>
  <cp:revision>24</cp:revision>
  <dcterms:created xsi:type="dcterms:W3CDTF">2016-12-03T15:23:18Z</dcterms:created>
  <dcterms:modified xsi:type="dcterms:W3CDTF">2016-12-03T18:13:51Z</dcterms:modified>
</cp:coreProperties>
</file>