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8" r:id="rId5"/>
    <p:sldId id="279" r:id="rId6"/>
    <p:sldId id="262" r:id="rId7"/>
    <p:sldId id="264" r:id="rId8"/>
    <p:sldId id="265" r:id="rId9"/>
    <p:sldId id="266" r:id="rId10"/>
    <p:sldId id="306" r:id="rId11"/>
    <p:sldId id="308" r:id="rId12"/>
    <p:sldId id="30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3CF885-411A-47E5-B957-95D52321ECC0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FF4AFD-4E01-4648-BAC7-B0D5F65365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infekcii.ru/wp-content/uploads/2017/03/Kakoj-kod-imeet-hronicheskaya-obstruktivnaya-bolezn-legkih-HOBL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3448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спирография и </a:t>
            </a:r>
            <a:r>
              <a:rPr lang="ru-RU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пикфлоуметрия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целью диагностики БА и ХОБЛ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vseglisty.ru/wp-content/uploads/8/5/a/85af19d225c30666d14cd7166030c9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91182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j/JUEAa3jhzDnXGOM7NP2cCVQZKtgiyuFqwpmxYL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07749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0.slide-share.ru/s_slide/c39d8aca21ceadd107d69f4d727d7223/f53251b1-6405-41d9-aa1a-1195efcd8d6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43864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103" y="159660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Спирография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занимает важнейшее место для выявления заболеваний бронхолегочной системы.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процедура безболезненна, безопасна, проводится как в амбулаторных условиях, так и в условиях стационара,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занимает несколько минут.</a:t>
            </a:r>
          </a:p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Регистрируемые показатели дают информацию о функциональном состоянии легких и бронхов, проходимости дыхательных путей, о наличии и степени снижения вентиляционной способности легких и о типе вентиляционных нарушений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288" y="212219"/>
            <a:ext cx="8280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Спирография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spiro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дышать + греч.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graphō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писать, изображать) — метод исследования функции легких путем графической регистрации во времени изменений их объема при дыхании.  </a:t>
            </a:r>
          </a:p>
        </p:txBody>
      </p:sp>
    </p:spTree>
    <p:extLst>
      <p:ext uri="{BB962C8B-B14F-4D97-AF65-F5344CB8AC3E}">
        <p14:creationId xmlns:p14="http://schemas.microsoft.com/office/powerpoint/2010/main" val="20571703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76375"/>
            <a:ext cx="8205787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871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57188"/>
            <a:ext cx="8199437" cy="61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97456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230297"/>
            <a:ext cx="87129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 спирографе СП-3000 измерения автоматически начинаются, как только пациент начнет дыхательный маневр. Как только сигнал становится больше пороговой величины, тест начинается.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2564904"/>
            <a:ext cx="638333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238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535" y="620688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Также, с помощью спирографии можно выявить наличие обратимости бронхиальной обструкции, что является одним из диагностических критериев бронхиальной астмы. Для этого проводится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бронходилатационный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тест, когда обследуемому пациенту проводят ингаляцию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бронхорасширяющего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лекарственного средства.</a:t>
            </a:r>
          </a:p>
          <a:p>
            <a:pPr algn="ctr" fontAlgn="base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Спирография позволяет не только оценить клинически-выраженные состояния, но и выявить ранние проявления заболеваний, сопровождающихся нарушением со стороны бронхолегочной системы, что в свою очередь позволит своевременно установить диагноз и начать терапию.</a:t>
            </a:r>
            <a:endParaRPr lang="ru-RU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639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8723" y="188640"/>
            <a:ext cx="6218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исследованию: 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4971"/>
            <a:ext cx="871296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проводится натощак или не ранее, чем за 2 часа после легкого завтрака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5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исследованием необходим отдых в положении сидя в течение 15 мин;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рекомендуют воздержаться перед исследованием от курения и употребления крепкого чая и кофе;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перед спирографией пациент принимал назначенные врачом лекарственные препараты, действующие на дыхательную систему, их отменяют за 6—24 ч до момента проведения спирографии;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одежда должна быть свободной, не стесняющей движения грудной клетки при форсированном дыхании.</a:t>
            </a:r>
          </a:p>
          <a:p>
            <a:pPr algn="ctr"/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Длительность процедуры:</a:t>
            </a:r>
            <a:r>
              <a:rPr lang="ru-RU" sz="2500" b="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15-20 минут.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664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829" y="0"/>
            <a:ext cx="8712968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 к проведению спирографии: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определения жизненной емкости легких и ее резервов у здоровых лиц, в том числе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спортсменов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кашля, хрипов, одышки, свистящего дыхания при первичном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обследовании;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степени операционного риска перед хирургическим вмешательством (операцией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выраженности вентиляционных нарушений и эффективности ранее назначенной терапии, с последующей коррекцией базисной терапии (при необходимости) при наличии подтвержденного диагноза бронхиальной астмы или хронической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обструктивной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болезни легких (ХОБЛ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информации о влиянии других заболеваний на функции легких (например, при болезнях сердца, суставов и пр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прогноза заболевания, экспертная оценка трудоспособности или временной утраты трудоспособности, а также определение пригодности к работе в специальных условиях.</a:t>
            </a:r>
            <a:endParaRPr lang="ru-RU" sz="23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2638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00066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Пикфлоуметрия</a:t>
            </a:r>
            <a:r>
              <a:rPr lang="ru-RU" sz="2800" dirty="0" smtClean="0"/>
              <a:t> – максимальный объем воздуха, выдыхаемый при форсированном выдохе. Измеряется в литрах в минуту времени. Скорость потока выдыхаемого воздуха зависит от величины обструкции средних и крупных бронхов. Так как при астматических заболеваниях </a:t>
            </a:r>
            <a:r>
              <a:rPr lang="ru-RU" sz="2800" dirty="0" err="1" smtClean="0"/>
              <a:t>обструктивные</a:t>
            </a:r>
            <a:r>
              <a:rPr lang="ru-RU" sz="2800" dirty="0" smtClean="0"/>
              <a:t> процессы распространяются на крупные и средние бронхи, использование </a:t>
            </a:r>
            <a:r>
              <a:rPr lang="ru-RU" sz="2800" dirty="0" err="1" smtClean="0"/>
              <a:t>пикфлоуметрии</a:t>
            </a:r>
            <a:r>
              <a:rPr lang="ru-RU" sz="2800" dirty="0" smtClean="0"/>
              <a:t> облегчает диагностику и мониторинг бронхиальной астмы.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878" y="260648"/>
            <a:ext cx="7991475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Спирографию целесообразно проводить регулярно, если </a:t>
            </a:r>
            <a:r>
              <a:rPr lang="ru-RU" sz="2800" b="1" i="1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ы: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являетесь курильщиком с многолетним стажем;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страдаете частыми обострениями бронхита или испытываете одышку, чувство нехватки воздуха;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имеете наследственность, отягощенную по заболеваниям дыхательной системы или аллергическим заболеваниям;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нуждаетесь в коррекции терапии бронхиальной астмы;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вынуждены дышать загрязненным и запыленным воздухом (при работе на вредном производстве)</a:t>
            </a:r>
          </a:p>
        </p:txBody>
      </p:sp>
    </p:spTree>
    <p:extLst>
      <p:ext uri="{BB962C8B-B14F-4D97-AF65-F5344CB8AC3E}">
        <p14:creationId xmlns:p14="http://schemas.microsoft.com/office/powerpoint/2010/main" val="96576883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055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Статические показатели определяют во время спокойного дыхания. Измеряют </a:t>
            </a: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дыхательный объем (ДО)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объем воздуха, 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 больной вдыхает и выдыхает во время обычного дыхания в состоянии покоя. В норме он составляет 500—800 мл. Часть ДО, которая принимает участие в газообмене, называется 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альвеолярным объемом (АО)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 среднем равняется 2/3 величины ДО. Остаток (1/3 величины ДО) составляет объем 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функционального мертвого пространства (ФМП)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После спокойного выдоха пациент максимально глубоко выдыхает — измеряется 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резервный объем выдоха (</a:t>
            </a:r>
            <a:r>
              <a:rPr lang="ru-RU" sz="230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РОВыд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в норме составляет IООО—1500 мл. После спокойного вдоха делается максимально глубокий вдох — 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измеряется резервный объем вдоха (</a:t>
            </a:r>
            <a:r>
              <a:rPr lang="ru-RU" sz="230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РОвд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анализе статических показателей рассчитывается 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емкость вдоха (</a:t>
            </a:r>
            <a:r>
              <a:rPr lang="ru-RU" sz="230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Евд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сумма ДО и </a:t>
            </a:r>
            <a:r>
              <a:rPr lang="ru-RU" sz="23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РОвд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которая характеризует способность легочной ткани к растяжению, а также </a:t>
            </a:r>
            <a:r>
              <a:rPr lang="ru-RU" sz="230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жизненная емкость легких 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(ЖЕЛ) — максимальный объем, который можно вдохнуть после максимально глубокого выдоха (сумма ДО, РОВД и </a:t>
            </a:r>
            <a:r>
              <a:rPr lang="ru-RU" sz="23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РОвыд</a:t>
            </a:r>
            <a:r>
              <a:rPr lang="ru-RU" sz="23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норме составляет от 3000 до 5000 мл).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357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37" y="0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обычного спокойного дыхания проводится дыхательный маневр: делается максимально глубокий вдох, а затем — максимально глубокий, самый резкий и длительный (не менее 6 с) выдох. Так определяется </a:t>
            </a:r>
            <a:r>
              <a:rPr lang="ru-RU" sz="2000" b="1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форсированная жизненная емкость легких</a:t>
            </a:r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ФЖЕЛ</a:t>
            </a:r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— объем воздуха, который можно выдохнуть при форсированном выдохе после максимального вдоха (в норме составляет 70—80 % ЖЕЛ). Как заключительный этап исследования проводится запись </a:t>
            </a:r>
            <a:r>
              <a:rPr lang="ru-RU" sz="2000" b="1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максимальной вентиляции легких</a:t>
            </a:r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МВЛ</a:t>
            </a:r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— максимального объема воздуха, который может быть провентилирован легкими за I мин. МВЛ характеризует функциональную способность аппарата внешнего дыхания и в норме составляет 50—180 л. Снижение МВЛ наблюдается при уменьшении легочных объемов вследствие </a:t>
            </a:r>
            <a:r>
              <a:rPr lang="ru-RU" sz="2000" b="0" i="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рестриктивных</a:t>
            </a:r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(ограничительных) и </a:t>
            </a:r>
            <a:r>
              <a:rPr lang="ru-RU" sz="2000" b="0" i="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обструктивных</a:t>
            </a:r>
            <a:r>
              <a:rPr lang="ru-RU" sz="2000" b="0" i="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нарушений легочной вентиляции.</a:t>
            </a:r>
            <a:endParaRPr lang="ru-RU" sz="2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3428"/>
            <a:ext cx="8496944" cy="26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44959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ФЖЕЛ (форсированная жизненная ёмкость легких)</a:t>
            </a:r>
            <a:endParaRPr lang="ru-RU" sz="2800" b="1" i="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835" y="76470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ФЖЕЛ = </a:t>
            </a:r>
            <a:r>
              <a:rPr lang="ru-RU" sz="24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ФЖЕЛвыд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проба </a:t>
            </a: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Тиффно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Форсированная жизненная ёмкость легких - объём воздуха, выдыхаемый при максимально быстром и сильном выдохе. 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ОФВ05</a:t>
            </a:r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форсированного выдоха за 0,5 секунды 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ОФВ1</a:t>
            </a:r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форсированного выдоха за 1 секунду - объём воздуха, выдохнутого в течение первой секунды форсированного выдоха.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ОФВ3</a:t>
            </a:r>
            <a:r>
              <a:rPr lang="ru-RU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форсированного выдоха за 3 секунды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ОФВпос</a:t>
            </a:r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Опос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форсированного выдоха, при котором достигается ПОС (пиковая объёмная скорость)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091" y="4589639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МОС25</a:t>
            </a:r>
            <a:r>
              <a:rPr lang="ru-RU" sz="2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мгновенная объёмная скорость после выдоха 25% ФЖЕЛ, 25% отсчитываются от начала выдоха.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МОС50</a:t>
            </a:r>
            <a:r>
              <a:rPr lang="ru-RU" sz="2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мгновенная объёмная скорость после выдоха 50% ФЖЕЛ, 50% отсчитываются от начала выдоха.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МОС75</a:t>
            </a:r>
            <a:r>
              <a:rPr lang="ru-RU" sz="2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мгновенная объёмная скорость после выдоха 75% ФЖЕЛ, 75% отсчитываются от начала выдоха.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740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954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С</a:t>
            </a: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ОС25-75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средняя объёмная скорость в интервале между 25% и 75% ФЖЕЛ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СОС75-85</a:t>
            </a:r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средняя объёмная скорость в интервале между 75% и 85% ФЖЕЛ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СОС0.2-1.2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- средняя объёмная скорость между 200мл и 1200мл ФЖЕЛ выдоха</a:t>
            </a:r>
          </a:p>
          <a:p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 = </a:t>
            </a: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ПОСвыд</a:t>
            </a:r>
            <a:r>
              <a:rPr lang="ru-RU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(пиковая скорость выдоха)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пиковая объёмная скорость выдоха.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МПП</a:t>
            </a:r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максимальный </a:t>
            </a:r>
            <a:r>
              <a:rPr lang="ru-RU" sz="2200" b="0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полувыдыхаемый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поток.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ТФЖЕЛ = </a:t>
            </a: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Ввыд</a:t>
            </a: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Твыд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общее время выдоха ФЖЕЛ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ТФЖЕЛвд</a:t>
            </a: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Ввд</a:t>
            </a: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Твд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общее время вдоха ФЖЕЛ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ТФЖЕЛ/</a:t>
            </a:r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ТФЖЕЛвд</a:t>
            </a:r>
            <a:r>
              <a:rPr lang="ru-RU" sz="2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отношение времени выдоха ко времени вдоха</a:t>
            </a:r>
          </a:p>
          <a:p>
            <a:r>
              <a:rPr lang="ru-RU" sz="2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Тпос</a:t>
            </a: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ТПОС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время, необходимое для достижения пиковой объёмной скорости выдоха.</a:t>
            </a:r>
            <a:b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 (среднее транзитное время) = СПВ (среднее переходное время) 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значение этого времени находится в точке, перпендикуляр из которой образует со </a:t>
            </a:r>
            <a:r>
              <a:rPr lang="ru-RU" sz="2200" b="0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спирографической</a:t>
            </a:r>
            <a:r>
              <a:rPr lang="ru-RU" sz="2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кривой две равные по площади фигуры.</a:t>
            </a:r>
            <a:endParaRPr lang="ru-RU" sz="22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737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856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функции внешнего дыхания по данным спирог</a:t>
            </a:r>
            <a:r>
              <a:rPr lang="ru-RU" sz="22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рафии</a:t>
            </a:r>
            <a:endParaRPr lang="ru-RU" sz="2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20996"/>
              </p:ext>
            </p:extLst>
          </p:nvPr>
        </p:nvGraphicFramePr>
        <p:xfrm>
          <a:off x="323528" y="764704"/>
          <a:ext cx="8568951" cy="590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547"/>
                <a:gridCol w="1731101"/>
                <a:gridCol w="1731101"/>
                <a:gridCol w="1731101"/>
                <a:gridCol w="1731101"/>
              </a:tblGrid>
              <a:tr h="606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Границы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Нарушения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Значительное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Резкое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60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ЖЕЛ, %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90 - 85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84 - 70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69 - 50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50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60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МВЛ, %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85 - 75</a:t>
                      </a:r>
                      <a:endParaRPr lang="ru-RU" sz="25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74 - 55</a:t>
                      </a:r>
                      <a:endParaRPr lang="ru-RU" sz="25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54 - 35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35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60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ТТ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69 - 65</a:t>
                      </a:r>
                      <a:endParaRPr lang="ru-RU" sz="25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64 - 55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54 - 40</a:t>
                      </a:r>
                      <a:endParaRPr lang="ru-RU" sz="25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40</a:t>
                      </a:r>
                      <a:endParaRPr lang="ru-RU" sz="25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108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ПСДВ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± 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- при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рестриктивных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нарушениях</a:t>
                      </a:r>
                      <a:b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- при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обструктивных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нарушениях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ОФВ, л/сек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2,9 - 2,6 (муж.)</a:t>
                      </a:r>
                      <a:b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2,0 - 1,8 (жен.)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2,5 - 2,1</a:t>
                      </a:r>
                      <a:b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1,8 - 1,4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2,0 - 1,3</a:t>
                      </a:r>
                      <a:b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1,3 - 0,8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1,3</a:t>
                      </a:r>
                      <a:b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0,8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  <a:tr h="60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ОФВ, %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85 - 75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74 - 55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54 - 35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35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600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34" y="1124744"/>
            <a:ext cx="8784976" cy="4060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Условные обозначения:</a:t>
            </a:r>
            <a:endParaRPr lang="ru-RU" sz="32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ЖЕЛ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- Жизненная емкость легких.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МВЛ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- минутная вентиляция легких.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ТТ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- тест </a:t>
            </a:r>
            <a:r>
              <a:rPr lang="ru-RU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Тиффно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(ОФВ/ЖЕЛ).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ПСДВ</a:t>
            </a:r>
            <a:r>
              <a:rPr lang="ru-RU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- пропускная способность движения воздуха (МВЛ/ЖЕЛ).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ОФВ</a:t>
            </a: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- объем форсированного выдоха.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05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03108"/>
            <a:ext cx="524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Обструктивные</a:t>
            </a:r>
            <a:r>
              <a:rPr lang="ru-RU" sz="3200" b="1" i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изменения</a:t>
            </a:r>
            <a:endParaRPr lang="ru-RU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243" y="917554"/>
            <a:ext cx="3981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Обструкция при ХОБЛ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700808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Обструктивные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изменения спирограммы наблюдаются при хронических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обструктивных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болезнях легких: 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хроническом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бронхите, бронхиальной астме, эмфиземе легких.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" y="1700808"/>
            <a:ext cx="46332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42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73" y="476672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Обструктивная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болезнь легких приводит к изменению петли поток-объем. На кривой выдоха, как и в норме, имеется пик максимальной скорости потока (ПОС), но затем кривая сходит более быстро, чем в норме, принимая вогнутую форму. Это приводит к быстрому падению МОС25-75. По мере нарастания обструкции пик максимальной скорости потока (ПОС) становится все более острым, а последующее падение все более крутым и вогнутым. Такие изменения связаны с все более ранним </a:t>
            </a:r>
            <a:r>
              <a:rPr lang="ru-RU" sz="2800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спадением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мелких бронхов и бронхиол при форсированном выдохе. Характерно также более медленное, чем в норме,  восхождение до максимального объема и удлинение самого выдоха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56916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54" y="655923"/>
            <a:ext cx="341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Умеренная обструкция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3190734" cy="44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2287" y="655922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Тяжелая обструкция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772816"/>
            <a:ext cx="3131280" cy="44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820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r>
              <a:rPr lang="ru-RU" sz="3200" dirty="0" smtClean="0"/>
              <a:t>При хронических неспецифических заболеваниях легких обструкция возникает в более мелких бронхах, поэтому </a:t>
            </a:r>
            <a:r>
              <a:rPr lang="ru-RU" sz="3200" dirty="0" err="1" smtClean="0"/>
              <a:t>пикфлоуметрия</a:t>
            </a:r>
            <a:r>
              <a:rPr lang="ru-RU" sz="3200" dirty="0" smtClean="0"/>
              <a:t> при ХНЗЛ не является достоверным методом диагностики и мониторинга заболевания.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характерным </a:t>
            </a:r>
            <a:r>
              <a:rPr lang="ru-RU" sz="2000" i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спирографическим</a:t>
            </a:r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признаком </a:t>
            </a:r>
            <a:r>
              <a:rPr lang="ru-RU" sz="2000" i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обструктивной</a:t>
            </a:r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болезни легкого является снижение ОФВ1, причем ОФВ1 снижается быстрее, чем ФЖЕЛ. Это приводит к падению коэффициента ОФВ1/ФЖЕЛ ниже 70% должного.</a:t>
            </a:r>
            <a:endParaRPr lang="ru-RU" sz="2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06683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многих клиниках принято по показателю ОФВ1 подразделять степени обструкции.</a:t>
            </a:r>
            <a:endParaRPr lang="ru-RU" sz="2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35789"/>
              </p:ext>
            </p:extLst>
          </p:nvPr>
        </p:nvGraphicFramePr>
        <p:xfrm>
          <a:off x="457200" y="2348880"/>
          <a:ext cx="8229600" cy="18288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ОФВ1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80% должного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65 - 80%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мягкая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50 - 65%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умеренная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тяжелая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654" y="450912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диагностики степени обратимости </a:t>
            </a:r>
            <a:r>
              <a:rPr lang="ru-RU" sz="2000" i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обструктивной</a:t>
            </a:r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дыхательной недостаточности рекомендую широко использовать ингаляционную пробу с </a:t>
            </a:r>
            <a:r>
              <a:rPr lang="ru-RU" sz="2000" i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сальбутамолом</a:t>
            </a:r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 Ее результаты позволяют выделить 3 варианта обратимости обструкции</a:t>
            </a:r>
          </a:p>
          <a:p>
            <a:pPr algn="ctr"/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обратимую: увеличение ОФВ1 на 15 и &gt; % от исходной;</a:t>
            </a:r>
          </a:p>
          <a:p>
            <a:pPr algn="ctr"/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частично обратимую: увеличение ОФВ1 на 6 - 14% от исходной;</a:t>
            </a:r>
          </a:p>
          <a:p>
            <a:pPr algn="ctr"/>
            <a:r>
              <a:rPr lang="ru-RU" sz="20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необратимую: прирост показателя не превышает 5% от исходного.</a:t>
            </a:r>
            <a:endParaRPr lang="ru-RU" sz="2000" i="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37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894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Обструкция верхних дыхательных путей</a:t>
            </a:r>
            <a:endParaRPr lang="ru-RU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16" y="1268760"/>
            <a:ext cx="528005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6583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27" y="836712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Анализируя форму петли поток-объем можно выявить обструкцию верхних дыхательных путей. </a:t>
            </a:r>
          </a:p>
          <a:p>
            <a:pPr algn="ctr"/>
            <a:endParaRPr lang="ru-RU" sz="32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Различают три функциональных типа обструкции верхних ДП:</a:t>
            </a:r>
          </a:p>
          <a:p>
            <a:pPr algn="ctr"/>
            <a:endParaRPr lang="ru-RU" sz="3200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постоянная обструкция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переменная внутригрудная обструкция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ru-RU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переменная </a:t>
            </a:r>
            <a:r>
              <a:rPr lang="ru-RU" sz="32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внегрудная</a:t>
            </a:r>
            <a:r>
              <a:rPr lang="ru-RU" sz="32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обструкция.</a:t>
            </a:r>
            <a:endParaRPr lang="ru-RU" sz="32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69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i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Постоянная обструкция </a:t>
            </a:r>
            <a:r>
              <a:rPr lang="ru-RU" sz="2100" i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верхних дыхательных путей (например, стеноз трахеи вследствие </a:t>
            </a:r>
            <a:r>
              <a:rPr lang="ru-RU" sz="2100" i="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трахеостомии</a:t>
            </a:r>
            <a:r>
              <a:rPr lang="ru-RU" sz="2100" i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двусторонний паралич голосовых связок, зоб).</a:t>
            </a:r>
            <a:endParaRPr lang="ru-RU" sz="21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2" y="1246606"/>
            <a:ext cx="454401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246606"/>
            <a:ext cx="40324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При "постоянной обструкции" (т.е. обструкции, геометрия которой остается постоянной в обеих фазах дыхания) происходит ограничение воздушного потока как на вдохе, так и на выдохе. Если постоянная обструкция находится в центральных дыхательных путях, то при анализе петли "поток-объем" обнаруживается снижение объемной скорости потока как на вдохе, так и на выдохе.</a:t>
            </a:r>
            <a:endParaRPr lang="ru-RU" sz="23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4588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Переменная </a:t>
            </a:r>
            <a:r>
              <a:rPr lang="ru-RU" sz="2400" b="1" i="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внегрудная</a:t>
            </a:r>
            <a:r>
              <a:rPr lang="ru-RU" sz="2400" b="1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обструкция </a:t>
            </a:r>
            <a:r>
              <a:rPr lang="ru-RU" sz="24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(например, паралич или опухоль голосовой связки) приводит к избирательному ограничению объемной скорости потока воздуха во время вдоха</a:t>
            </a:r>
            <a:r>
              <a:rPr lang="ru-RU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37872" cy="53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327765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парализована одна голосовая связка, она пассивно перемещается в соответствии с градиентом давления вдоль надгортанника. Во время форсированного вдоха она смещается внутрь, что приводит к снижению инспираторного потока и появлению плато. Во время форсированного выдоха парализованная голосовая связка смещается в сторону, поэтому экспираторная кривая не изменена.</a:t>
            </a:r>
            <a:endParaRPr lang="ru-RU" sz="2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696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46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Переменная внутригрудная обструкция (например, полип, аденома бронха, </a:t>
            </a:r>
            <a:r>
              <a:rPr lang="ru-RU" sz="2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трахеомаляция</a:t>
            </a:r>
            <a:r>
              <a:rPr lang="ru-RU" sz="2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). Компрессия ДП избирательно увеличивается во время выдоха.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56484" cy="52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8004" y="1986081"/>
            <a:ext cx="4356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Во время форсированного вдоха отрицательное плевральное давление поддерживает трахею в открытом состоянии, поэтому объемная скорость потока и форма петли не изменяются по сравнению с нормой.</a:t>
            </a:r>
            <a:endParaRPr lang="ru-RU" sz="2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5907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50141"/>
            <a:ext cx="878497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Итак,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VC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жизненная емкость;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FVC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форсированная жизненная емкость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Уменьшение - отмечается при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дыхательной недостаточности,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уменьшенной способности легких расширяться во время вдоха.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MVV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максимальной вентиляции легких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Уменьшение - отмечается при снижении способности легких к растяжению, при ослаблении дыхательных мышц. Это наблюдается при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эмфиземе легких, интерстициальных заболеваниях легких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RV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остаточный объем легких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 - характерно для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эмфиземы легких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FEV1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форсированного выдоха за 1 сек;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FEV1/FVC % -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объема форсированного выдоха за 1 сек к форсированной жизненной емкости легких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Уменьшение - наблюдается при сужении просвета бронхов, что затрудняет выдох. Характерно для 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бронхиальной астмы, хронического </a:t>
            </a:r>
            <a:r>
              <a:rPr kumimoji="0" lang="ru-RU" sz="22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обструктивного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бронхита.</a:t>
            </a:r>
          </a:p>
        </p:txBody>
      </p:sp>
    </p:spTree>
    <p:extLst>
      <p:ext uri="{BB962C8B-B14F-4D97-AF65-F5344CB8AC3E}">
        <p14:creationId xmlns:p14="http://schemas.microsoft.com/office/powerpoint/2010/main" val="369490191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9958" y="404664"/>
            <a:ext cx="872453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FEV 25-75% </a:t>
            </a:r>
            <a:r>
              <a:rPr kumimoji="0" lang="ru-RU" sz="21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объемная форсированная скорость выдоха;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PEF</a:t>
            </a:r>
            <a:r>
              <a:rPr lang="ru-RU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пиковая объемная форсированная скорость выдоха</a:t>
            </a: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Уменьшение - обусловлено сужением просвета бронхов без четких указаний на уровень сужения.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Характерно для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бронхиальной </a:t>
            </a:r>
            <a:r>
              <a:rPr kumimoji="0" lang="ru-RU" sz="21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астмы,хронического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обструктивного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бронхита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 FEF (MEF)25%  -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объемная форсированная скорость выдоха на 25% форсированной ЖЕЛ</a:t>
            </a: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FEF (MEF)50%  -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объемная форсированная скорость выдоха на 50% форсированной ЖЕЛ</a:t>
            </a: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FEF (MEF)75%  -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объемная форсированная скорость выдоха на 75% форсированной ЖЕЛ</a:t>
            </a: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Уменьшение указанных трех показателей в отдельности или в совокупности  обусловлено сужением просвета бронхов - на уровне мелких, средних и крупных бронхов.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Характерно для 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бронхиальной астмы, хронического </a:t>
            </a:r>
            <a:r>
              <a:rPr kumimoji="0" lang="ru-RU" sz="21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обструктивного</a:t>
            </a:r>
            <a:r>
              <a:rPr kumimoji="0" lang="ru-RU" sz="21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бронхита.</a:t>
            </a:r>
          </a:p>
        </p:txBody>
      </p:sp>
    </p:spTree>
    <p:extLst>
      <p:ext uri="{BB962C8B-B14F-4D97-AF65-F5344CB8AC3E}">
        <p14:creationId xmlns:p14="http://schemas.microsoft.com/office/powerpoint/2010/main" val="5123543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1/slide/l/ln75iRNEtIvKy9m1wuUFJZAp6erWjdGCDb8X4xgVP/slide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" y="0"/>
            <a:ext cx="913743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35791"/>
      </p:ext>
    </p:extLst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noteka.org/uploads/posts/2021-04/1619698568_10-phonoteka_org-p-fon-dlya-prezentatsii-dikhani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" y="0"/>
            <a:ext cx="9133395" cy="68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93122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9953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Некоторые виды </a:t>
            </a:r>
            <a:r>
              <a:rPr lang="ru-RU" sz="3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пикфлоуметров</a:t>
            </a:r>
            <a:r>
              <a:rPr lang="ru-RU" sz="3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их характеристики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341438"/>
            <a:ext cx="6215074" cy="46132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Пикфлоуметр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Wright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Airzone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Аэрозон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Может использоваться как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взрос-лыми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так и детьми. Разноцветные пластиковые маркеры (зеленый, желтый и красный) зональной разметки для плана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самоведения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(см. План действий при астме). Фирма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Clement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Clark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Ltd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Великобритания. Шкала 50-720 л/мин.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Пикфлоуметр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определения пиковой скорости выдоха при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мониторировании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бронхиальной астмы. Хорошо читаемая шкала для детей и взрослых, цветовые зоны должных значений. Диапазон измерений 60-900 л/мин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1285860"/>
            <a:ext cx="2733679" cy="2185987"/>
          </a:xfrm>
          <a:prstGeom prst="rect">
            <a:avLst/>
          </a:prstGeom>
          <a:noFill/>
          <a:ln/>
        </p:spPr>
      </p:pic>
      <p:pic>
        <p:nvPicPr>
          <p:cNvPr id="7" name="Picture 6" descr="4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7950" y="3929066"/>
            <a:ext cx="2439992" cy="242889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714356"/>
            <a:ext cx="5192713" cy="54165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Пикфлоуметр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Пари для детей. Шкала 35-300 л/мин. Модель с зональной разметкой для плана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самоведения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Съемный стерилизуемый мундштук. Производство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Pary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GmbH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Германия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Диапазон измеряемых показателей: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ОФВ1: 0,6-8,00 л, ПСВ: 60-850 л/мин.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Точность измерения: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ОФВ1 + 3,5% / ПСВ + 6% (@ 250С, 1013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мБар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50% относительной влажности воздуха).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Разрешение шкалы прибора: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ОФВ1: 0,05 л; ПСВ: 5 л/мин.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86512" y="500042"/>
            <a:ext cx="2270154" cy="2381268"/>
          </a:xfrm>
          <a:prstGeom prst="rect">
            <a:avLst/>
          </a:prstGeom>
          <a:noFill/>
          <a:ln/>
        </p:spPr>
      </p:pic>
      <p:pic>
        <p:nvPicPr>
          <p:cNvPr id="6" name="Picture 6" descr="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4580" y="3143248"/>
            <a:ext cx="2467948" cy="208597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66"/>
            <a:ext cx="8229600" cy="30718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/>
              <a:t>Методика </a:t>
            </a:r>
            <a:r>
              <a:rPr lang="ru-RU" sz="4800" dirty="0" err="1" smtClean="0"/>
              <a:t>пикфлоуметрии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err="1" smtClean="0">
                <a:solidFill>
                  <a:schemeClr val="tx1"/>
                </a:solidFill>
              </a:rPr>
              <a:t>Пикфлоуметром</a:t>
            </a:r>
            <a:r>
              <a:rPr lang="ru-RU" sz="2400" b="1" dirty="0" smtClean="0">
                <a:solidFill>
                  <a:schemeClr val="tx1"/>
                </a:solidFill>
              </a:rPr>
              <a:t> обычно пользуются дважды в день (после утреннего сна и спустя 10—12 часов), в определенное время.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3" descr="C:\Users\Azamat\Desktop\h5551437_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429000"/>
            <a:ext cx="3773098" cy="3267711"/>
          </a:xfrm>
          <a:prstGeom prst="rect">
            <a:avLst/>
          </a:prstGeom>
          <a:noFill/>
        </p:spPr>
      </p:pic>
      <p:pic>
        <p:nvPicPr>
          <p:cNvPr id="5" name="Picture 2" descr="C:\Users\Azamat\Desktop\pfi--2-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364088" y="3634105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043890" cy="583103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Протокол проведения теста </a:t>
            </a:r>
            <a:r>
              <a:rPr lang="ru-RU" b="1" dirty="0" err="1" smtClean="0"/>
              <a:t>пикфлоуметрии</a:t>
            </a:r>
            <a:r>
              <a:rPr lang="ru-RU" b="1" dirty="0" smtClean="0"/>
              <a:t> при бронхиальной астме. </a:t>
            </a:r>
            <a:endParaRPr lang="ru-RU" dirty="0" smtClean="0"/>
          </a:p>
          <a:p>
            <a:r>
              <a:rPr lang="ru-RU" i="1" dirty="0" smtClean="0"/>
              <a:t>Условия. </a:t>
            </a:r>
            <a:endParaRPr lang="ru-RU" dirty="0" smtClean="0"/>
          </a:p>
          <a:p>
            <a:pPr lvl="0"/>
            <a:r>
              <a:rPr lang="ru-RU" dirty="0" smtClean="0"/>
              <a:t>Возраст старше 12 лет.</a:t>
            </a:r>
          </a:p>
          <a:p>
            <a:pPr lvl="0"/>
            <a:r>
              <a:rPr lang="ru-RU" dirty="0" err="1" smtClean="0"/>
              <a:t>Пикфлоуметрия</a:t>
            </a:r>
            <a:r>
              <a:rPr lang="ru-RU" dirty="0" smtClean="0"/>
              <a:t> для диагностики и мониторинга бронхиальной астмы может применяться с возраста старше 6 лет. Для использования </a:t>
            </a:r>
            <a:r>
              <a:rPr lang="ru-RU" dirty="0" err="1" smtClean="0"/>
              <a:t>пикфлоуметрии</a:t>
            </a:r>
            <a:r>
              <a:rPr lang="ru-RU" dirty="0" smtClean="0"/>
              <a:t> у детей младше этого возраста, оцениваются показатели дневника </a:t>
            </a:r>
            <a:r>
              <a:rPr lang="ru-RU" dirty="0" err="1" smtClean="0"/>
              <a:t>пикфлоуметрии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По возможности не употребляйте </a:t>
            </a:r>
            <a:r>
              <a:rPr lang="ru-RU" dirty="0" err="1" smtClean="0"/>
              <a:t>бронхорасширяющие</a:t>
            </a:r>
            <a:r>
              <a:rPr lang="ru-RU" dirty="0" smtClean="0"/>
              <a:t> препараты за 8 часов до теста.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zamat\Desktop\DSC01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071966" cy="55780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 descr="C:\Users\Azamat\Desktop\h7jqqv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94"/>
            <a:ext cx="464347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Выполнение теста на реверсивность.</a:t>
            </a:r>
            <a:endParaRPr lang="ru-RU" dirty="0" smtClean="0"/>
          </a:p>
          <a:p>
            <a:pPr lvl="0"/>
            <a:r>
              <a:rPr lang="ru-RU" dirty="0" smtClean="0"/>
              <a:t>провести измерение </a:t>
            </a:r>
            <a:r>
              <a:rPr lang="ru-RU" dirty="0" err="1" smtClean="0"/>
              <a:t>пикфлоуметрии</a:t>
            </a:r>
            <a:endParaRPr lang="ru-RU" dirty="0" smtClean="0"/>
          </a:p>
          <a:p>
            <a:pPr lvl="0"/>
            <a:r>
              <a:rPr lang="ru-RU" dirty="0" smtClean="0"/>
              <a:t>добавьте при помощи расширительной камеры </a:t>
            </a:r>
            <a:r>
              <a:rPr lang="ru-RU" dirty="0" err="1" smtClean="0"/>
              <a:t>бронхорасширяющий</a:t>
            </a:r>
            <a:r>
              <a:rPr lang="ru-RU" dirty="0" smtClean="0"/>
              <a:t> препарат </a:t>
            </a:r>
          </a:p>
          <a:p>
            <a:r>
              <a:rPr lang="ru-RU" dirty="0" smtClean="0"/>
              <a:t>– пациенту моложе 60 лет: 400мг </a:t>
            </a:r>
            <a:r>
              <a:rPr lang="ru-RU" dirty="0" err="1" smtClean="0"/>
              <a:t>сальбутамола</a:t>
            </a:r>
            <a:r>
              <a:rPr lang="ru-RU" dirty="0" smtClean="0"/>
              <a:t> или 500 </a:t>
            </a:r>
            <a:r>
              <a:rPr lang="ru-RU" dirty="0" err="1" smtClean="0"/>
              <a:t>тербуталина</a:t>
            </a:r>
            <a:r>
              <a:rPr lang="ru-RU" dirty="0" smtClean="0"/>
              <a:t> или 400 мг </a:t>
            </a:r>
            <a:r>
              <a:rPr lang="ru-RU" dirty="0" err="1" smtClean="0"/>
              <a:t>фенотерола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пациент старше 60 лет: 80 мг </a:t>
            </a:r>
            <a:r>
              <a:rPr lang="ru-RU" dirty="0" err="1" smtClean="0"/>
              <a:t>ипратропиумбромида</a:t>
            </a:r>
            <a:endParaRPr lang="ru-RU" dirty="0" smtClean="0"/>
          </a:p>
          <a:p>
            <a:pPr lvl="0"/>
            <a:r>
              <a:rPr lang="ru-RU" dirty="0" smtClean="0"/>
              <a:t>подождите 10 минут в случае ингаляций с </a:t>
            </a:r>
            <a:r>
              <a:rPr lang="ru-RU" dirty="0" err="1" smtClean="0"/>
              <a:t>сальбутамолом</a:t>
            </a:r>
            <a:r>
              <a:rPr lang="ru-RU" dirty="0" smtClean="0"/>
              <a:t>, </a:t>
            </a:r>
            <a:r>
              <a:rPr lang="ru-RU" dirty="0" err="1" smtClean="0"/>
              <a:t>тербуталлином</a:t>
            </a:r>
            <a:r>
              <a:rPr lang="ru-RU" dirty="0" smtClean="0"/>
              <a:t> или </a:t>
            </a:r>
            <a:r>
              <a:rPr lang="ru-RU" dirty="0" err="1" smtClean="0"/>
              <a:t>фенотеролом</a:t>
            </a:r>
            <a:r>
              <a:rPr lang="ru-RU" dirty="0" smtClean="0"/>
              <a:t> и 45 минут при ингаляции с </a:t>
            </a:r>
            <a:r>
              <a:rPr lang="ru-RU" dirty="0" err="1" smtClean="0"/>
              <a:t>ипратропиумбромидом</a:t>
            </a:r>
            <a:endParaRPr lang="ru-RU" dirty="0" smtClean="0"/>
          </a:p>
          <a:p>
            <a:pPr lvl="0"/>
            <a:r>
              <a:rPr lang="ru-RU" dirty="0" smtClean="0"/>
              <a:t>повторно проведите </a:t>
            </a:r>
            <a:r>
              <a:rPr lang="ru-RU" dirty="0" err="1" smtClean="0"/>
              <a:t>пикфлоуметрию</a:t>
            </a:r>
            <a:endParaRPr lang="ru-RU" dirty="0" smtClean="0"/>
          </a:p>
          <a:p>
            <a:pPr lvl="0"/>
            <a:r>
              <a:rPr lang="ru-RU" dirty="0" smtClean="0"/>
              <a:t>вычислите тест на реверсивность на основании следующей формулы – </a:t>
            </a:r>
            <a:r>
              <a:rPr lang="ru-RU" dirty="0" err="1" smtClean="0"/>
              <a:t>пикфлоуметрия</a:t>
            </a:r>
            <a:r>
              <a:rPr lang="ru-RU" dirty="0" smtClean="0"/>
              <a:t> после применения </a:t>
            </a:r>
            <a:r>
              <a:rPr lang="ru-RU" dirty="0" err="1" smtClean="0"/>
              <a:t>бронхорасширяющей</a:t>
            </a:r>
            <a:r>
              <a:rPr lang="ru-RU" dirty="0" smtClean="0"/>
              <a:t> терапии минус </a:t>
            </a:r>
            <a:r>
              <a:rPr lang="ru-RU" dirty="0" err="1" smtClean="0"/>
              <a:t>пикфлуометрия</a:t>
            </a:r>
            <a:r>
              <a:rPr lang="ru-RU" dirty="0" smtClean="0"/>
              <a:t> перед </a:t>
            </a:r>
            <a:r>
              <a:rPr lang="ru-RU" dirty="0" err="1" smtClean="0"/>
              <a:t>бронхорасширяющей</a:t>
            </a:r>
            <a:r>
              <a:rPr lang="ru-RU" dirty="0" smtClean="0"/>
              <a:t> терапией, поделенная на </a:t>
            </a:r>
            <a:r>
              <a:rPr lang="ru-RU" dirty="0" err="1" smtClean="0"/>
              <a:t>пикфлоуметрию</a:t>
            </a:r>
            <a:r>
              <a:rPr lang="ru-RU" dirty="0" smtClean="0"/>
              <a:t> до </a:t>
            </a:r>
            <a:r>
              <a:rPr lang="ru-RU" dirty="0" err="1" smtClean="0"/>
              <a:t>бронхорасширяющей</a:t>
            </a:r>
            <a:r>
              <a:rPr lang="ru-RU" dirty="0" smtClean="0"/>
              <a:t> терапии (в процентах).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Результат теста.</a:t>
            </a:r>
          </a:p>
          <a:p>
            <a:pPr lvl="0"/>
            <a:r>
              <a:rPr lang="ru-RU" dirty="0" smtClean="0"/>
              <a:t>увеличение более 15 процентов – тест позитивный</a:t>
            </a:r>
          </a:p>
          <a:p>
            <a:pPr lvl="0"/>
            <a:r>
              <a:rPr lang="ru-RU" dirty="0" smtClean="0"/>
              <a:t>увеличение менее чем на 15 процентов – тест негативный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1441</Words>
  <Application>Microsoft Office PowerPoint</Application>
  <PresentationFormat>Экран (4:3)</PresentationFormat>
  <Paragraphs>175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Техническая</vt:lpstr>
      <vt:lpstr> спирография и пикфлоуметрия с целью диагностики БА и ХОБЛ</vt:lpstr>
      <vt:lpstr>Презентация PowerPoint</vt:lpstr>
      <vt:lpstr>Презентация PowerPoint</vt:lpstr>
      <vt:lpstr>Некоторые виды пикфлоуметров и их характеристики </vt:lpstr>
      <vt:lpstr>Презентация PowerPoint</vt:lpstr>
      <vt:lpstr>Методика пикфлоуметрии   Пикфлоуметром обычно пользуются дважды в день (после утреннего сна и спустя 10—12 часов), в определенное время.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Пикфлоуметрия</dc:title>
  <dc:creator>Azamat</dc:creator>
  <cp:lastModifiedBy>HP</cp:lastModifiedBy>
  <cp:revision>35</cp:revision>
  <dcterms:created xsi:type="dcterms:W3CDTF">2013-09-26T16:03:00Z</dcterms:created>
  <dcterms:modified xsi:type="dcterms:W3CDTF">2023-03-13T14:15:18Z</dcterms:modified>
</cp:coreProperties>
</file>