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56" r:id="rId2"/>
    <p:sldId id="258" r:id="rId3"/>
    <p:sldId id="262" r:id="rId4"/>
    <p:sldId id="263" r:id="rId5"/>
    <p:sldId id="264" r:id="rId6"/>
    <p:sldId id="257"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8" r:id="rId29"/>
    <p:sldId id="287"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404"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07.02.2023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Заголовок и пункты">
    <p:spTree>
      <p:nvGrpSpPr>
        <p:cNvPr id="1" name=""/>
        <p:cNvGrpSpPr/>
        <p:nvPr/>
      </p:nvGrpSpPr>
      <p:grpSpPr>
        <a:xfrm>
          <a:off x="0" y="0"/>
          <a:ext cx="0" cy="0"/>
          <a:chOff x="0" y="0"/>
          <a:chExt cx="0" cy="0"/>
        </a:xfrm>
      </p:grpSpPr>
      <p:sp>
        <p:nvSpPr>
          <p:cNvPr id="56" name="Текст заголовка"/>
          <p:cNvSpPr txBox="1">
            <a:spLocks noGrp="1"/>
          </p:cNvSpPr>
          <p:nvPr>
            <p:ph type="title"/>
          </p:nvPr>
        </p:nvSpPr>
        <p:spPr>
          <a:prstGeom prst="rect">
            <a:avLst/>
          </a:prstGeom>
        </p:spPr>
        <p:txBody>
          <a:bodyPr/>
          <a:lstStyle/>
          <a:p>
            <a:r>
              <a:t>Текст заголовка</a:t>
            </a:r>
          </a:p>
        </p:txBody>
      </p:sp>
      <p:sp>
        <p:nvSpPr>
          <p:cNvPr id="57"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1617572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07.02.2023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07.02.2023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07.02.2023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07.02.2023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07.02.2023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07.02.2023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t>07.02.2023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124744"/>
            <a:ext cx="8229600" cy="1828800"/>
          </a:xfrm>
        </p:spPr>
        <p:txBody>
          <a:bodyPr>
            <a:noAutofit/>
          </a:bodyPr>
          <a:lstStyle/>
          <a:p>
            <a:r>
              <a:rPr lang="ru-RU" sz="3200" b="0" dirty="0" smtClean="0">
                <a:solidFill>
                  <a:schemeClr val="bg1"/>
                </a:solidFill>
                <a:effectLst>
                  <a:outerShdw blurRad="38100" dist="38100" dir="2700000" algn="tl">
                    <a:srgbClr val="000000">
                      <a:alpha val="43137"/>
                    </a:srgbClr>
                  </a:outerShdw>
                </a:effectLst>
                <a:latin typeface="+mn-lt"/>
              </a:rPr>
              <a:t>Тимус. Возможности лучевых методов исследования в диагностике патологии вилочковой железы у детей и взрослых</a:t>
            </a:r>
            <a:endParaRPr lang="ru-RU" sz="3200" b="0" dirty="0">
              <a:solidFill>
                <a:schemeClr val="bg1"/>
              </a:solidFill>
              <a:effectLst>
                <a:outerShdw blurRad="38100" dist="38100" dir="2700000" algn="tl">
                  <a:srgbClr val="000000">
                    <a:alpha val="43137"/>
                  </a:srgbClr>
                </a:outerShdw>
              </a:effectLst>
              <a:latin typeface="+mn-lt"/>
            </a:endParaRPr>
          </a:p>
        </p:txBody>
      </p:sp>
      <p:sp>
        <p:nvSpPr>
          <p:cNvPr id="3" name="Подзаголовок 2"/>
          <p:cNvSpPr>
            <a:spLocks noGrp="1"/>
          </p:cNvSpPr>
          <p:nvPr>
            <p:ph type="subTitle" idx="1"/>
          </p:nvPr>
        </p:nvSpPr>
        <p:spPr>
          <a:xfrm>
            <a:off x="5868143" y="5589240"/>
            <a:ext cx="3244343" cy="1079234"/>
          </a:xfrm>
        </p:spPr>
        <p:txBody>
          <a:bodyPr>
            <a:normAutofit/>
          </a:bodyPr>
          <a:lstStyle/>
          <a:p>
            <a:pPr algn="r"/>
            <a:r>
              <a:rPr lang="ru-RU" sz="1800" dirty="0" smtClean="0"/>
              <a:t>Подготовила: </a:t>
            </a:r>
            <a:r>
              <a:rPr lang="ru-RU" sz="1800" dirty="0" smtClean="0"/>
              <a:t>____________</a:t>
            </a:r>
          </a:p>
          <a:p>
            <a:pPr algn="r"/>
            <a:r>
              <a:rPr lang="ru-RU" sz="1800" dirty="0" smtClean="0"/>
              <a:t>_______________________</a:t>
            </a:r>
            <a:r>
              <a:rPr lang="ru-RU" sz="1800" dirty="0" smtClean="0"/>
              <a:t>.</a:t>
            </a:r>
            <a:endParaRPr lang="ru-RU" sz="1800" dirty="0" smtClean="0"/>
          </a:p>
          <a:p>
            <a:pPr algn="r"/>
            <a:r>
              <a:rPr lang="ru-RU" sz="1800" dirty="0" smtClean="0"/>
              <a:t>Проверила: </a:t>
            </a:r>
            <a:r>
              <a:rPr lang="ru-RU" sz="1800" dirty="0" smtClean="0"/>
              <a:t>_____________</a:t>
            </a:r>
          </a:p>
          <a:p>
            <a:pPr algn="r"/>
            <a:endParaRPr lang="ru-RU" sz="1800" dirty="0"/>
          </a:p>
          <a:p>
            <a:pPr algn="r"/>
            <a:endParaRPr lang="ru-RU" sz="1800" dirty="0"/>
          </a:p>
        </p:txBody>
      </p:sp>
      <p:pic>
        <p:nvPicPr>
          <p:cNvPr id="2050" name="Picture 2" descr="https://ykl-res.azureedge.net/ad6e37a7-87c1-4006-9e0e-238dae0a1d7f/Tim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140968"/>
            <a:ext cx="5760640"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128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976664"/>
          </a:xfrm>
        </p:spPr>
        <p:txBody>
          <a:bodyPr>
            <a:normAutofit fontScale="92500" lnSpcReduction="10000"/>
          </a:bodyPr>
          <a:lstStyle/>
          <a:p>
            <a:pPr marL="137160" indent="0">
              <a:buNone/>
            </a:pPr>
            <a:r>
              <a:rPr lang="ru-RU" dirty="0">
                <a:solidFill>
                  <a:schemeClr val="bg1"/>
                </a:solidFill>
              </a:rPr>
              <a:t>При использовании </a:t>
            </a:r>
            <a:r>
              <a:rPr lang="ru-RU" dirty="0" err="1">
                <a:solidFill>
                  <a:schemeClr val="bg1"/>
                </a:solidFill>
              </a:rPr>
              <a:t>парастернального</a:t>
            </a:r>
            <a:r>
              <a:rPr lang="ru-RU" dirty="0">
                <a:solidFill>
                  <a:schemeClr val="bg1"/>
                </a:solidFill>
              </a:rPr>
              <a:t> доступа, структуры переднего средостения можно визуализировать в </a:t>
            </a:r>
            <a:r>
              <a:rPr lang="ru-RU" dirty="0" smtClean="0">
                <a:solidFill>
                  <a:schemeClr val="bg1"/>
                </a:solidFill>
              </a:rPr>
              <a:t>97% случаев. </a:t>
            </a:r>
            <a:r>
              <a:rPr lang="ru-RU" dirty="0">
                <a:solidFill>
                  <a:schemeClr val="bg1"/>
                </a:solidFill>
              </a:rPr>
              <a:t>При положении пациента на правом или левом боку, на выдохе переднее средостение вплотную подходит к передней грудной стенке и создается </a:t>
            </a:r>
            <a:r>
              <a:rPr lang="ru-RU" dirty="0" err="1">
                <a:solidFill>
                  <a:schemeClr val="bg1"/>
                </a:solidFill>
              </a:rPr>
              <a:t>парастернальное</a:t>
            </a:r>
            <a:r>
              <a:rPr lang="ru-RU" dirty="0">
                <a:solidFill>
                  <a:schemeClr val="bg1"/>
                </a:solidFill>
              </a:rPr>
              <a:t> акустическое окно, через которое и проводят </a:t>
            </a:r>
            <a:r>
              <a:rPr lang="ru-RU" dirty="0" smtClean="0">
                <a:solidFill>
                  <a:schemeClr val="bg1"/>
                </a:solidFill>
              </a:rPr>
              <a:t>исследование. </a:t>
            </a:r>
            <a:r>
              <a:rPr lang="ru-RU" dirty="0">
                <a:solidFill>
                  <a:schemeClr val="bg1"/>
                </a:solidFill>
              </a:rPr>
              <a:t>Тимус визуализируется преимущественно до подросткового возраста. У детей по данным многих авторов вилочковая железа имеет треугольную форму или форму "слезы" на продольных срезах и трапециевидный или двудольный вид на поперечных срезах. Обычно тимус виден кпереди от крупных сосудов и спускающимся к сердцу. У некоторых детей можно выявить верхние полюса тимуса в нижних отделах шеи</a:t>
            </a:r>
            <a:r>
              <a:rPr lang="ru-RU" dirty="0"/>
              <a:t> </a:t>
            </a:r>
          </a:p>
        </p:txBody>
      </p:sp>
    </p:spTree>
    <p:extLst>
      <p:ext uri="{BB962C8B-B14F-4D97-AF65-F5344CB8AC3E}">
        <p14:creationId xmlns:p14="http://schemas.microsoft.com/office/powerpoint/2010/main" val="3614134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505475"/>
          </a:xfrm>
        </p:spPr>
        <p:txBody>
          <a:bodyPr/>
          <a:lstStyle/>
          <a:p>
            <a:r>
              <a:rPr lang="ru-RU" dirty="0"/>
              <a:t>Опухоли вилочковой железы, по данным различных исследований </a:t>
            </a:r>
            <a:r>
              <a:rPr lang="ru-RU" dirty="0" err="1"/>
              <a:t>гипоэхогенны</a:t>
            </a:r>
            <a:r>
              <a:rPr lang="ru-RU" dirty="0"/>
              <a:t> и хорошо выделяются на фоне нормальных тканей средостения как у </a:t>
            </a:r>
            <a:r>
              <a:rPr lang="ru-RU" dirty="0" smtClean="0"/>
              <a:t>детей, </a:t>
            </a:r>
            <a:r>
              <a:rPr lang="ru-RU" dirty="0"/>
              <a:t>так и у взрослых</a:t>
            </a:r>
          </a:p>
        </p:txBody>
      </p:sp>
      <p:pic>
        <p:nvPicPr>
          <p:cNvPr id="3074" name="Picture 2" descr="ТИМУС, КАК МАРКЕР ВНУТРИУТРОБНОГО ВОСПАЛЕНИЯ | Блог R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212976"/>
            <a:ext cx="3456384" cy="27762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УЗИ вилочковой железы (тимуса) — УЗИ Пятигорск Шухнин Р. 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180948"/>
            <a:ext cx="3600400"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13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505475"/>
          </a:xfrm>
        </p:spPr>
        <p:txBody>
          <a:bodyPr/>
          <a:lstStyle/>
          <a:p>
            <a:r>
              <a:rPr lang="ru-RU" dirty="0"/>
              <a:t>Самые последние достижения развития оборудования для эндоскопического ультразвукового исследования делают </a:t>
            </a:r>
            <a:r>
              <a:rPr lang="ru-RU" dirty="0" err="1"/>
              <a:t>сонографию</a:t>
            </a:r>
            <a:r>
              <a:rPr lang="ru-RU" dirty="0"/>
              <a:t> методом не уступающим возможностям компьютерной томографии, позволяя проводить уточненную диагностику новообразований средостения и выполнять сложные </a:t>
            </a:r>
            <a:r>
              <a:rPr lang="ru-RU" dirty="0" err="1"/>
              <a:t>трансбронхиальные</a:t>
            </a:r>
            <a:r>
              <a:rPr lang="ru-RU" dirty="0"/>
              <a:t> пункции</a:t>
            </a:r>
          </a:p>
        </p:txBody>
      </p:sp>
    </p:spTree>
    <p:extLst>
      <p:ext uri="{BB962C8B-B14F-4D97-AF65-F5344CB8AC3E}">
        <p14:creationId xmlns:p14="http://schemas.microsoft.com/office/powerpoint/2010/main" val="2626398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904656"/>
          </a:xfrm>
        </p:spPr>
        <p:txBody>
          <a:bodyPr>
            <a:normAutofit/>
          </a:bodyPr>
          <a:lstStyle/>
          <a:p>
            <a:pPr marL="0" indent="0">
              <a:buNone/>
            </a:pPr>
            <a:r>
              <a:rPr lang="ru-RU" dirty="0"/>
              <a:t>Компьютерная </a:t>
            </a:r>
            <a:r>
              <a:rPr lang="ru-RU" dirty="0" smtClean="0"/>
              <a:t>томография </a:t>
            </a:r>
            <a:r>
              <a:rPr lang="ru-RU" dirty="0"/>
              <a:t>расширяет возможности рентгенологического метода в диагностике новообразований средостения, дает возможность обнаруживать невидимые на передних и боковых рентгенограммах патологические процессы в средостении, а при выявлении объемного образования позволяет уточнить его характер и распространенность</a:t>
            </a:r>
          </a:p>
        </p:txBody>
      </p:sp>
    </p:spTree>
    <p:extLst>
      <p:ext uri="{BB962C8B-B14F-4D97-AF65-F5344CB8AC3E}">
        <p14:creationId xmlns:p14="http://schemas.microsoft.com/office/powerpoint/2010/main" val="1623697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sp>
        <p:nvSpPr>
          <p:cNvPr id="4" name="AutoShape 2" descr="МАКРОСКОПИЧЕСКИЕ ОСОБЕННОСТИ ТИМУСА ДЕТЕЙ ПО ДАННЫМ КТ-ИЗОБРАЖЕ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099" name="Picture 3" descr="C:\Users\Doctor\Downloads\Без названия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8064896"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62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2656"/>
            <a:ext cx="8229600" cy="6192688"/>
          </a:xfrm>
        </p:spPr>
        <p:txBody>
          <a:bodyPr>
            <a:normAutofit/>
          </a:bodyPr>
          <a:lstStyle/>
          <a:p>
            <a:pPr marL="137160" indent="0">
              <a:buNone/>
            </a:pPr>
            <a:r>
              <a:rPr lang="ru-RU" dirty="0"/>
              <a:t>Тимус виден наилучшим образом в переднем средостении на уровне между горизонтальным отрезком левой плечеголовной вены сверху и горизонтальным участком правой легочной артерии </a:t>
            </a:r>
            <a:r>
              <a:rPr lang="ru-RU" dirty="0" smtClean="0"/>
              <a:t>снизу. </a:t>
            </a:r>
            <a:r>
              <a:rPr lang="ru-RU" dirty="0"/>
              <a:t>Срезы, на которых железа имеет максимальный размер сечения, расположены в интервале 3-5 см между дугой аорты и стволом легочной артерии. Вилочковая железа располагается вдоль оси человеческого тела, и поэтому в каждый отдельный компьютерный срез попадает только малая ее часть. Она имеет форму треугольника или выглядит как две овальные доли в толще загрудинной жировой ткани. Изображение меняется в зависимости от высоты среза</a:t>
            </a:r>
          </a:p>
        </p:txBody>
      </p:sp>
    </p:spTree>
    <p:extLst>
      <p:ext uri="{BB962C8B-B14F-4D97-AF65-F5344CB8AC3E}">
        <p14:creationId xmlns:p14="http://schemas.microsoft.com/office/powerpoint/2010/main" val="2582846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lstStyle/>
          <a:p>
            <a:pPr marL="0" indent="0">
              <a:buNone/>
            </a:pPr>
            <a:r>
              <a:rPr lang="ru-RU" dirty="0"/>
              <a:t>Размеры железы и ее плотностные характеристики варьируют в зависимости от возраста. E. </a:t>
            </a:r>
            <a:r>
              <a:rPr lang="ru-RU" dirty="0" err="1"/>
              <a:t>Нeiberg</a:t>
            </a:r>
            <a:r>
              <a:rPr lang="ru-RU" dirty="0"/>
              <a:t> </a:t>
            </a:r>
            <a:r>
              <a:rPr lang="ru-RU" dirty="0" err="1"/>
              <a:t>et</a:t>
            </a:r>
            <a:r>
              <a:rPr lang="ru-RU" dirty="0"/>
              <a:t> </a:t>
            </a:r>
            <a:r>
              <a:rPr lang="ru-RU" dirty="0" err="1"/>
              <a:t>al</a:t>
            </a:r>
            <a:r>
              <a:rPr lang="ru-RU" dirty="0" smtClean="0"/>
              <a:t>. </a:t>
            </a:r>
            <a:r>
              <a:rPr lang="ru-RU" dirty="0"/>
              <a:t>обнаружили, что ширина доли является наиболее надежной мерой размера железы. Возрастные особенности необходимо учитывать при анализе компьютерных </a:t>
            </a:r>
            <a:r>
              <a:rPr lang="ru-RU" dirty="0" err="1"/>
              <a:t>томограмм</a:t>
            </a:r>
            <a:r>
              <a:rPr lang="ru-RU" dirty="0"/>
              <a:t>.</a:t>
            </a:r>
          </a:p>
        </p:txBody>
      </p:sp>
      <p:pic>
        <p:nvPicPr>
          <p:cNvPr id="5122" name="Picture 2" descr="C:\Users\Doctor\Download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429000"/>
            <a:ext cx="7704856"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163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normAutofit/>
          </a:bodyPr>
          <a:lstStyle/>
          <a:p>
            <a:pPr marL="137160" indent="0">
              <a:buNone/>
            </a:pPr>
            <a:r>
              <a:rPr lang="ru-RU" dirty="0"/>
              <a:t>К</a:t>
            </a:r>
            <a:r>
              <a:rPr lang="ru-RU" dirty="0" smtClean="0"/>
              <a:t>лючевым </a:t>
            </a:r>
            <a:r>
              <a:rPr lang="ru-RU" dirty="0"/>
              <a:t>признаком считают </a:t>
            </a:r>
            <a:r>
              <a:rPr lang="ru-RU" dirty="0" smtClean="0"/>
              <a:t>различия</a:t>
            </a:r>
            <a:r>
              <a:rPr lang="ru-RU" dirty="0"/>
              <a:t>, выявление при неопухолевом тимусе обеих долей, каждая из которых выгладит увеличенной. Следует также сказать, что выявление самой лимфоидной гиперплазии сложно, так как она часто не сопровождается анатомическим увеличением тимуса, а при объемном увеличении вилочковой железы нередко находят </a:t>
            </a:r>
            <a:r>
              <a:rPr lang="ru-RU" dirty="0" err="1"/>
              <a:t>гистологически</a:t>
            </a:r>
            <a:r>
              <a:rPr lang="ru-RU" dirty="0"/>
              <a:t> неизмененную ткань </a:t>
            </a:r>
          </a:p>
        </p:txBody>
      </p:sp>
      <p:pic>
        <p:nvPicPr>
          <p:cNvPr id="4" name="Picture 2" descr="ВСЕ О МРТ ВИЛОЧКОВОЙ ЖЕЛЕЗЫ | Все о КТ и МРТ | Дзе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901404"/>
            <a:ext cx="4272409" cy="295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944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505475"/>
          </a:xfrm>
        </p:spPr>
        <p:txBody>
          <a:bodyPr/>
          <a:lstStyle/>
          <a:p>
            <a:pPr marL="0" indent="0">
              <a:buNone/>
            </a:pPr>
            <a:r>
              <a:rPr lang="ru-RU" dirty="0"/>
              <a:t>П</a:t>
            </a:r>
            <a:r>
              <a:rPr lang="ru-RU" dirty="0" smtClean="0"/>
              <a:t>ризнаком </a:t>
            </a:r>
            <a:r>
              <a:rPr lang="ru-RU" dirty="0" err="1"/>
              <a:t>неинвазивности</a:t>
            </a:r>
            <a:r>
              <a:rPr lang="ru-RU" dirty="0"/>
              <a:t> опухоли на КТ является выявляемая тонкая жировая прослойка между опухолью и смежными структурами. Инвазивная опухоль представляется на КТ как неровное, неправильной формы образование без четких контуров</a:t>
            </a:r>
          </a:p>
        </p:txBody>
      </p:sp>
    </p:spTree>
    <p:extLst>
      <p:ext uri="{BB962C8B-B14F-4D97-AF65-F5344CB8AC3E}">
        <p14:creationId xmlns:p14="http://schemas.microsoft.com/office/powerpoint/2010/main" val="2561094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760640"/>
          </a:xfrm>
        </p:spPr>
        <p:txBody>
          <a:bodyPr>
            <a:normAutofit fontScale="85000" lnSpcReduction="20000"/>
          </a:bodyPr>
          <a:lstStyle/>
          <a:p>
            <a:pPr marL="137160" indent="0">
              <a:buNone/>
            </a:pPr>
            <a:r>
              <a:rPr lang="ru-RU" dirty="0" smtClean="0">
                <a:solidFill>
                  <a:schemeClr val="bg1"/>
                </a:solidFill>
              </a:rPr>
              <a:t>- Получение </a:t>
            </a:r>
            <a:r>
              <a:rPr lang="ru-RU" dirty="0">
                <a:solidFill>
                  <a:schemeClr val="bg1"/>
                </a:solidFill>
              </a:rPr>
              <a:t>изображения грудной полости в трех измерениях при компьютерной томографии позволяет улучшить визуализацию взаимоотношения опухолей средостения со смежными </a:t>
            </a:r>
            <a:r>
              <a:rPr lang="ru-RU" dirty="0" smtClean="0">
                <a:solidFill>
                  <a:schemeClr val="bg1"/>
                </a:solidFill>
              </a:rPr>
              <a:t>структурами.</a:t>
            </a:r>
            <a:endParaRPr lang="ru-RU" dirty="0">
              <a:solidFill>
                <a:schemeClr val="bg1"/>
              </a:solidFill>
            </a:endParaRPr>
          </a:p>
          <a:p>
            <a:pPr marL="137160" indent="0">
              <a:buNone/>
            </a:pPr>
            <a:r>
              <a:rPr lang="ru-RU" dirty="0" smtClean="0">
                <a:solidFill>
                  <a:schemeClr val="bg1"/>
                </a:solidFill>
              </a:rPr>
              <a:t>- Применение </a:t>
            </a:r>
            <a:r>
              <a:rPr lang="ru-RU" dirty="0">
                <a:solidFill>
                  <a:schemeClr val="bg1"/>
                </a:solidFill>
              </a:rPr>
              <a:t>методики тонкоигольной пункционной биопсии под контролем КТ вызвано необходимостью морфологической верификации при бессимптомных опухолях переднего средостения или при неоперабельных поражениях значительных размеров перед направлением пациента на лучевую или химиотерапию. Четкая визуализация патологического образования и окружающих его структур при КТ создает условия для безопасной прицельной </a:t>
            </a:r>
            <a:r>
              <a:rPr lang="ru-RU" dirty="0" smtClean="0">
                <a:solidFill>
                  <a:schemeClr val="bg1"/>
                </a:solidFill>
              </a:rPr>
              <a:t>пункции.</a:t>
            </a:r>
            <a:endParaRPr lang="ru-RU" dirty="0">
              <a:solidFill>
                <a:schemeClr val="bg1"/>
              </a:solidFill>
            </a:endParaRPr>
          </a:p>
          <a:p>
            <a:pPr marL="137160" indent="0">
              <a:buNone/>
            </a:pPr>
            <a:r>
              <a:rPr lang="ru-RU" dirty="0" smtClean="0">
                <a:solidFill>
                  <a:schemeClr val="bg1"/>
                </a:solidFill>
              </a:rPr>
              <a:t>- КТ </a:t>
            </a:r>
            <a:r>
              <a:rPr lang="ru-RU" dirty="0">
                <a:solidFill>
                  <a:schemeClr val="bg1"/>
                </a:solidFill>
              </a:rPr>
              <a:t>широко применяется как для планирования лучевой терапии при опухолях средостения, так и для измерения объема опухоли в оценке реакции на медикаментозную или лучевую терапию</a:t>
            </a:r>
          </a:p>
        </p:txBody>
      </p:sp>
    </p:spTree>
    <p:extLst>
      <p:ext uri="{BB962C8B-B14F-4D97-AF65-F5344CB8AC3E}">
        <p14:creationId xmlns:p14="http://schemas.microsoft.com/office/powerpoint/2010/main" val="4237149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Тимус"/>
          <p:cNvSpPr txBox="1">
            <a:spLocks noGrp="1"/>
          </p:cNvSpPr>
          <p:nvPr>
            <p:ph type="title"/>
          </p:nvPr>
        </p:nvSpPr>
        <p:spPr>
          <a:xfrm>
            <a:off x="550664" y="-92274"/>
            <a:ext cx="7804548" cy="1361034"/>
          </a:xfrm>
          <a:prstGeom prst="rect">
            <a:avLst/>
          </a:prstGeom>
        </p:spPr>
        <p:txBody>
          <a:bodyPr/>
          <a:lstStyle/>
          <a:p>
            <a:r>
              <a:rPr dirty="0" err="1"/>
              <a:t>Тимус</a:t>
            </a:r>
            <a:endParaRPr dirty="0"/>
          </a:p>
        </p:txBody>
      </p:sp>
      <p:sp>
        <p:nvSpPr>
          <p:cNvPr id="166" name="Тимус, вилочковая железа , или зобная железа ( glandula thymus ), - важнейший лимфоидно-железистый орган.…"/>
          <p:cNvSpPr txBox="1">
            <a:spLocks noGrp="1"/>
          </p:cNvSpPr>
          <p:nvPr>
            <p:ph type="body" idx="1"/>
          </p:nvPr>
        </p:nvSpPr>
        <p:spPr>
          <a:xfrm>
            <a:off x="324445" y="4134166"/>
            <a:ext cx="8495110" cy="2393715"/>
          </a:xfrm>
          <a:prstGeom prst="rect">
            <a:avLst/>
          </a:prstGeom>
        </p:spPr>
        <p:txBody>
          <a:bodyPr>
            <a:normAutofit fontScale="77500" lnSpcReduction="20000"/>
          </a:bodyPr>
          <a:lstStyle/>
          <a:p>
            <a:pPr marL="215644" indent="-215644" algn="just" defTabSz="283418">
              <a:spcBef>
                <a:spcPts val="1969"/>
              </a:spcBef>
              <a:defRPr sz="2484"/>
            </a:pPr>
            <a:r>
              <a:rPr dirty="0" err="1"/>
              <a:t>Тимус</a:t>
            </a:r>
            <a:r>
              <a:rPr dirty="0"/>
              <a:t>, </a:t>
            </a:r>
            <a:r>
              <a:rPr dirty="0" err="1"/>
              <a:t>вилочковая</a:t>
            </a:r>
            <a:r>
              <a:rPr dirty="0"/>
              <a:t> </a:t>
            </a:r>
            <a:r>
              <a:rPr dirty="0" err="1" smtClean="0"/>
              <a:t>железа</a:t>
            </a:r>
            <a:r>
              <a:rPr dirty="0" smtClean="0"/>
              <a:t>, </a:t>
            </a:r>
            <a:r>
              <a:rPr dirty="0" err="1"/>
              <a:t>или</a:t>
            </a:r>
            <a:r>
              <a:rPr dirty="0"/>
              <a:t> </a:t>
            </a:r>
            <a:r>
              <a:rPr dirty="0" err="1"/>
              <a:t>зобная</a:t>
            </a:r>
            <a:r>
              <a:rPr dirty="0"/>
              <a:t> </a:t>
            </a:r>
            <a:r>
              <a:rPr dirty="0" err="1"/>
              <a:t>железа</a:t>
            </a:r>
            <a:r>
              <a:rPr dirty="0"/>
              <a:t> </a:t>
            </a:r>
            <a:r>
              <a:rPr dirty="0" smtClean="0"/>
              <a:t>(</a:t>
            </a:r>
            <a:r>
              <a:rPr dirty="0" err="1" smtClean="0"/>
              <a:t>glandula</a:t>
            </a:r>
            <a:r>
              <a:rPr dirty="0" smtClean="0"/>
              <a:t> thymus), </a:t>
            </a:r>
            <a:r>
              <a:rPr dirty="0"/>
              <a:t>- </a:t>
            </a:r>
            <a:r>
              <a:rPr dirty="0" err="1"/>
              <a:t>важнейший</a:t>
            </a:r>
            <a:r>
              <a:rPr dirty="0"/>
              <a:t> </a:t>
            </a:r>
            <a:r>
              <a:rPr dirty="0" err="1"/>
              <a:t>лимфоидно-железистый</a:t>
            </a:r>
            <a:r>
              <a:rPr dirty="0"/>
              <a:t> </a:t>
            </a:r>
            <a:r>
              <a:rPr dirty="0" err="1"/>
              <a:t>орган</a:t>
            </a:r>
            <a:r>
              <a:rPr dirty="0"/>
              <a:t>.</a:t>
            </a:r>
          </a:p>
          <a:p>
            <a:pPr marL="215644" indent="-215644" algn="just" defTabSz="283418">
              <a:spcBef>
                <a:spcPts val="1969"/>
              </a:spcBef>
              <a:defRPr sz="2484"/>
            </a:pPr>
            <a:r>
              <a:rPr dirty="0"/>
              <a:t>В </a:t>
            </a:r>
            <a:r>
              <a:rPr dirty="0" err="1"/>
              <a:t>тимусе</a:t>
            </a:r>
            <a:r>
              <a:rPr dirty="0"/>
              <a:t> </a:t>
            </a:r>
            <a:r>
              <a:rPr dirty="0" err="1"/>
              <a:t>происходит</a:t>
            </a:r>
            <a:r>
              <a:rPr dirty="0"/>
              <a:t> </a:t>
            </a:r>
            <a:r>
              <a:rPr dirty="0" err="1"/>
              <a:t>дифференцировка</a:t>
            </a:r>
            <a:r>
              <a:rPr dirty="0"/>
              <a:t> </a:t>
            </a:r>
            <a:r>
              <a:rPr dirty="0" err="1"/>
              <a:t>костномозговых</a:t>
            </a:r>
            <a:r>
              <a:rPr dirty="0"/>
              <a:t> </a:t>
            </a:r>
            <a:r>
              <a:rPr dirty="0" err="1"/>
              <a:t>клеток</a:t>
            </a:r>
            <a:r>
              <a:rPr dirty="0"/>
              <a:t> - </a:t>
            </a:r>
            <a:r>
              <a:rPr dirty="0" err="1"/>
              <a:t>предшественниц</a:t>
            </a:r>
            <a:r>
              <a:rPr dirty="0"/>
              <a:t> Т-</a:t>
            </a:r>
            <a:r>
              <a:rPr dirty="0" err="1"/>
              <a:t>лимфоцитов</a:t>
            </a:r>
            <a:r>
              <a:rPr dirty="0"/>
              <a:t>. </a:t>
            </a:r>
            <a:r>
              <a:rPr dirty="0" err="1"/>
              <a:t>Часть</a:t>
            </a:r>
            <a:r>
              <a:rPr dirty="0"/>
              <a:t> </a:t>
            </a:r>
            <a:r>
              <a:rPr dirty="0" err="1"/>
              <a:t>созревающих</a:t>
            </a:r>
            <a:r>
              <a:rPr dirty="0"/>
              <a:t> Т-</a:t>
            </a:r>
            <a:r>
              <a:rPr dirty="0" err="1"/>
              <a:t>лимфоцитов</a:t>
            </a:r>
            <a:r>
              <a:rPr dirty="0"/>
              <a:t> </a:t>
            </a:r>
            <a:r>
              <a:rPr dirty="0" err="1"/>
              <a:t>направлены</a:t>
            </a:r>
            <a:r>
              <a:rPr dirty="0"/>
              <a:t> </a:t>
            </a:r>
            <a:r>
              <a:rPr dirty="0" err="1"/>
              <a:t>против</a:t>
            </a:r>
            <a:r>
              <a:rPr dirty="0"/>
              <a:t> </a:t>
            </a:r>
            <a:r>
              <a:rPr dirty="0" err="1"/>
              <a:t>собственных</a:t>
            </a:r>
            <a:r>
              <a:rPr dirty="0"/>
              <a:t> </a:t>
            </a:r>
            <a:r>
              <a:rPr dirty="0" err="1"/>
              <a:t>антигенов</a:t>
            </a:r>
            <a:r>
              <a:rPr dirty="0"/>
              <a:t>. В </a:t>
            </a:r>
            <a:r>
              <a:rPr dirty="0" err="1"/>
              <a:t>тимусе</a:t>
            </a:r>
            <a:r>
              <a:rPr dirty="0"/>
              <a:t> </a:t>
            </a:r>
            <a:r>
              <a:rPr dirty="0" err="1"/>
              <a:t>эти</a:t>
            </a:r>
            <a:r>
              <a:rPr dirty="0"/>
              <a:t> Т-</a:t>
            </a:r>
            <a:r>
              <a:rPr dirty="0" err="1"/>
              <a:t>лимфоциты</a:t>
            </a:r>
            <a:r>
              <a:rPr dirty="0"/>
              <a:t> </a:t>
            </a:r>
            <a:r>
              <a:rPr dirty="0" err="1"/>
              <a:t>погибают</a:t>
            </a:r>
            <a:r>
              <a:rPr dirty="0"/>
              <a:t>. </a:t>
            </a:r>
            <a:r>
              <a:rPr dirty="0" err="1"/>
              <a:t>Кроме</a:t>
            </a:r>
            <a:r>
              <a:rPr dirty="0"/>
              <a:t> </a:t>
            </a:r>
            <a:r>
              <a:rPr dirty="0" err="1"/>
              <a:t>того</a:t>
            </a:r>
            <a:r>
              <a:rPr dirty="0"/>
              <a:t>, </a:t>
            </a:r>
            <a:r>
              <a:rPr dirty="0" err="1"/>
              <a:t>тимус</a:t>
            </a:r>
            <a:r>
              <a:rPr dirty="0"/>
              <a:t> </a:t>
            </a:r>
            <a:r>
              <a:rPr dirty="0" err="1"/>
              <a:t>вырабатывает</a:t>
            </a:r>
            <a:r>
              <a:rPr dirty="0"/>
              <a:t> </a:t>
            </a:r>
            <a:r>
              <a:rPr dirty="0" err="1"/>
              <a:t>ряд</a:t>
            </a:r>
            <a:r>
              <a:rPr dirty="0"/>
              <a:t> </a:t>
            </a:r>
            <a:r>
              <a:rPr dirty="0" err="1"/>
              <a:t>гормонов</a:t>
            </a:r>
            <a:r>
              <a:rPr dirty="0"/>
              <a:t>, </a:t>
            </a:r>
            <a:r>
              <a:rPr dirty="0" err="1"/>
              <a:t>которые</a:t>
            </a:r>
            <a:r>
              <a:rPr dirty="0"/>
              <a:t> </a:t>
            </a:r>
            <a:r>
              <a:rPr dirty="0" err="1"/>
              <a:t>регулируют</a:t>
            </a:r>
            <a:r>
              <a:rPr dirty="0"/>
              <a:t> </a:t>
            </a:r>
            <a:r>
              <a:rPr dirty="0" err="1"/>
              <a:t>дифференцировку</a:t>
            </a:r>
            <a:r>
              <a:rPr dirty="0"/>
              <a:t> и </a:t>
            </a:r>
            <a:r>
              <a:rPr dirty="0" err="1"/>
              <a:t>функции</a:t>
            </a:r>
            <a:r>
              <a:rPr dirty="0"/>
              <a:t> Т-</a:t>
            </a:r>
            <a:r>
              <a:rPr dirty="0" err="1"/>
              <a:t>лимфоцитов</a:t>
            </a:r>
            <a:r>
              <a:rPr dirty="0"/>
              <a:t> (</a:t>
            </a:r>
            <a:r>
              <a:rPr dirty="0" err="1"/>
              <a:t>тимозины</a:t>
            </a:r>
            <a:r>
              <a:rPr dirty="0"/>
              <a:t>, </a:t>
            </a:r>
            <a:r>
              <a:rPr dirty="0" err="1"/>
              <a:t>тимопоэтины</a:t>
            </a:r>
            <a:r>
              <a:rPr dirty="0"/>
              <a:t>).</a:t>
            </a:r>
          </a:p>
        </p:txBody>
      </p:sp>
      <p:pic>
        <p:nvPicPr>
          <p:cNvPr id="167" name="Изображение" descr="Изображение"/>
          <p:cNvPicPr>
            <a:picLocks noChangeAspect="1"/>
          </p:cNvPicPr>
          <p:nvPr/>
        </p:nvPicPr>
        <p:blipFill>
          <a:blip r:embed="rId2">
            <a:extLst/>
          </a:blip>
          <a:stretch>
            <a:fillRect/>
          </a:stretch>
        </p:blipFill>
        <p:spPr>
          <a:xfrm>
            <a:off x="1843630" y="1166878"/>
            <a:ext cx="5218616" cy="2887201"/>
          </a:xfrm>
          <a:prstGeom prst="rect">
            <a:avLst/>
          </a:prstGeom>
          <a:ln w="12700">
            <a:miter lim="400000"/>
          </a:ln>
        </p:spPr>
      </p:pic>
    </p:spTree>
    <p:extLst>
      <p:ext uri="{BB962C8B-B14F-4D97-AF65-F5344CB8AC3E}">
        <p14:creationId xmlns:p14="http://schemas.microsoft.com/office/powerpoint/2010/main" val="3738201815"/>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616664"/>
          </a:xfrm>
        </p:spPr>
        <p:txBody>
          <a:bodyPr>
            <a:normAutofit/>
          </a:bodyPr>
          <a:lstStyle/>
          <a:p>
            <a:r>
              <a:rPr lang="ru-RU" dirty="0"/>
              <a:t>Таким образом, вышеизложенное позволяет заключить, что простота и безопасность компьютерной томографии, ценность получаемой информации, возможность сокращения длительности и облегчения обследования больных за счет отказа от ряда других сложных инвазивных диагностических методов определяют преимущества КТ перед другими методами диагностики поражений вилочковой железы.</a:t>
            </a:r>
          </a:p>
        </p:txBody>
      </p:sp>
    </p:spTree>
    <p:extLst>
      <p:ext uri="{BB962C8B-B14F-4D97-AF65-F5344CB8AC3E}">
        <p14:creationId xmlns:p14="http://schemas.microsoft.com/office/powerpoint/2010/main" val="1490970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332656"/>
            <a:ext cx="8579296" cy="6525344"/>
          </a:xfrm>
        </p:spPr>
        <p:txBody>
          <a:bodyPr>
            <a:normAutofit fontScale="85000" lnSpcReduction="20000"/>
          </a:bodyPr>
          <a:lstStyle/>
          <a:p>
            <a:pPr marL="137160" indent="0">
              <a:buNone/>
            </a:pPr>
            <a:r>
              <a:rPr lang="ru-RU" dirty="0" smtClean="0">
                <a:solidFill>
                  <a:schemeClr val="bg1"/>
                </a:solidFill>
              </a:rPr>
              <a:t>- Магнитно-резонансная </a:t>
            </a:r>
            <a:r>
              <a:rPr lang="ru-RU" dirty="0">
                <a:solidFill>
                  <a:schemeClr val="bg1"/>
                </a:solidFill>
              </a:rPr>
              <a:t>томография </a:t>
            </a:r>
            <a:r>
              <a:rPr lang="ru-RU" dirty="0" smtClean="0">
                <a:solidFill>
                  <a:schemeClr val="bg1"/>
                </a:solidFill>
              </a:rPr>
              <a:t>с </a:t>
            </a:r>
            <a:r>
              <a:rPr lang="ru-RU" dirty="0">
                <a:solidFill>
                  <a:schemeClr val="bg1"/>
                </a:solidFill>
              </a:rPr>
              <a:t>целью исследования структур грудной клетки используется с конца </a:t>
            </a:r>
            <a:r>
              <a:rPr lang="ru-RU" dirty="0" smtClean="0">
                <a:solidFill>
                  <a:schemeClr val="bg1"/>
                </a:solidFill>
              </a:rPr>
              <a:t>80-ых.</a:t>
            </a:r>
            <a:endParaRPr lang="ru-RU" dirty="0">
              <a:solidFill>
                <a:schemeClr val="bg1"/>
              </a:solidFill>
            </a:endParaRPr>
          </a:p>
          <a:p>
            <a:pPr marL="137160" indent="0">
              <a:buNone/>
            </a:pPr>
            <a:r>
              <a:rPr lang="ru-RU" dirty="0" smtClean="0">
                <a:solidFill>
                  <a:schemeClr val="bg1"/>
                </a:solidFill>
              </a:rPr>
              <a:t>- Сосудистые </a:t>
            </a:r>
            <a:r>
              <a:rPr lang="ru-RU" dirty="0">
                <a:solidFill>
                  <a:schemeClr val="bg1"/>
                </a:solidFill>
              </a:rPr>
              <a:t>структуры средостения хорошо визуализируются на </a:t>
            </a:r>
            <a:r>
              <a:rPr lang="ru-RU" dirty="0" smtClean="0">
                <a:solidFill>
                  <a:schemeClr val="bg1"/>
                </a:solidFill>
              </a:rPr>
              <a:t>МРТ </a:t>
            </a:r>
            <a:r>
              <a:rPr lang="ru-RU" dirty="0">
                <a:solidFill>
                  <a:schemeClr val="bg1"/>
                </a:solidFill>
              </a:rPr>
              <a:t>ввиду того, что сигнал от внутрисосудистых пространств практически отсутствует. Тимус внутри </a:t>
            </a:r>
            <a:r>
              <a:rPr lang="ru-RU" dirty="0" err="1">
                <a:solidFill>
                  <a:schemeClr val="bg1"/>
                </a:solidFill>
              </a:rPr>
              <a:t>преваскулярного</a:t>
            </a:r>
            <a:r>
              <a:rPr lang="ru-RU" dirty="0">
                <a:solidFill>
                  <a:schemeClr val="bg1"/>
                </a:solidFill>
              </a:rPr>
              <a:t> пространства по данным ряда авторов более легко выявляется на </a:t>
            </a:r>
            <a:r>
              <a:rPr lang="ru-RU" dirty="0" smtClean="0">
                <a:solidFill>
                  <a:schemeClr val="bg1"/>
                </a:solidFill>
              </a:rPr>
              <a:t>МРТ, </a:t>
            </a:r>
            <a:r>
              <a:rPr lang="ru-RU" dirty="0">
                <a:solidFill>
                  <a:schemeClr val="bg1"/>
                </a:solidFill>
              </a:rPr>
              <a:t>чем на компьютерных </a:t>
            </a:r>
            <a:r>
              <a:rPr lang="ru-RU" dirty="0" err="1" smtClean="0">
                <a:solidFill>
                  <a:schemeClr val="bg1"/>
                </a:solidFill>
              </a:rPr>
              <a:t>томограммах</a:t>
            </a:r>
            <a:r>
              <a:rPr lang="ru-RU" dirty="0" smtClean="0">
                <a:solidFill>
                  <a:schemeClr val="bg1"/>
                </a:solidFill>
              </a:rPr>
              <a:t>.</a:t>
            </a:r>
            <a:endParaRPr lang="ru-RU" dirty="0">
              <a:solidFill>
                <a:schemeClr val="bg1"/>
              </a:solidFill>
            </a:endParaRPr>
          </a:p>
          <a:p>
            <a:pPr marL="137160" indent="0">
              <a:buNone/>
            </a:pPr>
            <a:r>
              <a:rPr lang="ru-RU" dirty="0" smtClean="0">
                <a:solidFill>
                  <a:schemeClr val="bg1"/>
                </a:solidFill>
              </a:rPr>
              <a:t>- В </a:t>
            </a:r>
            <a:r>
              <a:rPr lang="ru-RU" dirty="0">
                <a:solidFill>
                  <a:schemeClr val="bg1"/>
                </a:solidFill>
              </a:rPr>
              <a:t>ряде исследований показано, что форма, размер и интенсивность сигнала нормального тимуса зависит от возраста. У детей тимус имеет промежуточную интенсивность сигнала равную интенсивности сигнала мышц или </a:t>
            </a:r>
            <a:r>
              <a:rPr lang="ru-RU" dirty="0" smtClean="0">
                <a:solidFill>
                  <a:schemeClr val="bg1"/>
                </a:solidFill>
              </a:rPr>
              <a:t>лимфоузлов. У </a:t>
            </a:r>
            <a:r>
              <a:rPr lang="ru-RU" dirty="0">
                <a:solidFill>
                  <a:schemeClr val="bg1"/>
                </a:solidFill>
              </a:rPr>
              <a:t>взрослых интенсивность тимуса выше из-за жировой инволюции, хотя она у разных людей варьирует. Сигнал от него более интенсивный, чем от лимфоузлов или большинства опухолей и </a:t>
            </a:r>
            <a:r>
              <a:rPr lang="ru-RU" dirty="0" smtClean="0">
                <a:solidFill>
                  <a:schemeClr val="bg1"/>
                </a:solidFill>
              </a:rPr>
              <a:t>гомогенный.</a:t>
            </a:r>
            <a:endParaRPr lang="ru-RU" dirty="0">
              <a:solidFill>
                <a:schemeClr val="bg1"/>
              </a:solidFill>
            </a:endParaRPr>
          </a:p>
          <a:p>
            <a:pPr marL="137160" indent="0">
              <a:buNone/>
            </a:pPr>
            <a:r>
              <a:rPr lang="ru-RU" dirty="0" smtClean="0">
                <a:solidFill>
                  <a:schemeClr val="bg1"/>
                </a:solidFill>
              </a:rPr>
              <a:t>- МРТ-диагноз </a:t>
            </a:r>
            <a:r>
              <a:rPr lang="ru-RU" dirty="0">
                <a:solidFill>
                  <a:schemeClr val="bg1"/>
                </a:solidFill>
              </a:rPr>
              <a:t>опухолей тимуса обычно базируется на локальном увеличении </a:t>
            </a:r>
            <a:r>
              <a:rPr lang="ru-RU" dirty="0" smtClean="0">
                <a:solidFill>
                  <a:schemeClr val="bg1"/>
                </a:solidFill>
              </a:rPr>
              <a:t>железы.</a:t>
            </a:r>
          </a:p>
          <a:p>
            <a:pPr marL="137160" indent="0">
              <a:buNone/>
            </a:pPr>
            <a:r>
              <a:rPr lang="ru-RU" dirty="0" smtClean="0">
                <a:solidFill>
                  <a:schemeClr val="bg1"/>
                </a:solidFill>
              </a:rPr>
              <a:t>- Интенсивность </a:t>
            </a:r>
            <a:r>
              <a:rPr lang="ru-RU" dirty="0">
                <a:solidFill>
                  <a:schemeClr val="bg1"/>
                </a:solidFill>
              </a:rPr>
              <a:t>сигнала опухоли тимуса та же, что и неизменной ткани вилочковой железы, но часто сигнал характеризуется </a:t>
            </a:r>
            <a:r>
              <a:rPr lang="ru-RU" dirty="0" err="1">
                <a:solidFill>
                  <a:schemeClr val="bg1"/>
                </a:solidFill>
              </a:rPr>
              <a:t>негомогенностью</a:t>
            </a:r>
            <a:r>
              <a:rPr lang="ru-RU" dirty="0">
                <a:solidFill>
                  <a:schemeClr val="bg1"/>
                </a:solidFill>
              </a:rPr>
              <a:t> на Т2-изображениях</a:t>
            </a:r>
          </a:p>
          <a:p>
            <a:endParaRPr lang="ru-RU" dirty="0"/>
          </a:p>
        </p:txBody>
      </p:sp>
    </p:spTree>
    <p:extLst>
      <p:ext uri="{BB962C8B-B14F-4D97-AF65-F5344CB8AC3E}">
        <p14:creationId xmlns:p14="http://schemas.microsoft.com/office/powerpoint/2010/main" val="1891082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AutoShape 2" descr="Заболевания средостения: применение МРТ в диагностике | МРТ Эксперт"/>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Заболевания средостения: применение МРТ в диагностике | МРТ Эксперт"/>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173" name="Picture 5" descr="C:\Users\Doctor\Downloads\Без названия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312738"/>
            <a:ext cx="8440489" cy="6212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51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6120680"/>
          </a:xfrm>
        </p:spPr>
        <p:txBody>
          <a:bodyPr>
            <a:normAutofit fontScale="92500" lnSpcReduction="20000"/>
          </a:bodyPr>
          <a:lstStyle/>
          <a:p>
            <a:r>
              <a:rPr lang="ru-RU" dirty="0"/>
              <a:t>Однако МРТ имеет свои недостатки, ограничивающие применение метода в диагностике заболеваний средостения. Пульсация сердца смещает средостение во время получения изображения и снижает ценность МРТ. Движение во время МР-исследования уменьшает пространственное разрешение (вызывает размазывание), уменьшает интенсивность сигнала и вызывает дискретные </a:t>
            </a:r>
            <a:r>
              <a:rPr lang="ru-RU" dirty="0" smtClean="0"/>
              <a:t>артефакты. </a:t>
            </a:r>
            <a:r>
              <a:rPr lang="ru-RU" dirty="0"/>
              <a:t>Для уменьшения артефактов от движения сердца и пациента необходимо </a:t>
            </a:r>
            <a:r>
              <a:rPr lang="ru-RU" dirty="0" err="1"/>
              <a:t>синхронизирование</a:t>
            </a:r>
            <a:r>
              <a:rPr lang="ru-RU" dirty="0"/>
              <a:t> с сердечным циклом. Так, </a:t>
            </a:r>
            <a:r>
              <a:rPr lang="ru-RU" dirty="0" err="1"/>
              <a:t>Delplace</a:t>
            </a:r>
            <a:r>
              <a:rPr lang="ru-RU" dirty="0"/>
              <a:t> P.O. </a:t>
            </a:r>
            <a:r>
              <a:rPr lang="ru-RU" dirty="0" err="1"/>
              <a:t>et</a:t>
            </a:r>
            <a:r>
              <a:rPr lang="ru-RU" dirty="0"/>
              <a:t> </a:t>
            </a:r>
            <a:r>
              <a:rPr lang="ru-RU" dirty="0" err="1" smtClean="0"/>
              <a:t>al</a:t>
            </a:r>
            <a:r>
              <a:rPr lang="ru-RU" dirty="0"/>
              <a:t>.</a:t>
            </a:r>
            <a:r>
              <a:rPr lang="ru-RU" dirty="0" smtClean="0"/>
              <a:t> </a:t>
            </a:r>
            <a:r>
              <a:rPr lang="ru-RU" dirty="0"/>
              <a:t>при тщательном исследовании МР-</a:t>
            </a:r>
            <a:r>
              <a:rPr lang="ru-RU" dirty="0" err="1"/>
              <a:t>томограмм</a:t>
            </a:r>
            <a:r>
              <a:rPr lang="ru-RU" dirty="0"/>
              <a:t> опухоли средостения с применением синхронизации сердца, показали отсутствие инвазии в хорошо визуализирующийся перикард. Больные с неправильным сердечным ритмом не подходят для МРТ-исследования с синхронизацией сердца. Диагностическая ценность исследования у них обычно низка.</a:t>
            </a:r>
          </a:p>
        </p:txBody>
      </p:sp>
    </p:spTree>
    <p:extLst>
      <p:ext uri="{BB962C8B-B14F-4D97-AF65-F5344CB8AC3E}">
        <p14:creationId xmlns:p14="http://schemas.microsoft.com/office/powerpoint/2010/main" val="278969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904656"/>
          </a:xfrm>
        </p:spPr>
        <p:txBody>
          <a:bodyPr>
            <a:normAutofit fontScale="77500" lnSpcReduction="20000"/>
          </a:bodyPr>
          <a:lstStyle/>
          <a:p>
            <a:pPr marL="137160" indent="0">
              <a:buNone/>
            </a:pPr>
            <a:r>
              <a:rPr lang="ru-RU" dirty="0" smtClean="0"/>
              <a:t>- Возможности </a:t>
            </a:r>
            <a:r>
              <a:rPr lang="ru-RU" dirty="0"/>
              <a:t>получения МР-</a:t>
            </a:r>
            <a:r>
              <a:rPr lang="ru-RU" dirty="0" err="1"/>
              <a:t>томограмм</a:t>
            </a:r>
            <a:r>
              <a:rPr lang="ru-RU" dirty="0"/>
              <a:t> во фронтальной и сагиттальной плоскостях позволяют полнее оценивать характер опухолей средостения и возможность оперативного лечения </a:t>
            </a:r>
            <a:r>
              <a:rPr lang="ru-RU" dirty="0" smtClean="0"/>
              <a:t>их.</a:t>
            </a:r>
            <a:endParaRPr lang="ru-RU" dirty="0"/>
          </a:p>
          <a:p>
            <a:pPr marL="137160" indent="0">
              <a:buNone/>
            </a:pPr>
            <a:r>
              <a:rPr lang="ru-RU" dirty="0" smtClean="0"/>
              <a:t>- Последние </a:t>
            </a:r>
            <a:r>
              <a:rPr lang="ru-RU" dirty="0"/>
              <a:t>исследования в области МРТ привели к разработке новых быстрых последовательностей FLASH, GRASS и FISP, при использовании которых получают МР-</a:t>
            </a:r>
            <a:r>
              <a:rPr lang="ru-RU" dirty="0" err="1"/>
              <a:t>томограммы</a:t>
            </a:r>
            <a:r>
              <a:rPr lang="ru-RU" dirty="0"/>
              <a:t> средостения хорошего качества в максимально короткое время. Данные инновации уменьшают количество артефактов связанных с движением (дыхание, сердцебиение, пульсация магистральных сосудов</a:t>
            </a:r>
            <a:r>
              <a:rPr lang="ru-RU" dirty="0" smtClean="0"/>
              <a:t>).</a:t>
            </a:r>
            <a:endParaRPr lang="ru-RU" dirty="0"/>
          </a:p>
          <a:p>
            <a:pPr marL="137160" indent="0">
              <a:buNone/>
            </a:pPr>
            <a:r>
              <a:rPr lang="ru-RU" dirty="0" smtClean="0"/>
              <a:t>- Для </a:t>
            </a:r>
            <a:r>
              <a:rPr lang="ru-RU" dirty="0"/>
              <a:t>повышения эффективности диагностики с помощью МРТ применяется целый класс контрастных препаратов, которые усиливают изображение. Так называемые </a:t>
            </a:r>
            <a:r>
              <a:rPr lang="ru-RU" dirty="0" err="1"/>
              <a:t>парамагнетические</a:t>
            </a:r>
            <a:r>
              <a:rPr lang="ru-RU" dirty="0"/>
              <a:t> вещества, не влияя на сигналы, меняют время релаксации протонов и тем самым усиливают интенсивность изображения структур, в которых они накапливаются. Магнитно-резонансная томография метод быстро развивающийся, открывающий перспективы не только точной нозологической диагностики, но и оценки измененной функции органов с использованием МР-спектроскопии, однако все это пока достояние научных лабораторий</a:t>
            </a:r>
          </a:p>
          <a:p>
            <a:endParaRPr lang="ru-RU" dirty="0"/>
          </a:p>
        </p:txBody>
      </p:sp>
    </p:spTree>
    <p:extLst>
      <p:ext uri="{BB962C8B-B14F-4D97-AF65-F5344CB8AC3E}">
        <p14:creationId xmlns:p14="http://schemas.microsoft.com/office/powerpoint/2010/main" val="925857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832688"/>
          </a:xfrm>
        </p:spPr>
        <p:txBody>
          <a:bodyPr>
            <a:normAutofit/>
          </a:bodyPr>
          <a:lstStyle/>
          <a:p>
            <a:r>
              <a:rPr lang="ru-RU" dirty="0"/>
              <a:t>Компьютерная томография для </a:t>
            </a:r>
            <a:r>
              <a:rPr lang="ru-RU" dirty="0" err="1"/>
              <a:t>визуализационного</a:t>
            </a:r>
            <a:r>
              <a:rPr lang="ru-RU" dirty="0"/>
              <a:t> контроля за проведением иглы во время пункции при поражениях органов грудной клетки обладает рядом существенных преимуществ по сравнению с другими видами лучевой диагностики. Визуализация на аксиальной </a:t>
            </a:r>
            <a:r>
              <a:rPr lang="ru-RU" dirty="0" err="1"/>
              <a:t>томограмме</a:t>
            </a:r>
            <a:r>
              <a:rPr lang="ru-RU" dirty="0"/>
              <a:t> всех органов и структур расположенных в данном срезе дает возможность повышать точность пункции патологических очагов до 83.0-93.0% и избегать развития осложнений</a:t>
            </a:r>
          </a:p>
        </p:txBody>
      </p:sp>
    </p:spTree>
    <p:extLst>
      <p:ext uri="{BB962C8B-B14F-4D97-AF65-F5344CB8AC3E}">
        <p14:creationId xmlns:p14="http://schemas.microsoft.com/office/powerpoint/2010/main" val="4190194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904696"/>
          </a:xfrm>
        </p:spPr>
        <p:txBody>
          <a:bodyPr>
            <a:normAutofit lnSpcReduction="10000"/>
          </a:bodyPr>
          <a:lstStyle/>
          <a:p>
            <a:r>
              <a:rPr lang="ru-RU" dirty="0"/>
              <a:t>В настоящее время в практике широко применяется аспирационная тонкоигольная биопсия и тканевая режущая биопсия, проводимая иглами большего </a:t>
            </a:r>
            <a:r>
              <a:rPr lang="ru-RU" dirty="0" smtClean="0"/>
              <a:t>диаметра. </a:t>
            </a:r>
            <a:r>
              <a:rPr lang="ru-RU" dirty="0"/>
              <a:t>Учитывая особенность морфологии опухолей переднего средостения, сложность дифференциальной диагностики из-за близости клеточного состава для точной верификации </a:t>
            </a:r>
            <a:r>
              <a:rPr lang="ru-RU" dirty="0" err="1"/>
              <a:t>тимо</a:t>
            </a:r>
            <a:r>
              <a:rPr lang="ru-RU" dirty="0"/>
              <a:t>- и </a:t>
            </a:r>
            <a:r>
              <a:rPr lang="ru-RU" dirty="0" err="1"/>
              <a:t>лимфогенных</a:t>
            </a:r>
            <a:r>
              <a:rPr lang="ru-RU" dirty="0"/>
              <a:t> опухолей необходим анализ достаточно большого среза опухоли и проведение </a:t>
            </a:r>
            <a:r>
              <a:rPr lang="ru-RU" dirty="0" err="1"/>
              <a:t>иммуногистохимического</a:t>
            </a:r>
            <a:r>
              <a:rPr lang="ru-RU" dirty="0"/>
              <a:t> </a:t>
            </a:r>
            <a:r>
              <a:rPr lang="ru-RU" dirty="0" smtClean="0"/>
              <a:t>анализа. </a:t>
            </a:r>
            <a:r>
              <a:rPr lang="ru-RU" dirty="0"/>
              <a:t>К сожалению количество материала получаемого при тонкоигольной аспирационной биопсии недостаточно для столь сложных заключений.</a:t>
            </a:r>
          </a:p>
        </p:txBody>
      </p:sp>
    </p:spTree>
    <p:extLst>
      <p:ext uri="{BB962C8B-B14F-4D97-AF65-F5344CB8AC3E}">
        <p14:creationId xmlns:p14="http://schemas.microsoft.com/office/powerpoint/2010/main" val="359942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6" name="Picture 2" descr="https://endokrinolog.online/wp-content/uploads/2018/10/%D0%BE%D0%BF%D0%B5%D1%80%D0%B0%D1%86%D0%B8%D1%8F-%D0%BD%D0%B0-%D1%82%D0%B8%D0%BC%D1%83%D1%81%D0%B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096250" cy="6107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164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latin typeface="+mn-lt"/>
              </a:rPr>
              <a:t>Список использованной литературы</a:t>
            </a:r>
            <a:endParaRPr lang="ru-RU" sz="3600" dirty="0">
              <a:latin typeface="+mn-lt"/>
            </a:endParaRPr>
          </a:p>
        </p:txBody>
      </p:sp>
      <p:sp>
        <p:nvSpPr>
          <p:cNvPr id="3" name="Объект 2"/>
          <p:cNvSpPr>
            <a:spLocks noGrp="1"/>
          </p:cNvSpPr>
          <p:nvPr>
            <p:ph idx="1"/>
          </p:nvPr>
        </p:nvSpPr>
        <p:spPr>
          <a:xfrm>
            <a:off x="323528" y="1340768"/>
            <a:ext cx="8363272" cy="5400600"/>
          </a:xfrm>
        </p:spPr>
        <p:txBody>
          <a:bodyPr>
            <a:normAutofit fontScale="77500" lnSpcReduction="20000"/>
          </a:bodyPr>
          <a:lstStyle/>
          <a:p>
            <a:pPr marL="651510" indent="-514350">
              <a:buAutoNum type="arabicPeriod"/>
            </a:pPr>
            <a:r>
              <a:rPr lang="ru-RU" sz="2300" dirty="0"/>
              <a:t>Головач Г.Г., Васильев В.Н., </a:t>
            </a:r>
            <a:r>
              <a:rPr lang="ru-RU" sz="2300" dirty="0" err="1"/>
              <a:t>Бельчикова</a:t>
            </a:r>
            <a:r>
              <a:rPr lang="ru-RU" sz="2300" dirty="0"/>
              <a:t> Н.С., </a:t>
            </a:r>
            <a:r>
              <a:rPr lang="ru-RU" sz="2300" dirty="0" err="1"/>
              <a:t>Куклинский</a:t>
            </a:r>
            <a:r>
              <a:rPr lang="ru-RU" sz="2300" dirty="0"/>
              <a:t> В.Е. и др. Рентгенологическое исследование вилочковой железы: Пособие для врачей-курсантов. – Л.: ЛГОЛИУВ, </a:t>
            </a:r>
            <a:r>
              <a:rPr lang="ru-RU" sz="2300" dirty="0" smtClean="0"/>
              <a:t>2017 г. </a:t>
            </a:r>
            <a:r>
              <a:rPr lang="ru-RU" sz="2300" dirty="0"/>
              <a:t>– 13 с</a:t>
            </a:r>
            <a:r>
              <a:rPr lang="ru-RU" sz="2300" dirty="0" smtClean="0"/>
              <a:t>.</a:t>
            </a:r>
          </a:p>
          <a:p>
            <a:pPr marL="651510" indent="-514350">
              <a:buAutoNum type="arabicPeriod"/>
            </a:pPr>
            <a:r>
              <a:rPr lang="ru-RU" sz="2300" dirty="0" smtClean="0"/>
              <a:t>Агеев </a:t>
            </a:r>
            <a:r>
              <a:rPr lang="ru-RU" sz="2300" dirty="0"/>
              <a:t>А.К. Гистопатология вилочковой железы человека: Л:</a:t>
            </a:r>
            <a:br>
              <a:rPr lang="ru-RU" sz="2300" dirty="0"/>
            </a:br>
            <a:r>
              <a:rPr lang="ru-RU" sz="2300" dirty="0"/>
              <a:t>Медицина, </a:t>
            </a:r>
            <a:r>
              <a:rPr lang="ru-RU" sz="2300" dirty="0" smtClean="0"/>
              <a:t>2013</a:t>
            </a:r>
            <a:r>
              <a:rPr lang="ru-RU" sz="2300" dirty="0"/>
              <a:t>.– 128 </a:t>
            </a:r>
            <a:r>
              <a:rPr lang="ru-RU" sz="2300" dirty="0" smtClean="0"/>
              <a:t>с.</a:t>
            </a:r>
          </a:p>
          <a:p>
            <a:pPr marL="651510" indent="-514350">
              <a:buAutoNum type="arabicPeriod"/>
            </a:pPr>
            <a:r>
              <a:rPr lang="ru-RU" sz="2300" dirty="0" err="1" smtClean="0"/>
              <a:t>Крутман</a:t>
            </a:r>
            <a:r>
              <a:rPr lang="ru-RU" sz="2300" dirty="0" smtClean="0"/>
              <a:t> </a:t>
            </a:r>
            <a:r>
              <a:rPr lang="ru-RU" sz="2300" dirty="0"/>
              <a:t>Б.Ф. Способ рентгенометрии вилочковой железы // VI </a:t>
            </a:r>
            <a:r>
              <a:rPr lang="ru-RU" sz="2300" dirty="0" err="1"/>
              <a:t>Всеросс</a:t>
            </a:r>
            <a:r>
              <a:rPr lang="ru-RU" sz="2300" dirty="0"/>
              <a:t>. </a:t>
            </a:r>
            <a:r>
              <a:rPr lang="ru-RU" sz="2300" dirty="0" err="1"/>
              <a:t>конгр</a:t>
            </a:r>
            <a:r>
              <a:rPr lang="ru-RU" sz="2300" dirty="0"/>
              <a:t>. рентгенологов и радиологов: Тез. </a:t>
            </a:r>
            <a:r>
              <a:rPr lang="ru-RU" sz="2300" dirty="0" err="1"/>
              <a:t>докл</a:t>
            </a:r>
            <a:r>
              <a:rPr lang="ru-RU" sz="2300" dirty="0"/>
              <a:t>. – </a:t>
            </a:r>
            <a:r>
              <a:rPr lang="ru-RU" sz="2300" dirty="0" smtClean="0"/>
              <a:t>Самара,2018. </a:t>
            </a:r>
            <a:r>
              <a:rPr lang="ru-RU" sz="2300" dirty="0"/>
              <a:t>– Вест. </a:t>
            </a:r>
            <a:r>
              <a:rPr lang="ru-RU" sz="2300" dirty="0" err="1"/>
              <a:t>рентг</a:t>
            </a:r>
            <a:r>
              <a:rPr lang="ru-RU" sz="2300" dirty="0"/>
              <a:t>. и радиол. – </a:t>
            </a:r>
            <a:r>
              <a:rPr lang="ru-RU" sz="2300" dirty="0" smtClean="0"/>
              <a:t>2018. </a:t>
            </a:r>
            <a:r>
              <a:rPr lang="ru-RU" sz="2300" dirty="0"/>
              <a:t>– № 1. – С. </a:t>
            </a:r>
            <a:r>
              <a:rPr lang="ru-RU" sz="2300" dirty="0" smtClean="0"/>
              <a:t>21.</a:t>
            </a:r>
          </a:p>
          <a:p>
            <a:pPr marL="651510" indent="-514350">
              <a:buAutoNum type="arabicPeriod"/>
            </a:pPr>
            <a:r>
              <a:rPr lang="ru-RU" sz="2300" dirty="0" smtClean="0"/>
              <a:t>Кузнецов </a:t>
            </a:r>
            <a:r>
              <a:rPr lang="ru-RU" sz="2300" dirty="0"/>
              <a:t>И.М., Пищик В.Г., Козак А.Р. и др. Диагностика и хирургическое лечение заболеваний вилочковой железы // Сб. науч. работ, СП-б, </a:t>
            </a:r>
            <a:r>
              <a:rPr lang="ru-RU" sz="2300" dirty="0" smtClean="0"/>
              <a:t>2016. </a:t>
            </a:r>
            <a:r>
              <a:rPr lang="ru-RU" sz="2300" dirty="0"/>
              <a:t>– С. 115 - </a:t>
            </a:r>
            <a:r>
              <a:rPr lang="ru-RU" sz="2300" dirty="0" smtClean="0"/>
              <a:t>116.</a:t>
            </a:r>
          </a:p>
          <a:p>
            <a:pPr marL="651510" indent="-514350">
              <a:buAutoNum type="arabicPeriod"/>
            </a:pPr>
            <a:r>
              <a:rPr lang="ru-RU" sz="2300" dirty="0" err="1" smtClean="0"/>
              <a:t>Аллаев</a:t>
            </a:r>
            <a:r>
              <a:rPr lang="ru-RU" sz="2300" dirty="0" smtClean="0"/>
              <a:t> </a:t>
            </a:r>
            <a:r>
              <a:rPr lang="ru-RU" sz="2300" dirty="0"/>
              <a:t>М. Анатомия и топография вилочковой железы у человека в анте - и постнатальном онтогенезе: </a:t>
            </a:r>
            <a:r>
              <a:rPr lang="ru-RU" sz="2300" dirty="0" err="1"/>
              <a:t>Автореф</a:t>
            </a:r>
            <a:r>
              <a:rPr lang="ru-RU" sz="2300" dirty="0"/>
              <a:t>. </a:t>
            </a:r>
            <a:r>
              <a:rPr lang="ru-RU" sz="2300" dirty="0" err="1"/>
              <a:t>дисс</a:t>
            </a:r>
            <a:r>
              <a:rPr lang="ru-RU" sz="2300" dirty="0"/>
              <a:t>. ... канд. мед. наук., – Ташкент, </a:t>
            </a:r>
            <a:r>
              <a:rPr lang="ru-RU" sz="2300" dirty="0" smtClean="0"/>
              <a:t>2019, </a:t>
            </a:r>
            <a:r>
              <a:rPr lang="ru-RU" sz="2300" dirty="0"/>
              <a:t>– 20 </a:t>
            </a:r>
            <a:r>
              <a:rPr lang="ru-RU" sz="2300" dirty="0" smtClean="0"/>
              <a:t>с.</a:t>
            </a:r>
          </a:p>
          <a:p>
            <a:pPr marL="651510" indent="-514350">
              <a:buAutoNum type="arabicPeriod"/>
            </a:pPr>
            <a:r>
              <a:rPr lang="ru-RU" sz="2300" dirty="0" err="1" smtClean="0"/>
              <a:t>Аляви</a:t>
            </a:r>
            <a:r>
              <a:rPr lang="ru-RU" sz="2300" dirty="0" smtClean="0"/>
              <a:t> </a:t>
            </a:r>
            <a:r>
              <a:rPr lang="ru-RU" sz="2300" dirty="0"/>
              <a:t>Ф. Л., </a:t>
            </a:r>
            <a:r>
              <a:rPr lang="ru-RU" sz="2300" dirty="0" err="1"/>
              <a:t>Абдуллаходжаев</a:t>
            </a:r>
            <a:r>
              <a:rPr lang="ru-RU" sz="2300" dirty="0"/>
              <a:t> М.С., Исаков Л.А. </a:t>
            </a:r>
            <a:r>
              <a:rPr lang="ru-RU" sz="2300" dirty="0" err="1" smtClean="0"/>
              <a:t>Сонография</a:t>
            </a:r>
            <a:r>
              <a:rPr lang="ru-RU" sz="2300" dirty="0"/>
              <a:t> </a:t>
            </a:r>
            <a:r>
              <a:rPr lang="ru-RU" sz="2300" dirty="0" smtClean="0"/>
              <a:t>вилочковой </a:t>
            </a:r>
            <a:r>
              <a:rPr lang="ru-RU" sz="2300" dirty="0"/>
              <a:t>железы при </a:t>
            </a:r>
            <a:r>
              <a:rPr lang="ru-RU" sz="2300" dirty="0" smtClean="0"/>
              <a:t>комплексном обследовании </a:t>
            </a:r>
            <a:r>
              <a:rPr lang="ru-RU" sz="2300" dirty="0"/>
              <a:t>часто </a:t>
            </a:r>
            <a:r>
              <a:rPr lang="ru-RU" sz="2300" dirty="0" smtClean="0"/>
              <a:t>болеющих детей </a:t>
            </a:r>
            <a:r>
              <a:rPr lang="ru-RU" sz="2300" dirty="0"/>
              <a:t>// Мед. радиология и радиационная безопасность.– </a:t>
            </a:r>
            <a:r>
              <a:rPr lang="ru-RU" sz="2300" dirty="0" smtClean="0"/>
              <a:t>2015</a:t>
            </a:r>
            <a:r>
              <a:rPr lang="ru-RU" sz="2300" dirty="0"/>
              <a:t>. – Т. 40. – № 3. – С. 41 - </a:t>
            </a:r>
            <a:r>
              <a:rPr lang="ru-RU" sz="2300" dirty="0" smtClean="0"/>
              <a:t>44.</a:t>
            </a:r>
          </a:p>
          <a:p>
            <a:pPr marL="651510" indent="-514350">
              <a:buAutoNum type="arabicPeriod"/>
            </a:pPr>
            <a:r>
              <a:rPr lang="ru-RU" sz="2300" dirty="0" err="1" smtClean="0"/>
              <a:t>Босин</a:t>
            </a:r>
            <a:r>
              <a:rPr lang="ru-RU" sz="2300" dirty="0" smtClean="0"/>
              <a:t> </a:t>
            </a:r>
            <a:r>
              <a:rPr lang="ru-RU" sz="2300" dirty="0"/>
              <a:t>В.Ю., Вербицкая А.И., Соломин Ю.А. Сравнительная оценка данных ультразвукового и секционного исследования вилочковой железы у детей // Ультразвуковая диагностика в акушерстве, гинекологии и педиатрии. </a:t>
            </a:r>
            <a:r>
              <a:rPr lang="ru-RU" sz="2300"/>
              <a:t>– </a:t>
            </a:r>
            <a:r>
              <a:rPr lang="ru-RU" sz="2300" smtClean="0"/>
              <a:t>2019. </a:t>
            </a:r>
            <a:r>
              <a:rPr lang="ru-RU" sz="2300" dirty="0"/>
              <a:t>– № 3. – С. 40 - 47</a:t>
            </a:r>
            <a:r>
              <a:rPr lang="ru-RU" sz="2300" dirty="0" smtClean="0"/>
              <a:t>.</a:t>
            </a:r>
          </a:p>
          <a:p>
            <a:pPr marL="651510" indent="-514350">
              <a:buAutoNum type="arabicPeriod"/>
            </a:pPr>
            <a:endParaRPr lang="ru-RU" sz="2200" dirty="0" smtClean="0"/>
          </a:p>
          <a:p>
            <a:pPr marL="651510" indent="-514350">
              <a:buAutoNum type="arabicPeriod"/>
            </a:pPr>
            <a:endParaRPr lang="ru-RU" dirty="0"/>
          </a:p>
          <a:p>
            <a:endParaRPr lang="ru-RU" dirty="0"/>
          </a:p>
        </p:txBody>
      </p:sp>
    </p:spTree>
    <p:extLst>
      <p:ext uri="{BB962C8B-B14F-4D97-AF65-F5344CB8AC3E}">
        <p14:creationId xmlns:p14="http://schemas.microsoft.com/office/powerpoint/2010/main" val="1542433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descr="https://trafaret-decor.ru/sites/default/files/2022-08/medicine/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0"/>
            <a:ext cx="932452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227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Функции"/>
          <p:cNvSpPr txBox="1">
            <a:spLocks noGrp="1"/>
          </p:cNvSpPr>
          <p:nvPr>
            <p:ph type="title"/>
          </p:nvPr>
        </p:nvSpPr>
        <p:spPr>
          <a:prstGeom prst="rect">
            <a:avLst/>
          </a:prstGeom>
        </p:spPr>
        <p:txBody>
          <a:bodyPr/>
          <a:lstStyle/>
          <a:p>
            <a:r>
              <a:t>Функции</a:t>
            </a:r>
          </a:p>
        </p:txBody>
      </p:sp>
      <p:sp>
        <p:nvSpPr>
          <p:cNvPr id="184" name="В тимусе происходят основные события, связанные с дифференцировкой Т-лимфоцитов на различные субпопуляции. Удивительное свойство органа связано с его способностью к селекции клеток, экспрессирующих Т-клеточный антигенный рецептор , который распознает собственные антигены гистосовместимости ."/>
          <p:cNvSpPr txBox="1">
            <a:spLocks noGrp="1"/>
          </p:cNvSpPr>
          <p:nvPr>
            <p:ph type="body" idx="1"/>
          </p:nvPr>
        </p:nvSpPr>
        <p:spPr>
          <a:prstGeom prst="rect">
            <a:avLst/>
          </a:prstGeom>
        </p:spPr>
        <p:txBody>
          <a:bodyPr/>
          <a:lstStyle/>
          <a:p>
            <a:pPr algn="just"/>
            <a:r>
              <a:rPr dirty="0"/>
              <a:t>В </a:t>
            </a:r>
            <a:r>
              <a:rPr dirty="0" err="1"/>
              <a:t>тимусе</a:t>
            </a:r>
            <a:r>
              <a:rPr dirty="0"/>
              <a:t> </a:t>
            </a:r>
            <a:r>
              <a:rPr dirty="0" err="1"/>
              <a:t>происходят</a:t>
            </a:r>
            <a:r>
              <a:rPr dirty="0"/>
              <a:t> </a:t>
            </a:r>
            <a:r>
              <a:rPr dirty="0" err="1"/>
              <a:t>основные</a:t>
            </a:r>
            <a:r>
              <a:rPr dirty="0"/>
              <a:t> </a:t>
            </a:r>
            <a:r>
              <a:rPr dirty="0" err="1"/>
              <a:t>события</a:t>
            </a:r>
            <a:r>
              <a:rPr dirty="0"/>
              <a:t>, </a:t>
            </a:r>
            <a:r>
              <a:rPr dirty="0" err="1"/>
              <a:t>связанные</a:t>
            </a:r>
            <a:r>
              <a:rPr dirty="0"/>
              <a:t> с </a:t>
            </a:r>
            <a:r>
              <a:rPr dirty="0" err="1"/>
              <a:t>дифференцировкой</a:t>
            </a:r>
            <a:r>
              <a:rPr dirty="0"/>
              <a:t> Т-</a:t>
            </a:r>
            <a:r>
              <a:rPr dirty="0" err="1"/>
              <a:t>лимфоцитов</a:t>
            </a:r>
            <a:r>
              <a:rPr dirty="0"/>
              <a:t> </a:t>
            </a:r>
            <a:r>
              <a:rPr dirty="0" err="1"/>
              <a:t>на</a:t>
            </a:r>
            <a:r>
              <a:rPr dirty="0"/>
              <a:t> </a:t>
            </a:r>
            <a:r>
              <a:rPr dirty="0" err="1"/>
              <a:t>различные</a:t>
            </a:r>
            <a:r>
              <a:rPr dirty="0"/>
              <a:t> </a:t>
            </a:r>
            <a:r>
              <a:rPr dirty="0" err="1"/>
              <a:t>субпопуляции</a:t>
            </a:r>
            <a:r>
              <a:rPr dirty="0"/>
              <a:t>. </a:t>
            </a:r>
            <a:r>
              <a:rPr dirty="0" err="1"/>
              <a:t>Удивительное</a:t>
            </a:r>
            <a:r>
              <a:rPr dirty="0"/>
              <a:t> </a:t>
            </a:r>
            <a:r>
              <a:rPr dirty="0" err="1"/>
              <a:t>свойство</a:t>
            </a:r>
            <a:r>
              <a:rPr dirty="0"/>
              <a:t> </a:t>
            </a:r>
            <a:r>
              <a:rPr dirty="0" err="1"/>
              <a:t>органа</a:t>
            </a:r>
            <a:r>
              <a:rPr dirty="0"/>
              <a:t> </a:t>
            </a:r>
            <a:r>
              <a:rPr dirty="0" err="1"/>
              <a:t>связано</a:t>
            </a:r>
            <a:r>
              <a:rPr dirty="0"/>
              <a:t> с </a:t>
            </a:r>
            <a:r>
              <a:rPr dirty="0" err="1"/>
              <a:t>его</a:t>
            </a:r>
            <a:r>
              <a:rPr dirty="0"/>
              <a:t> </a:t>
            </a:r>
            <a:r>
              <a:rPr dirty="0" err="1"/>
              <a:t>способностью</a:t>
            </a:r>
            <a:r>
              <a:rPr dirty="0"/>
              <a:t> к </a:t>
            </a:r>
            <a:r>
              <a:rPr dirty="0" err="1"/>
              <a:t>селекции</a:t>
            </a:r>
            <a:r>
              <a:rPr dirty="0"/>
              <a:t> </a:t>
            </a:r>
            <a:r>
              <a:rPr dirty="0" err="1"/>
              <a:t>клеток</a:t>
            </a:r>
            <a:r>
              <a:rPr dirty="0"/>
              <a:t>, </a:t>
            </a:r>
            <a:r>
              <a:rPr dirty="0" err="1"/>
              <a:t>экспрессирующих</a:t>
            </a:r>
            <a:r>
              <a:rPr dirty="0"/>
              <a:t> Т-</a:t>
            </a:r>
            <a:r>
              <a:rPr dirty="0" err="1"/>
              <a:t>клеточный</a:t>
            </a:r>
            <a:r>
              <a:rPr dirty="0"/>
              <a:t> </a:t>
            </a:r>
            <a:r>
              <a:rPr dirty="0" err="1"/>
              <a:t>антигенный</a:t>
            </a:r>
            <a:r>
              <a:rPr dirty="0"/>
              <a:t> </a:t>
            </a:r>
            <a:r>
              <a:rPr dirty="0" err="1" smtClean="0"/>
              <a:t>рецептор</a:t>
            </a:r>
            <a:r>
              <a:rPr dirty="0" smtClean="0"/>
              <a:t>, </a:t>
            </a:r>
            <a:r>
              <a:rPr dirty="0" err="1"/>
              <a:t>который</a:t>
            </a:r>
            <a:r>
              <a:rPr dirty="0"/>
              <a:t> </a:t>
            </a:r>
            <a:r>
              <a:rPr dirty="0" err="1"/>
              <a:t>распознает</a:t>
            </a:r>
            <a:r>
              <a:rPr dirty="0"/>
              <a:t> </a:t>
            </a:r>
            <a:r>
              <a:rPr dirty="0" err="1"/>
              <a:t>собственные</a:t>
            </a:r>
            <a:r>
              <a:rPr dirty="0"/>
              <a:t> </a:t>
            </a:r>
            <a:r>
              <a:rPr dirty="0" err="1"/>
              <a:t>антигены</a:t>
            </a:r>
            <a:r>
              <a:rPr dirty="0"/>
              <a:t> </a:t>
            </a:r>
            <a:r>
              <a:rPr dirty="0" err="1" smtClean="0"/>
              <a:t>гистосовместимости</a:t>
            </a:r>
            <a:r>
              <a:rPr dirty="0" smtClean="0"/>
              <a:t>.</a:t>
            </a:r>
            <a:endParaRPr dirty="0"/>
          </a:p>
        </p:txBody>
      </p:sp>
    </p:spTree>
    <p:extLst>
      <p:ext uri="{BB962C8B-B14F-4D97-AF65-F5344CB8AC3E}">
        <p14:creationId xmlns:p14="http://schemas.microsoft.com/office/powerpoint/2010/main" val="279728424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Этапы антигеннезависимой дифференцировки Т-клеток."/>
          <p:cNvSpPr txBox="1">
            <a:spLocks noGrp="1"/>
          </p:cNvSpPr>
          <p:nvPr>
            <p:ph type="title"/>
          </p:nvPr>
        </p:nvSpPr>
        <p:spPr>
          <a:prstGeom prst="rect">
            <a:avLst/>
          </a:prstGeom>
        </p:spPr>
        <p:txBody>
          <a:bodyPr>
            <a:noAutofit/>
          </a:bodyPr>
          <a:lstStyle>
            <a:lvl1pPr defTabSz="479044">
              <a:defRPr sz="6560"/>
            </a:lvl1pPr>
          </a:lstStyle>
          <a:p>
            <a:r>
              <a:rPr sz="3600" dirty="0" err="1">
                <a:solidFill>
                  <a:schemeClr val="bg1"/>
                </a:solidFill>
                <a:effectLst/>
                <a:latin typeface="Times New Roman" pitchFamily="18" charset="0"/>
                <a:cs typeface="Times New Roman" pitchFamily="18" charset="0"/>
              </a:rPr>
              <a:t>Этапы</a:t>
            </a:r>
            <a:r>
              <a:rPr sz="3600" dirty="0">
                <a:solidFill>
                  <a:schemeClr val="bg1"/>
                </a:solidFill>
                <a:effectLst/>
                <a:latin typeface="Times New Roman" pitchFamily="18" charset="0"/>
                <a:cs typeface="Times New Roman" pitchFamily="18" charset="0"/>
              </a:rPr>
              <a:t> </a:t>
            </a:r>
            <a:r>
              <a:rPr sz="3600" dirty="0" err="1">
                <a:solidFill>
                  <a:schemeClr val="bg1"/>
                </a:solidFill>
                <a:effectLst/>
                <a:latin typeface="Times New Roman" pitchFamily="18" charset="0"/>
                <a:cs typeface="Times New Roman" pitchFamily="18" charset="0"/>
              </a:rPr>
              <a:t>антигеннезависимой</a:t>
            </a:r>
            <a:r>
              <a:rPr sz="3600" dirty="0">
                <a:solidFill>
                  <a:schemeClr val="bg1"/>
                </a:solidFill>
                <a:effectLst/>
                <a:latin typeface="Times New Roman" pitchFamily="18" charset="0"/>
                <a:cs typeface="Times New Roman" pitchFamily="18" charset="0"/>
              </a:rPr>
              <a:t> </a:t>
            </a:r>
            <a:r>
              <a:rPr sz="3600" dirty="0" err="1">
                <a:solidFill>
                  <a:schemeClr val="bg1"/>
                </a:solidFill>
                <a:effectLst/>
                <a:latin typeface="Times New Roman" pitchFamily="18" charset="0"/>
                <a:cs typeface="Times New Roman" pitchFamily="18" charset="0"/>
              </a:rPr>
              <a:t>дифференцировки</a:t>
            </a:r>
            <a:r>
              <a:rPr sz="3600" dirty="0">
                <a:solidFill>
                  <a:schemeClr val="bg1"/>
                </a:solidFill>
                <a:effectLst/>
                <a:latin typeface="Times New Roman" pitchFamily="18" charset="0"/>
                <a:cs typeface="Times New Roman" pitchFamily="18" charset="0"/>
              </a:rPr>
              <a:t> </a:t>
            </a:r>
            <a:r>
              <a:rPr sz="3600" dirty="0" smtClean="0">
                <a:solidFill>
                  <a:schemeClr val="bg1"/>
                </a:solidFill>
                <a:effectLst/>
                <a:latin typeface="Times New Roman" pitchFamily="18" charset="0"/>
                <a:cs typeface="Times New Roman" pitchFamily="18" charset="0"/>
              </a:rPr>
              <a:t>Т-</a:t>
            </a:r>
            <a:r>
              <a:rPr sz="3600" dirty="0" err="1" smtClean="0">
                <a:solidFill>
                  <a:schemeClr val="bg1"/>
                </a:solidFill>
                <a:effectLst/>
                <a:latin typeface="Times New Roman" pitchFamily="18" charset="0"/>
                <a:cs typeface="Times New Roman" pitchFamily="18" charset="0"/>
              </a:rPr>
              <a:t>клеток</a:t>
            </a:r>
            <a:endParaRPr sz="3600" dirty="0">
              <a:solidFill>
                <a:schemeClr val="bg1"/>
              </a:solidFill>
              <a:effectLst/>
              <a:latin typeface="Times New Roman" pitchFamily="18" charset="0"/>
              <a:cs typeface="Times New Roman" pitchFamily="18" charset="0"/>
            </a:endParaRPr>
          </a:p>
        </p:txBody>
      </p:sp>
      <p:pic>
        <p:nvPicPr>
          <p:cNvPr id="188" name="Изображение" descr="Изображение"/>
          <p:cNvPicPr>
            <a:picLocks noChangeAspect="1"/>
          </p:cNvPicPr>
          <p:nvPr/>
        </p:nvPicPr>
        <p:blipFill>
          <a:blip r:embed="rId2">
            <a:extLst/>
          </a:blip>
          <a:stretch>
            <a:fillRect/>
          </a:stretch>
        </p:blipFill>
        <p:spPr>
          <a:xfrm>
            <a:off x="611561" y="1556793"/>
            <a:ext cx="7848872" cy="5094336"/>
          </a:xfrm>
          <a:prstGeom prst="rect">
            <a:avLst/>
          </a:prstGeom>
          <a:ln w="12700">
            <a:miter lim="400000"/>
          </a:ln>
        </p:spPr>
      </p:pic>
    </p:spTree>
    <p:extLst>
      <p:ext uri="{BB962C8B-B14F-4D97-AF65-F5344CB8AC3E}">
        <p14:creationId xmlns:p14="http://schemas.microsoft.com/office/powerpoint/2010/main" val="11431926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Локализация дифференцирующихся тимоцитов в различных областях тимуса."/>
          <p:cNvSpPr txBox="1">
            <a:spLocks noGrp="1"/>
          </p:cNvSpPr>
          <p:nvPr>
            <p:ph type="title"/>
          </p:nvPr>
        </p:nvSpPr>
        <p:spPr>
          <a:prstGeom prst="rect">
            <a:avLst/>
          </a:prstGeom>
        </p:spPr>
        <p:txBody>
          <a:bodyPr>
            <a:noAutofit/>
          </a:bodyPr>
          <a:lstStyle>
            <a:lvl1pPr defTabSz="332993">
              <a:defRPr sz="4560"/>
            </a:lvl1pPr>
          </a:lstStyle>
          <a:p>
            <a:r>
              <a:rPr sz="3600" dirty="0" err="1">
                <a:solidFill>
                  <a:schemeClr val="bg1"/>
                </a:solidFill>
                <a:effectLst/>
                <a:latin typeface="Times New Roman" pitchFamily="18" charset="0"/>
                <a:cs typeface="Times New Roman" pitchFamily="18" charset="0"/>
              </a:rPr>
              <a:t>Локализация</a:t>
            </a:r>
            <a:r>
              <a:rPr sz="3600" dirty="0">
                <a:solidFill>
                  <a:schemeClr val="bg1"/>
                </a:solidFill>
                <a:effectLst/>
                <a:latin typeface="Times New Roman" pitchFamily="18" charset="0"/>
                <a:cs typeface="Times New Roman" pitchFamily="18" charset="0"/>
              </a:rPr>
              <a:t> </a:t>
            </a:r>
            <a:r>
              <a:rPr sz="3600" dirty="0" err="1">
                <a:solidFill>
                  <a:schemeClr val="bg1"/>
                </a:solidFill>
                <a:effectLst/>
                <a:latin typeface="Times New Roman" pitchFamily="18" charset="0"/>
                <a:cs typeface="Times New Roman" pitchFamily="18" charset="0"/>
              </a:rPr>
              <a:t>дифференцирующихся</a:t>
            </a:r>
            <a:r>
              <a:rPr sz="3600" dirty="0">
                <a:solidFill>
                  <a:schemeClr val="bg1"/>
                </a:solidFill>
                <a:effectLst/>
                <a:latin typeface="Times New Roman" pitchFamily="18" charset="0"/>
                <a:cs typeface="Times New Roman" pitchFamily="18" charset="0"/>
              </a:rPr>
              <a:t> </a:t>
            </a:r>
            <a:r>
              <a:rPr sz="3600" dirty="0" err="1">
                <a:solidFill>
                  <a:schemeClr val="bg1"/>
                </a:solidFill>
                <a:effectLst/>
                <a:latin typeface="Times New Roman" pitchFamily="18" charset="0"/>
                <a:cs typeface="Times New Roman" pitchFamily="18" charset="0"/>
              </a:rPr>
              <a:t>тимоцитов</a:t>
            </a:r>
            <a:r>
              <a:rPr sz="3600" dirty="0">
                <a:solidFill>
                  <a:schemeClr val="bg1"/>
                </a:solidFill>
                <a:effectLst/>
                <a:latin typeface="Times New Roman" pitchFamily="18" charset="0"/>
                <a:cs typeface="Times New Roman" pitchFamily="18" charset="0"/>
              </a:rPr>
              <a:t> в </a:t>
            </a:r>
            <a:r>
              <a:rPr sz="3600" dirty="0" err="1">
                <a:solidFill>
                  <a:schemeClr val="bg1"/>
                </a:solidFill>
                <a:effectLst/>
                <a:latin typeface="Times New Roman" pitchFamily="18" charset="0"/>
                <a:cs typeface="Times New Roman" pitchFamily="18" charset="0"/>
              </a:rPr>
              <a:t>различных</a:t>
            </a:r>
            <a:r>
              <a:rPr sz="3600" dirty="0">
                <a:solidFill>
                  <a:schemeClr val="bg1"/>
                </a:solidFill>
                <a:effectLst/>
                <a:latin typeface="Times New Roman" pitchFamily="18" charset="0"/>
                <a:cs typeface="Times New Roman" pitchFamily="18" charset="0"/>
              </a:rPr>
              <a:t> </a:t>
            </a:r>
            <a:r>
              <a:rPr sz="3600" dirty="0" err="1">
                <a:solidFill>
                  <a:schemeClr val="bg1"/>
                </a:solidFill>
                <a:effectLst/>
                <a:latin typeface="Times New Roman" pitchFamily="18" charset="0"/>
                <a:cs typeface="Times New Roman" pitchFamily="18" charset="0"/>
              </a:rPr>
              <a:t>областях</a:t>
            </a:r>
            <a:r>
              <a:rPr sz="3600" dirty="0">
                <a:solidFill>
                  <a:schemeClr val="bg1"/>
                </a:solidFill>
                <a:effectLst/>
                <a:latin typeface="Times New Roman" pitchFamily="18" charset="0"/>
                <a:cs typeface="Times New Roman" pitchFamily="18" charset="0"/>
              </a:rPr>
              <a:t> </a:t>
            </a:r>
            <a:r>
              <a:rPr sz="3600" dirty="0" err="1" smtClean="0">
                <a:solidFill>
                  <a:schemeClr val="bg1"/>
                </a:solidFill>
                <a:effectLst/>
                <a:latin typeface="Times New Roman" pitchFamily="18" charset="0"/>
                <a:cs typeface="Times New Roman" pitchFamily="18" charset="0"/>
              </a:rPr>
              <a:t>тимуса</a:t>
            </a:r>
            <a:endParaRPr sz="3600" dirty="0">
              <a:solidFill>
                <a:schemeClr val="bg1"/>
              </a:solidFill>
              <a:effectLst/>
              <a:latin typeface="Times New Roman" pitchFamily="18" charset="0"/>
              <a:cs typeface="Times New Roman" pitchFamily="18" charset="0"/>
            </a:endParaRPr>
          </a:p>
        </p:txBody>
      </p:sp>
      <p:pic>
        <p:nvPicPr>
          <p:cNvPr id="192" name="Изображение" descr="Изображение"/>
          <p:cNvPicPr>
            <a:picLocks noChangeAspect="1"/>
          </p:cNvPicPr>
          <p:nvPr/>
        </p:nvPicPr>
        <p:blipFill>
          <a:blip r:embed="rId2">
            <a:extLst/>
          </a:blip>
          <a:stretch>
            <a:fillRect/>
          </a:stretch>
        </p:blipFill>
        <p:spPr>
          <a:xfrm>
            <a:off x="1147465" y="1772816"/>
            <a:ext cx="7052361" cy="4968552"/>
          </a:xfrm>
          <a:prstGeom prst="rect">
            <a:avLst/>
          </a:prstGeom>
          <a:ln w="12700">
            <a:miter lim="400000"/>
          </a:ln>
        </p:spPr>
      </p:pic>
    </p:spTree>
    <p:extLst>
      <p:ext uri="{BB962C8B-B14F-4D97-AF65-F5344CB8AC3E}">
        <p14:creationId xmlns:p14="http://schemas.microsoft.com/office/powerpoint/2010/main" val="369900360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6048672"/>
          </a:xfrm>
        </p:spPr>
        <p:txBody>
          <a:bodyPr>
            <a:normAutofit fontScale="77500" lnSpcReduction="20000"/>
          </a:bodyPr>
          <a:lstStyle/>
          <a:p>
            <a:pPr marL="0" indent="0">
              <a:buNone/>
            </a:pPr>
            <a:r>
              <a:rPr lang="ru-RU" dirty="0">
                <a:solidFill>
                  <a:schemeClr val="bg1"/>
                </a:solidFill>
                <a:latin typeface="Times New Roman" pitchFamily="18" charset="0"/>
                <a:cs typeface="Times New Roman" pitchFamily="18" charset="0"/>
              </a:rPr>
              <a:t>До широкого использования компьютерной томографии и ультразвуковой диагностики в клиническую практику количество ошибок при диагностике опухолей вилочковой железы достигало 40%, несмотря на </a:t>
            </a:r>
            <a:r>
              <a:rPr lang="ru-RU" dirty="0" smtClean="0">
                <a:solidFill>
                  <a:schemeClr val="bg1"/>
                </a:solidFill>
                <a:latin typeface="Times New Roman" pitchFamily="18" charset="0"/>
                <a:cs typeface="Times New Roman" pitchFamily="18" charset="0"/>
              </a:rPr>
              <a:t>то, что </a:t>
            </a:r>
            <a:r>
              <a:rPr lang="ru-RU" dirty="0">
                <a:solidFill>
                  <a:schemeClr val="bg1"/>
                </a:solidFill>
                <a:latin typeface="Times New Roman" pitchFamily="18" charset="0"/>
                <a:cs typeface="Times New Roman" pitchFamily="18" charset="0"/>
              </a:rPr>
              <a:t>и сегодня рентгенография является основным методом выявления опухолей </a:t>
            </a:r>
            <a:r>
              <a:rPr lang="ru-RU" dirty="0" smtClean="0">
                <a:solidFill>
                  <a:schemeClr val="bg1"/>
                </a:solidFill>
                <a:latin typeface="Times New Roman" pitchFamily="18" charset="0"/>
                <a:cs typeface="Times New Roman" pitchFamily="18" charset="0"/>
              </a:rPr>
              <a:t>средостения. </a:t>
            </a:r>
            <a:r>
              <a:rPr lang="ru-RU" dirty="0">
                <a:solidFill>
                  <a:schemeClr val="bg1"/>
                </a:solidFill>
                <a:latin typeface="Times New Roman" pitchFamily="18" charset="0"/>
                <a:cs typeface="Times New Roman" pitchFamily="18" charset="0"/>
              </a:rPr>
              <a:t>Исторически для выявления и уточненной диагностики опухолей переднего средостения использовали боковые и косые проекции и такие методические приемы, как рентгенография в положении больного с поднятыми и отведенными назад </a:t>
            </a:r>
            <a:r>
              <a:rPr lang="ru-RU" dirty="0" smtClean="0">
                <a:solidFill>
                  <a:schemeClr val="bg1"/>
                </a:solidFill>
                <a:latin typeface="Times New Roman" pitchFamily="18" charset="0"/>
                <a:cs typeface="Times New Roman" pitchFamily="18" charset="0"/>
              </a:rPr>
              <a:t>руками, </a:t>
            </a:r>
            <a:r>
              <a:rPr lang="ru-RU" dirty="0">
                <a:solidFill>
                  <a:schemeClr val="bg1"/>
                </a:solidFill>
                <a:latin typeface="Times New Roman" pitchFamily="18" charset="0"/>
                <a:cs typeface="Times New Roman" pitchFamily="18" charset="0"/>
              </a:rPr>
              <a:t>использование высоковольтной </a:t>
            </a:r>
            <a:r>
              <a:rPr lang="ru-RU" dirty="0" smtClean="0">
                <a:solidFill>
                  <a:schemeClr val="bg1"/>
                </a:solidFill>
                <a:latin typeface="Times New Roman" pitchFamily="18" charset="0"/>
                <a:cs typeface="Times New Roman" pitchFamily="18" charset="0"/>
              </a:rPr>
              <a:t>рентгенографии. </a:t>
            </a:r>
            <a:r>
              <a:rPr lang="ru-RU" dirty="0">
                <a:solidFill>
                  <a:schemeClr val="bg1"/>
                </a:solidFill>
                <a:latin typeface="Times New Roman" pitchFamily="18" charset="0"/>
                <a:cs typeface="Times New Roman" pitchFamily="18" charset="0"/>
              </a:rPr>
              <a:t>Рентгеноскопия органов грудной клетки позволяла оценить состояние легких, подвижность </a:t>
            </a:r>
            <a:r>
              <a:rPr lang="ru-RU" dirty="0" smtClean="0">
                <a:solidFill>
                  <a:schemeClr val="bg1"/>
                </a:solidFill>
                <a:latin typeface="Times New Roman" pitchFamily="18" charset="0"/>
                <a:cs typeface="Times New Roman" pitchFamily="18" charset="0"/>
              </a:rPr>
              <a:t>диафрагмы, </a:t>
            </a:r>
            <a:r>
              <a:rPr lang="ru-RU" dirty="0">
                <a:solidFill>
                  <a:schemeClr val="bg1"/>
                </a:solidFill>
                <a:latin typeface="Times New Roman" pitchFamily="18" charset="0"/>
                <a:cs typeface="Times New Roman" pitchFamily="18" charset="0"/>
              </a:rPr>
              <a:t>форму средостения и изменение ее при дыхании, а также состояние загрудинного пространства. Однако и при использовании указанных методик ряд новообразований может не дифференцироваться на фоне интенсивной срединной тени, а небольшие опухоли в боковых и косых проекциях могут четко не определяться. В этих случаях для визуализации всех элементов срединной тени применялись </a:t>
            </a:r>
            <a:r>
              <a:rPr lang="ru-RU" dirty="0" err="1">
                <a:solidFill>
                  <a:schemeClr val="bg1"/>
                </a:solidFill>
                <a:latin typeface="Times New Roman" pitchFamily="18" charset="0"/>
                <a:cs typeface="Times New Roman" pitchFamily="18" charset="0"/>
              </a:rPr>
              <a:t>пневмомедиастинография</a:t>
            </a:r>
            <a:r>
              <a:rPr lang="ru-RU" dirty="0">
                <a:solidFill>
                  <a:schemeClr val="bg1"/>
                </a:solidFill>
                <a:latin typeface="Times New Roman" pitchFamily="18" charset="0"/>
                <a:cs typeface="Times New Roman" pitchFamily="18" charset="0"/>
              </a:rPr>
              <a:t> и </a:t>
            </a:r>
            <a:r>
              <a:rPr lang="ru-RU" dirty="0" err="1" smtClean="0">
                <a:solidFill>
                  <a:schemeClr val="bg1"/>
                </a:solidFill>
                <a:latin typeface="Times New Roman" pitchFamily="18" charset="0"/>
                <a:cs typeface="Times New Roman" pitchFamily="18" charset="0"/>
              </a:rPr>
              <a:t>пневмомедиастинотомография</a:t>
            </a:r>
            <a:r>
              <a:rPr lang="ru-RU" dirty="0" smtClean="0">
                <a:solidFill>
                  <a:schemeClr val="bg1"/>
                </a:solidFill>
                <a:latin typeface="Times New Roman" pitchFamily="18" charset="0"/>
                <a:cs typeface="Times New Roman" pitchFamily="18" charset="0"/>
              </a:rPr>
              <a:t>.</a:t>
            </a:r>
            <a:endParaRPr lang="ru-RU"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131051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6" name="Picture 2" descr="Тимомегалия - причины, симптомы, диагностика и леч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424936"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047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AutoShape 2" descr="Особенности опухолей тимуса: стадии, лучевая диагностик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1" name="Picture 3" descr="C:\Users\Doctor\Downloads\Без названи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6" y="260648"/>
            <a:ext cx="8512496"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583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76672"/>
            <a:ext cx="8291264" cy="5976664"/>
          </a:xfrm>
        </p:spPr>
        <p:txBody>
          <a:bodyPr>
            <a:normAutofit fontScale="70000" lnSpcReduction="20000"/>
          </a:bodyPr>
          <a:lstStyle/>
          <a:p>
            <a:pPr marL="0" indent="0">
              <a:buNone/>
            </a:pPr>
            <a:r>
              <a:rPr lang="ru-RU" dirty="0" err="1">
                <a:solidFill>
                  <a:srgbClr val="C00000"/>
                </a:solidFill>
                <a:latin typeface="Times New Roman" pitchFamily="18" charset="0"/>
                <a:cs typeface="Times New Roman" pitchFamily="18" charset="0"/>
              </a:rPr>
              <a:t>Радионуклеидные</a:t>
            </a:r>
            <a:r>
              <a:rPr lang="ru-RU" dirty="0">
                <a:solidFill>
                  <a:srgbClr val="C00000"/>
                </a:solidFill>
                <a:latin typeface="Times New Roman" pitchFamily="18" charset="0"/>
                <a:cs typeface="Times New Roman" pitchFamily="18" charset="0"/>
              </a:rPr>
              <a:t> исследования </a:t>
            </a:r>
            <a:r>
              <a:rPr lang="ru-RU" dirty="0">
                <a:solidFill>
                  <a:schemeClr val="bg1"/>
                </a:solidFill>
                <a:latin typeface="Times New Roman" pitchFamily="18" charset="0"/>
                <a:cs typeface="Times New Roman" pitchFamily="18" charset="0"/>
              </a:rPr>
              <a:t>широко использовались в диагностике новообразований переднего средостения до появления компьютерной томографии и ультразвукового исследования. </a:t>
            </a:r>
            <a:r>
              <a:rPr lang="ru-RU" dirty="0" err="1">
                <a:solidFill>
                  <a:schemeClr val="bg1"/>
                </a:solidFill>
                <a:latin typeface="Times New Roman" pitchFamily="18" charset="0"/>
                <a:cs typeface="Times New Roman" pitchFamily="18" charset="0"/>
              </a:rPr>
              <a:t>Радионуклеидное</a:t>
            </a:r>
            <a:r>
              <a:rPr lang="ru-RU" dirty="0">
                <a:solidFill>
                  <a:schemeClr val="bg1"/>
                </a:solidFill>
                <a:latin typeface="Times New Roman" pitchFamily="18" charset="0"/>
                <a:cs typeface="Times New Roman" pitchFamily="18" charset="0"/>
              </a:rPr>
              <a:t> исследование дает возможность увидеть накопление изотопного препарата в вилочковой железе, ее добавочных долях, выявить степень </a:t>
            </a:r>
            <a:r>
              <a:rPr lang="ru-RU" dirty="0" smtClean="0">
                <a:solidFill>
                  <a:schemeClr val="bg1"/>
                </a:solidFill>
                <a:latin typeface="Times New Roman" pitchFamily="18" charset="0"/>
                <a:cs typeface="Times New Roman" pitchFamily="18" charset="0"/>
              </a:rPr>
              <a:t>гиперплазии. Опухоли </a:t>
            </a:r>
            <a:r>
              <a:rPr lang="ru-RU" dirty="0">
                <a:solidFill>
                  <a:schemeClr val="bg1"/>
                </a:solidFill>
                <a:latin typeface="Times New Roman" pitchFamily="18" charset="0"/>
                <a:cs typeface="Times New Roman" pitchFamily="18" charset="0"/>
              </a:rPr>
              <a:t>вилочковой железы </a:t>
            </a:r>
            <a:r>
              <a:rPr lang="ru-RU" dirty="0" smtClean="0">
                <a:solidFill>
                  <a:schemeClr val="bg1"/>
                </a:solidFill>
                <a:latin typeface="Times New Roman" pitchFamily="18" charset="0"/>
                <a:cs typeface="Times New Roman" pitchFamily="18" charset="0"/>
              </a:rPr>
              <a:t>также </a:t>
            </a:r>
            <a:r>
              <a:rPr lang="ru-RU" dirty="0">
                <a:solidFill>
                  <a:schemeClr val="bg1"/>
                </a:solidFill>
                <a:latin typeface="Times New Roman" pitchFamily="18" charset="0"/>
                <a:cs typeface="Times New Roman" pitchFamily="18" charset="0"/>
              </a:rPr>
              <a:t>способны накапливать радиофармацевтические </a:t>
            </a:r>
            <a:r>
              <a:rPr lang="ru-RU" dirty="0" smtClean="0">
                <a:solidFill>
                  <a:schemeClr val="bg1"/>
                </a:solidFill>
                <a:latin typeface="Times New Roman" pitchFamily="18" charset="0"/>
                <a:cs typeface="Times New Roman" pitchFamily="18" charset="0"/>
              </a:rPr>
              <a:t>препараты. </a:t>
            </a:r>
            <a:r>
              <a:rPr lang="ru-RU" dirty="0">
                <a:solidFill>
                  <a:schemeClr val="bg1"/>
                </a:solidFill>
                <a:latin typeface="Times New Roman" pitchFamily="18" charset="0"/>
                <a:cs typeface="Times New Roman" pitchFamily="18" charset="0"/>
              </a:rPr>
              <a:t>Включение </a:t>
            </a:r>
            <a:r>
              <a:rPr lang="ru-RU" dirty="0" err="1">
                <a:solidFill>
                  <a:schemeClr val="bg1"/>
                </a:solidFill>
                <a:latin typeface="Times New Roman" pitchFamily="18" charset="0"/>
                <a:cs typeface="Times New Roman" pitchFamily="18" charset="0"/>
              </a:rPr>
              <a:t>туморотропных</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радиофармпрепаратов</a:t>
            </a:r>
            <a:r>
              <a:rPr lang="ru-RU" dirty="0">
                <a:solidFill>
                  <a:schemeClr val="bg1"/>
                </a:solidFill>
                <a:latin typeface="Times New Roman" pitchFamily="18" charset="0"/>
                <a:cs typeface="Times New Roman" pitchFamily="18" charset="0"/>
              </a:rPr>
              <a:t> в метаболизм опухолевых клеток, их избирательное накопление в очагах пролиферации послужили основанием для применения данного метода в диагностике опухолей тимуса у больных </a:t>
            </a:r>
            <a:r>
              <a:rPr lang="ru-RU" dirty="0" smtClean="0">
                <a:solidFill>
                  <a:schemeClr val="bg1"/>
                </a:solidFill>
                <a:latin typeface="Times New Roman" pitchFamily="18" charset="0"/>
                <a:cs typeface="Times New Roman" pitchFamily="18" charset="0"/>
              </a:rPr>
              <a:t>миастенией. </a:t>
            </a:r>
            <a:r>
              <a:rPr lang="ru-RU" dirty="0">
                <a:solidFill>
                  <a:schemeClr val="bg1"/>
                </a:solidFill>
                <a:latin typeface="Times New Roman" pitchFamily="18" charset="0"/>
                <a:cs typeface="Times New Roman" pitchFamily="18" charset="0"/>
              </a:rPr>
              <a:t>Однако наличие множественных очагов повышенного накопления </a:t>
            </a:r>
            <a:r>
              <a:rPr lang="ru-RU" dirty="0" err="1">
                <a:solidFill>
                  <a:schemeClr val="bg1"/>
                </a:solidFill>
                <a:latin typeface="Times New Roman" pitchFamily="18" charset="0"/>
                <a:cs typeface="Times New Roman" pitchFamily="18" charset="0"/>
              </a:rPr>
              <a:t>радиофармпрепаратов</a:t>
            </a:r>
            <a:r>
              <a:rPr lang="ru-RU" dirty="0">
                <a:solidFill>
                  <a:schemeClr val="bg1"/>
                </a:solidFill>
                <a:latin typeface="Times New Roman" pitchFamily="18" charset="0"/>
                <a:cs typeface="Times New Roman" pitchFamily="18" charset="0"/>
              </a:rPr>
              <a:t> в переднем средостении при гиперплазии вилочковой железы затрудняет выявление опухоли на этом фоне. Описаны ложноотрицательные результаты при очагах некроза в опухолях, при диагностике опухолей до 2 см в </a:t>
            </a:r>
            <a:r>
              <a:rPr lang="ru-RU" dirty="0" smtClean="0">
                <a:solidFill>
                  <a:schemeClr val="bg1"/>
                </a:solidFill>
                <a:latin typeface="Times New Roman" pitchFamily="18" charset="0"/>
                <a:cs typeface="Times New Roman" pitchFamily="18" charset="0"/>
              </a:rPr>
              <a:t>диаметре. </a:t>
            </a:r>
            <a:r>
              <a:rPr lang="ru-RU" dirty="0">
                <a:solidFill>
                  <a:schemeClr val="bg1"/>
                </a:solidFill>
                <a:latin typeface="Times New Roman" pitchFamily="18" charset="0"/>
                <a:cs typeface="Times New Roman" pitchFamily="18" charset="0"/>
              </a:rPr>
              <a:t>Однако выполнение радиоизотопного исследования на дает информации об степени инвазии опухоли и поражении окружающих органов и тканей. Метод имеет ограниченное применение вследствие низкой специфичности. По данным разных авторов количество ложно-положительных результатов колеблется от 30 до 40% из-за способности </a:t>
            </a:r>
            <a:r>
              <a:rPr lang="ru-RU" dirty="0" err="1">
                <a:solidFill>
                  <a:schemeClr val="bg1"/>
                </a:solidFill>
                <a:latin typeface="Times New Roman" pitchFamily="18" charset="0"/>
                <a:cs typeface="Times New Roman" pitchFamily="18" charset="0"/>
              </a:rPr>
              <a:t>радиофармпрепаратов</a:t>
            </a:r>
            <a:r>
              <a:rPr lang="ru-RU" dirty="0">
                <a:solidFill>
                  <a:schemeClr val="bg1"/>
                </a:solidFill>
                <a:latin typeface="Times New Roman" pitchFamily="18" charset="0"/>
                <a:cs typeface="Times New Roman" pitchFamily="18" charset="0"/>
              </a:rPr>
              <a:t> к фиксации в очагах хронического и острого воспаления, гнойных полостях, лимфатических узлах </a:t>
            </a:r>
          </a:p>
        </p:txBody>
      </p:sp>
    </p:spTree>
    <p:extLst>
      <p:ext uri="{BB962C8B-B14F-4D97-AF65-F5344CB8AC3E}">
        <p14:creationId xmlns:p14="http://schemas.microsoft.com/office/powerpoint/2010/main" val="37590943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462</TotalTime>
  <Words>1485</Words>
  <Application>Microsoft Office PowerPoint</Application>
  <PresentationFormat>Экран (4:3)</PresentationFormat>
  <Paragraphs>45</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Апекс</vt:lpstr>
      <vt:lpstr>Тимус. Возможности лучевых методов исследования в диагностике патологии вилочковой железы у детей и взрослых</vt:lpstr>
      <vt:lpstr>Тимус</vt:lpstr>
      <vt:lpstr>Функции</vt:lpstr>
      <vt:lpstr>Этапы антигеннезависимой дифференцировки Т-клеток</vt:lpstr>
      <vt:lpstr>Локализация дифференцирующихся тимоцитов в различных областях тимуса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Список использованной литературы</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Doctor</dc:creator>
  <cp:lastModifiedBy>Doctor</cp:lastModifiedBy>
  <cp:revision>27</cp:revision>
  <dcterms:created xsi:type="dcterms:W3CDTF">2022-12-09T06:07:31Z</dcterms:created>
  <dcterms:modified xsi:type="dcterms:W3CDTF">2023-02-07T13:28:13Z</dcterms:modified>
</cp:coreProperties>
</file>