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6" r:id="rId4"/>
    <p:sldId id="263" r:id="rId5"/>
    <p:sldId id="264" r:id="rId6"/>
    <p:sldId id="265" r:id="rId7"/>
    <p:sldId id="258" r:id="rId8"/>
    <p:sldId id="259" r:id="rId9"/>
    <p:sldId id="260" r:id="rId10"/>
    <p:sldId id="261" r:id="rId11"/>
    <p:sldId id="273" r:id="rId12"/>
    <p:sldId id="269" r:id="rId13"/>
    <p:sldId id="270" r:id="rId14"/>
    <p:sldId id="271" r:id="rId15"/>
    <p:sldId id="262" r:id="rId16"/>
    <p:sldId id="268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574" autoAdjust="0"/>
  </p:normalViewPr>
  <p:slideViewPr>
    <p:cSldViewPr>
      <p:cViewPr varScale="1">
        <p:scale>
          <a:sx n="51" d="100"/>
          <a:sy n="51" d="100"/>
        </p:scale>
        <p:origin x="-124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4165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алтереева Хава Р\Desktop\i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1"/>
            <a:ext cx="8305800" cy="5943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4586068"/>
          </a:xfrm>
        </p:spPr>
        <p:txBody>
          <a:bodyPr/>
          <a:lstStyle/>
          <a:p>
            <a:r>
              <a:rPr lang="ru-RU" sz="5400" dirty="0" smtClean="0">
                <a:solidFill>
                  <a:schemeClr val="bg1"/>
                </a:solidFill>
              </a:rPr>
              <a:t>Тромбоз и эмболия брыжеечных артерий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25780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 smtClean="0"/>
              <a:t>В </a:t>
            </a:r>
            <a:r>
              <a:rPr lang="ru-RU" dirty="0" smtClean="0"/>
              <a:t>начальной стадии развития эмболии и тромбоза брыжеечных сосудов  определяются признаки паралитической кишечной непроходимости, а затем — перитонита. </a:t>
            </a:r>
            <a:r>
              <a:rPr lang="ru-RU" dirty="0" smtClean="0"/>
              <a:t>Живот </a:t>
            </a:r>
            <a:r>
              <a:rPr lang="ru-RU" dirty="0" smtClean="0"/>
              <a:t>у больных равномерно вздут. </a:t>
            </a:r>
            <a:r>
              <a:rPr lang="ru-RU" dirty="0" err="1" smtClean="0"/>
              <a:t>Пальпаторно</a:t>
            </a:r>
            <a:r>
              <a:rPr lang="ru-RU" dirty="0" smtClean="0"/>
              <a:t> выявляют разлитую болезненность с ригидностью мышц передней брюшной стенки. У лиц с ограниченными тромбоэмболиями измененные петли кишечника пальпируются в виде </a:t>
            </a:r>
            <a:r>
              <a:rPr lang="ru-RU" dirty="0" err="1" smtClean="0"/>
              <a:t>тестоватой</a:t>
            </a:r>
            <a:r>
              <a:rPr lang="ru-RU" dirty="0" smtClean="0"/>
              <a:t> </a:t>
            </a:r>
            <a:r>
              <a:rPr lang="ru-RU" dirty="0" smtClean="0"/>
              <a:t>опухоли (симптом </a:t>
            </a:r>
            <a:r>
              <a:rPr lang="ru-RU" dirty="0" err="1" smtClean="0"/>
              <a:t>Мондора</a:t>
            </a:r>
            <a:r>
              <a:rPr lang="ru-RU" dirty="0" smtClean="0"/>
              <a:t>).  </a:t>
            </a:r>
            <a:r>
              <a:rPr lang="ru-RU" dirty="0" err="1" smtClean="0"/>
              <a:t>Перкуторно</a:t>
            </a:r>
            <a:r>
              <a:rPr lang="ru-RU" dirty="0" smtClean="0"/>
              <a:t> в нижних отделах брюшной полости отмечают притупление. Кишечная перистальтика </a:t>
            </a:r>
            <a:r>
              <a:rPr lang="ru-RU" dirty="0" smtClean="0"/>
              <a:t>ослабевает</a:t>
            </a:r>
            <a:r>
              <a:rPr lang="ru-RU" dirty="0" smtClean="0"/>
              <a:t>, а позднее исчезает.</a:t>
            </a:r>
          </a:p>
          <a:p>
            <a:pPr fontAlgn="base"/>
            <a:r>
              <a:rPr lang="ru-RU" dirty="0" smtClean="0"/>
              <a:t>При ректальном исследовании в большинстве случаев выделяется темная кровь.</a:t>
            </a:r>
          </a:p>
          <a:p>
            <a:pPr fontAlgn="base"/>
            <a:r>
              <a:rPr lang="ru-RU" dirty="0" smtClean="0"/>
              <a:t>В крови обнаруживаются высокий лейкоцитоз, сдвиг </a:t>
            </a:r>
            <a:r>
              <a:rPr lang="ru-RU" dirty="0" smtClean="0"/>
              <a:t>лейкоцитарной </a:t>
            </a:r>
            <a:r>
              <a:rPr lang="ru-RU" dirty="0" smtClean="0"/>
              <a:t>формулы влево, повышенная СОЭ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ru-RU" dirty="0" smtClean="0"/>
              <a:t>                   Д</a:t>
            </a:r>
            <a:r>
              <a:rPr lang="ru-RU" dirty="0" smtClean="0"/>
              <a:t>иагностика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 smtClean="0"/>
              <a:t>Рентгенологическим симптомом эмболии и тромбозов </a:t>
            </a:r>
            <a:r>
              <a:rPr lang="ru-RU" dirty="0" smtClean="0"/>
              <a:t>брыжеечных </a:t>
            </a:r>
            <a:r>
              <a:rPr lang="ru-RU" dirty="0" smtClean="0"/>
              <a:t>сосудов являются раздутые петли кишечника с уровнями </a:t>
            </a:r>
            <a:r>
              <a:rPr lang="ru-RU" dirty="0" smtClean="0"/>
              <a:t>жидкости, которые перемещаются </a:t>
            </a:r>
            <a:r>
              <a:rPr lang="ru-RU" dirty="0" smtClean="0"/>
              <a:t>из </a:t>
            </a:r>
            <a:r>
              <a:rPr lang="ru-RU" dirty="0" smtClean="0"/>
              <a:t>одного </a:t>
            </a:r>
            <a:r>
              <a:rPr lang="ru-RU" dirty="0" smtClean="0"/>
              <a:t>сегмента кишки в другие. Однако раздутые кишечные петли легко изменяют свое положение на </a:t>
            </a:r>
            <a:r>
              <a:rPr lang="ru-RU" dirty="0" err="1" smtClean="0"/>
              <a:t>латероскопе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Признаки эмболии и тромбоза </a:t>
            </a:r>
            <a:r>
              <a:rPr lang="ru-RU" dirty="0" err="1" smtClean="0"/>
              <a:t>мезентериальных</a:t>
            </a:r>
            <a:r>
              <a:rPr lang="ru-RU" dirty="0" smtClean="0"/>
              <a:t> сосудов могут быть получены и при лапароскопии. Топическая диагностика заболевания осуществляется при </a:t>
            </a:r>
            <a:r>
              <a:rPr lang="ru-RU" dirty="0" smtClean="0"/>
              <a:t>выполнении </a:t>
            </a:r>
            <a:r>
              <a:rPr lang="ru-RU" dirty="0" smtClean="0"/>
              <a:t>селективной ангиографии. У больных с </a:t>
            </a:r>
            <a:r>
              <a:rPr lang="ru-RU" dirty="0" err="1" smtClean="0"/>
              <a:t>неокклюзирующим</a:t>
            </a:r>
            <a:r>
              <a:rPr lang="ru-RU" dirty="0" smtClean="0"/>
              <a:t> нарушением </a:t>
            </a:r>
            <a:r>
              <a:rPr lang="ru-RU" dirty="0" err="1" smtClean="0"/>
              <a:t>мезентериального</a:t>
            </a:r>
            <a:r>
              <a:rPr lang="ru-RU" dirty="0" smtClean="0"/>
              <a:t> кровотока ангиографический катетер остается в сосудистом русле и используется для проведения местной комплексной </a:t>
            </a:r>
            <a:r>
              <a:rPr lang="ru-RU" dirty="0" err="1" smtClean="0"/>
              <a:t>инфузионной</a:t>
            </a:r>
            <a:r>
              <a:rPr lang="ru-RU" dirty="0" smtClean="0"/>
              <a:t> терапии и </a:t>
            </a:r>
            <a:r>
              <a:rPr lang="ru-RU" dirty="0" smtClean="0"/>
              <a:t>введения </a:t>
            </a:r>
            <a:r>
              <a:rPr lang="ru-RU" dirty="0" smtClean="0"/>
              <a:t>вазодилататоров. В динамике (через 24 ч) для оценки </a:t>
            </a:r>
            <a:r>
              <a:rPr lang="ru-RU" dirty="0" smtClean="0"/>
              <a:t>эффективности </a:t>
            </a:r>
            <a:r>
              <a:rPr lang="ru-RU" dirty="0" smtClean="0"/>
              <a:t>лечения выполняется </a:t>
            </a:r>
            <a:r>
              <a:rPr lang="ru-RU" dirty="0" smtClean="0"/>
              <a:t>повторная </a:t>
            </a:r>
            <a:r>
              <a:rPr lang="ru-RU" u="sng" dirty="0" smtClean="0"/>
              <a:t>ангиография</a:t>
            </a:r>
            <a:r>
              <a:rPr lang="ru-RU" u="sng" dirty="0" smtClean="0"/>
              <a:t>.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Салтереева Хава Р\Desktop\i (8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29200" y="609600"/>
            <a:ext cx="3810000" cy="5029200"/>
          </a:xfrm>
          <a:prstGeom prst="rect">
            <a:avLst/>
          </a:prstGeom>
          <a:noFill/>
        </p:spPr>
      </p:pic>
      <p:pic>
        <p:nvPicPr>
          <p:cNvPr id="9219" name="Picture 3" descr="C:\Users\Салтереева Хава Р\Desktop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533400"/>
            <a:ext cx="4343400" cy="425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Салтереева Хава Р\Desktop\i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3400"/>
            <a:ext cx="82296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Салтереева Хава Р\Desktop\i (7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3400"/>
            <a:ext cx="81534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5334000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ru-RU" dirty="0" smtClean="0"/>
              <a:t>Лечение эмболии и тромбоза </a:t>
            </a:r>
            <a:r>
              <a:rPr lang="ru-RU" dirty="0" err="1" smtClean="0"/>
              <a:t>мезентериальных</a:t>
            </a:r>
            <a:r>
              <a:rPr lang="ru-RU" dirty="0" smtClean="0"/>
              <a:t> сосудов хирургическое. Острое нарушение </a:t>
            </a:r>
            <a:r>
              <a:rPr lang="ru-RU" dirty="0" err="1" smtClean="0"/>
              <a:t>мезентериального</a:t>
            </a:r>
            <a:r>
              <a:rPr lang="ru-RU" dirty="0" smtClean="0"/>
              <a:t> кровообращения является показанием к операции при </a:t>
            </a:r>
            <a:r>
              <a:rPr lang="ru-RU" dirty="0" smtClean="0"/>
              <a:t>отсутствии </a:t>
            </a:r>
            <a:r>
              <a:rPr lang="ru-RU" dirty="0" smtClean="0"/>
              <a:t>тяжелой сопутствующей патологии. В случае </a:t>
            </a:r>
            <a:r>
              <a:rPr lang="ru-RU" dirty="0" smtClean="0"/>
              <a:t>жизнеспособности </a:t>
            </a:r>
            <a:r>
              <a:rPr lang="ru-RU" dirty="0" smtClean="0"/>
              <a:t>кишки выполняется </a:t>
            </a:r>
            <a:r>
              <a:rPr lang="ru-RU" dirty="0" err="1" smtClean="0"/>
              <a:t>эмболэктомия</a:t>
            </a:r>
            <a:r>
              <a:rPr lang="ru-RU" dirty="0" smtClean="0"/>
              <a:t> или </a:t>
            </a:r>
            <a:r>
              <a:rPr lang="ru-RU" dirty="0" err="1" smtClean="0"/>
              <a:t>тромбєктомия</a:t>
            </a:r>
            <a:r>
              <a:rPr lang="ru-RU" dirty="0" smtClean="0"/>
              <a:t> из брыжеечных артерий и их ветвей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 </a:t>
            </a:r>
            <a:r>
              <a:rPr lang="ru-RU" dirty="0" smtClean="0"/>
              <a:t>При наличии </a:t>
            </a:r>
            <a:r>
              <a:rPr lang="ru-RU" dirty="0" smtClean="0"/>
              <a:t>локального </a:t>
            </a:r>
            <a:r>
              <a:rPr lang="ru-RU" dirty="0" err="1" smtClean="0"/>
              <a:t>окклюзионно-стенотического</a:t>
            </a:r>
            <a:r>
              <a:rPr lang="ru-RU" dirty="0" smtClean="0"/>
              <a:t> процесса выполняется </a:t>
            </a:r>
            <a:r>
              <a:rPr lang="ru-RU" dirty="0" smtClean="0"/>
              <a:t>реконструктивная </a:t>
            </a:r>
            <a:r>
              <a:rPr lang="ru-RU" dirty="0" smtClean="0"/>
              <a:t>операция — </a:t>
            </a:r>
            <a:r>
              <a:rPr lang="ru-RU" dirty="0" err="1" smtClean="0"/>
              <a:t>эндартерэктомия</a:t>
            </a:r>
            <a:r>
              <a:rPr lang="ru-RU" dirty="0" smtClean="0"/>
              <a:t>, </a:t>
            </a:r>
            <a:r>
              <a:rPr lang="ru-RU" dirty="0" err="1" smtClean="0"/>
              <a:t>аортомезентериальное</a:t>
            </a:r>
            <a:r>
              <a:rPr lang="ru-RU" dirty="0" smtClean="0"/>
              <a:t> шунтирование  или протезирование. Гангрена кишечника является показанием к </a:t>
            </a:r>
            <a:r>
              <a:rPr lang="ru-RU" dirty="0" smtClean="0"/>
              <a:t>резекции </a:t>
            </a:r>
            <a:r>
              <a:rPr lang="ru-RU" dirty="0" smtClean="0"/>
              <a:t>в пределах здоровых </a:t>
            </a:r>
            <a:r>
              <a:rPr lang="ru-RU" dirty="0" smtClean="0"/>
              <a:t>тканей</a:t>
            </a:r>
            <a:r>
              <a:rPr lang="ru-RU" dirty="0" smtClean="0"/>
              <a:t>. </a:t>
            </a:r>
            <a:endParaRPr lang="ru-RU" dirty="0" smtClean="0"/>
          </a:p>
          <a:p>
            <a:pPr fontAlgn="base"/>
            <a:r>
              <a:rPr lang="ru-RU" dirty="0" smtClean="0"/>
              <a:t>При венозном тромбозе выполняется резекция кишечника в пределах здоровых тканей. В послеоперационном периоде такой категории больных наряду с общепринятой терапией назначаются антикоагулянты.</a:t>
            </a:r>
          </a:p>
          <a:p>
            <a:r>
              <a:rPr lang="ru-RU" dirty="0" smtClean="0"/>
              <a:t> 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                    </a:t>
            </a:r>
            <a:r>
              <a:rPr lang="ru-RU" dirty="0" smtClean="0"/>
              <a:t>Лечение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Салтереева Хава Р\Desktop\i (1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0"/>
            <a:ext cx="83058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_20160331_20423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533400"/>
            <a:ext cx="8305800" cy="58674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505200"/>
            <a:ext cx="8229600" cy="2819400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chemeClr val="bg1"/>
                </a:solidFill>
              </a:rPr>
              <a:t>Благодарю за внимание!!! </a:t>
            </a:r>
            <a:endParaRPr lang="ru-RU" sz="6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81000"/>
            <a:ext cx="8382000" cy="6172200"/>
          </a:xfrm>
        </p:spPr>
        <p:txBody>
          <a:bodyPr/>
          <a:lstStyle/>
          <a:p>
            <a:r>
              <a:rPr lang="ru-RU" b="1" dirty="0" err="1" smtClean="0"/>
              <a:t>Эмболи́я</a:t>
            </a:r>
            <a:r>
              <a:rPr lang="ru-RU" dirty="0" smtClean="0"/>
              <a:t>  — типовой патологический процесс, обусловленный присутствием и циркуляцией в крови или лимфе частиц, не встречающихся там в нормальных условиях (</a:t>
            </a:r>
            <a:r>
              <a:rPr lang="ru-RU" dirty="0" err="1" smtClean="0"/>
              <a:t>эмбол</a:t>
            </a:r>
            <a:r>
              <a:rPr lang="en-US" dirty="0" smtClean="0"/>
              <a:t>)</a:t>
            </a:r>
            <a:r>
              <a:rPr lang="ru-RU" dirty="0" smtClean="0"/>
              <a:t>, нередко вызывающий</a:t>
            </a:r>
            <a:r>
              <a:rPr lang="en-US" dirty="0" smtClean="0"/>
              <a:t> </a:t>
            </a:r>
            <a:r>
              <a:rPr lang="ru-RU" dirty="0" smtClean="0"/>
              <a:t>окклюзию (закупорку) сосуда с последующим нарушением местного кровоснабжения.</a:t>
            </a:r>
          </a:p>
          <a:p>
            <a:r>
              <a:rPr lang="ru-RU" b="1" dirty="0" smtClean="0"/>
              <a:t>Тромбоз</a:t>
            </a:r>
            <a:r>
              <a:rPr lang="ru-RU" dirty="0" smtClean="0"/>
              <a:t> — прижизненное формирование </a:t>
            </a:r>
            <a:r>
              <a:rPr lang="ru-RU" dirty="0" err="1" smtClean="0"/>
              <a:t>внутрикровеносных</a:t>
            </a:r>
            <a:r>
              <a:rPr lang="ru-RU" dirty="0" smtClean="0"/>
              <a:t> сосудов сгустков крови, препятствующих свободному потоку крови</a:t>
            </a:r>
            <a:r>
              <a:rPr lang="en-US" dirty="0" smtClean="0"/>
              <a:t> </a:t>
            </a:r>
            <a:r>
              <a:rPr lang="ru-RU" dirty="0" smtClean="0"/>
              <a:t>по кровеносной системе. 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Салтереева Хава Р\Desktop\i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3400"/>
            <a:ext cx="4724400" cy="4381500"/>
          </a:xfrm>
          <a:prstGeom prst="rect">
            <a:avLst/>
          </a:prstGeom>
          <a:noFill/>
        </p:spPr>
      </p:pic>
      <p:pic>
        <p:nvPicPr>
          <p:cNvPr id="6147" name="Picture 3" descr="C:\Users\Салтереева Хава Р\Desktop\i (1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743200"/>
            <a:ext cx="45720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Салтереева Хава Р\Desktop\i (5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533400"/>
            <a:ext cx="4495800" cy="5715000"/>
          </a:xfrm>
          <a:prstGeom prst="rect">
            <a:avLst/>
          </a:prstGeom>
          <a:noFill/>
        </p:spPr>
      </p:pic>
      <p:pic>
        <p:nvPicPr>
          <p:cNvPr id="5" name="Picture 2" descr="C:\Users\Салтереева Хава Р\Desktop\i (9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609600"/>
            <a:ext cx="37338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Салтереева Хава Р\Desktop\i (4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82296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алтереева Хава Р\Desktop\i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82296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 smtClean="0"/>
              <a:t>В </a:t>
            </a:r>
            <a:r>
              <a:rPr lang="ru-RU" dirty="0" err="1" smtClean="0"/>
              <a:t>тромбообразовании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брыжеечных сосудах особая роль принадлежит травмам брюшной полости; длительному </a:t>
            </a:r>
            <a:r>
              <a:rPr lang="ru-RU" dirty="0" err="1" smtClean="0"/>
              <a:t>мезентериальному</a:t>
            </a:r>
            <a:r>
              <a:rPr lang="ru-RU" dirty="0" smtClean="0"/>
              <a:t> спазму; системному падению АД при поражении сосудов </a:t>
            </a:r>
            <a:r>
              <a:rPr lang="ru-RU" dirty="0" smtClean="0"/>
              <a:t>брыжейки </a:t>
            </a:r>
            <a:r>
              <a:rPr lang="ru-RU" dirty="0" smtClean="0"/>
              <a:t>атеросклерозом и неспецифическим </a:t>
            </a:r>
            <a:r>
              <a:rPr lang="ru-RU" dirty="0" err="1" smtClean="0"/>
              <a:t>аортоартериитом</a:t>
            </a:r>
            <a:r>
              <a:rPr lang="ru-RU" dirty="0" smtClean="0"/>
              <a:t>; </a:t>
            </a:r>
            <a:r>
              <a:rPr lang="ru-RU" dirty="0" err="1" smtClean="0"/>
              <a:t>экстравазальному</a:t>
            </a:r>
            <a:r>
              <a:rPr lang="ru-RU" dirty="0" smtClean="0"/>
              <a:t> </a:t>
            </a:r>
            <a:r>
              <a:rPr lang="ru-RU" dirty="0" err="1" smtClean="0"/>
              <a:t>сдавлению</a:t>
            </a:r>
            <a:r>
              <a:rPr lang="ru-RU" dirty="0" smtClean="0"/>
              <a:t> артерии рудиментами ножек </a:t>
            </a:r>
            <a:r>
              <a:rPr lang="ru-RU" dirty="0" smtClean="0"/>
              <a:t>диафрагмы</a:t>
            </a:r>
            <a:r>
              <a:rPr lang="ru-RU" dirty="0" smtClean="0"/>
              <a:t>, опухолями; аномальному отхождению артерии от </a:t>
            </a:r>
            <a:r>
              <a:rPr lang="ru-RU" dirty="0" smtClean="0"/>
              <a:t>аорты</a:t>
            </a:r>
            <a:r>
              <a:rPr lang="ru-RU" dirty="0" smtClean="0"/>
              <a:t>, </a:t>
            </a:r>
            <a:r>
              <a:rPr lang="ru-RU" dirty="0" err="1" smtClean="0"/>
              <a:t>гиперкоагуляции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При внезапном прекращении артериального кровотока по </a:t>
            </a:r>
            <a:r>
              <a:rPr lang="ru-RU" dirty="0" smtClean="0"/>
              <a:t>артериям </a:t>
            </a:r>
            <a:r>
              <a:rPr lang="ru-RU" dirty="0" smtClean="0"/>
              <a:t>брыжейки вследствие эмболии уже через 1,5 — </a:t>
            </a:r>
            <a:r>
              <a:rPr lang="ru-RU" dirty="0" smtClean="0"/>
              <a:t>2ч возникает </a:t>
            </a:r>
            <a:r>
              <a:rPr lang="ru-RU" dirty="0" smtClean="0"/>
              <a:t>сокращение мышц, которое является обратимым. </a:t>
            </a:r>
            <a:r>
              <a:rPr lang="ru-RU" dirty="0" smtClean="0"/>
              <a:t>Изменения</a:t>
            </a:r>
            <a:r>
              <a:rPr lang="ru-RU" dirty="0" smtClean="0"/>
              <a:t>, развивающиеся в кишечной стенке спустя 4 — 6 ч, приводят к некрозу и перфорации кишечной стенки с последующим </a:t>
            </a:r>
            <a:r>
              <a:rPr lang="ru-RU" dirty="0" smtClean="0"/>
              <a:t>перитонитом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</a:t>
            </a:r>
            <a:r>
              <a:rPr lang="ru-RU" sz="4900" dirty="0" smtClean="0">
                <a:solidFill>
                  <a:schemeClr val="tx1"/>
                </a:solidFill>
              </a:rPr>
              <a:t>Этиология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/>
              <a:t>Наиболее типичными </a:t>
            </a:r>
            <a:r>
              <a:rPr lang="ru-RU" dirty="0" smtClean="0"/>
              <a:t>симптомами </a:t>
            </a:r>
            <a:r>
              <a:rPr lang="ru-RU" dirty="0" smtClean="0"/>
              <a:t>эмболий и тромбозов брыжеечных сосудов являются боль в брюшной полости, тошнота, рвота, метеоризм, частый жидкий стул с примесью неизмененной крови.</a:t>
            </a:r>
          </a:p>
          <a:p>
            <a:pPr fontAlgn="base"/>
            <a:r>
              <a:rPr lang="ru-RU" dirty="0" smtClean="0"/>
              <a:t>Постоянная, часто схваткообразная боль является основным симптомом </a:t>
            </a:r>
            <a:r>
              <a:rPr lang="ru-RU" dirty="0" smtClean="0"/>
              <a:t>ОНМК.  </a:t>
            </a:r>
            <a:r>
              <a:rPr lang="ru-RU" dirty="0" smtClean="0"/>
              <a:t>Локализация болевого симптома в </a:t>
            </a:r>
            <a:r>
              <a:rPr lang="ru-RU" dirty="0" smtClean="0"/>
              <a:t>определенной </a:t>
            </a:r>
            <a:r>
              <a:rPr lang="ru-RU" dirty="0" smtClean="0"/>
              <a:t>степени соответствует уровню окклюзии артерий. Для эмболии и тромбоза основного ствола верхней брыжеечной </a:t>
            </a:r>
            <a:r>
              <a:rPr lang="ru-RU" dirty="0" smtClean="0"/>
              <a:t>артерии </a:t>
            </a:r>
            <a:r>
              <a:rPr lang="ru-RU" dirty="0" smtClean="0"/>
              <a:t>характерна боль в </a:t>
            </a:r>
            <a:r>
              <a:rPr lang="ru-RU" dirty="0" err="1" smtClean="0"/>
              <a:t>эпигастральной</a:t>
            </a:r>
            <a:r>
              <a:rPr lang="ru-RU" dirty="0" smtClean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околопупочной</a:t>
            </a:r>
            <a:r>
              <a:rPr lang="ru-RU" dirty="0" smtClean="0"/>
              <a:t> </a:t>
            </a:r>
            <a:r>
              <a:rPr lang="ru-RU" dirty="0" smtClean="0"/>
              <a:t>области</a:t>
            </a:r>
            <a:r>
              <a:rPr lang="ru-RU" dirty="0" smtClean="0"/>
              <a:t>, нередко распространяющаяся по всему животу. Эмболия подвздошно-толстокишечной артерии сопровождается </a:t>
            </a:r>
            <a:r>
              <a:rPr lang="ru-RU" dirty="0" smtClean="0"/>
              <a:t>появлением </a:t>
            </a:r>
            <a:r>
              <a:rPr lang="ru-RU" dirty="0" smtClean="0"/>
              <a:t>боли в правой подвздошной области. При тромбоэмболиях нижней брыжеечной артерии боль определяется в левом нижнем квадранте живота. У лиц с острой </a:t>
            </a:r>
            <a:r>
              <a:rPr lang="ru-RU" dirty="0" err="1" smtClean="0"/>
              <a:t>мезентериальной</a:t>
            </a:r>
            <a:r>
              <a:rPr lang="ru-RU" dirty="0" smtClean="0"/>
              <a:t> венозной </a:t>
            </a:r>
            <a:r>
              <a:rPr lang="ru-RU" dirty="0" smtClean="0"/>
              <a:t>недостаточностью </a:t>
            </a:r>
            <a:r>
              <a:rPr lang="ru-RU" dirty="0" smtClean="0"/>
              <a:t>болевой синдром типичной локализации не имеет. Наиболее интенсивная боль наблюдается в стадии </a:t>
            </a:r>
            <a:r>
              <a:rPr lang="ru-RU" dirty="0" smtClean="0"/>
              <a:t>ишемии </a:t>
            </a:r>
            <a:r>
              <a:rPr lang="ru-RU" dirty="0" smtClean="0"/>
              <a:t>ОНМК. В стадии инфаркта боль несколько уменьшается вследствие деструктивных изменений в стенке кишечника. В стадии перитонита она вновь усиливается.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ru-RU" dirty="0" smtClean="0"/>
              <a:t>                    </a:t>
            </a:r>
            <a:r>
              <a:rPr lang="ru-RU" sz="4400" dirty="0" smtClean="0"/>
              <a:t>С</a:t>
            </a:r>
            <a:r>
              <a:rPr lang="ru-RU" sz="4400" dirty="0" smtClean="0"/>
              <a:t>имптомы</a:t>
            </a:r>
            <a:endParaRPr lang="ru-RU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4800" y="381000"/>
            <a:ext cx="8382000" cy="6172200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/>
              <a:t>Тошнота и рвота носят рефлекторный характер. Рвота </a:t>
            </a:r>
            <a:r>
              <a:rPr lang="ru-RU" dirty="0" smtClean="0"/>
              <a:t>неоднократная</a:t>
            </a:r>
            <a:r>
              <a:rPr lang="ru-RU" dirty="0" smtClean="0"/>
              <a:t>, вначале желудочным, а затем и кишечным </a:t>
            </a:r>
            <a:r>
              <a:rPr lang="ru-RU" dirty="0" smtClean="0"/>
              <a:t>содержимым </a:t>
            </a:r>
            <a:r>
              <a:rPr lang="ru-RU" dirty="0" smtClean="0"/>
              <a:t>с примесью крови. В связи с различной степенью </a:t>
            </a:r>
            <a:r>
              <a:rPr lang="ru-RU" dirty="0" smtClean="0"/>
              <a:t>выраженности </a:t>
            </a:r>
            <a:r>
              <a:rPr lang="ru-RU" dirty="0" smtClean="0"/>
              <a:t>клинических симптомов выделяют две формы течения ОНМК, при первой, из них наблюдается диарея, при второй — непроходимость.</a:t>
            </a:r>
          </a:p>
          <a:p>
            <a:pPr fontAlgn="base"/>
            <a:r>
              <a:rPr lang="ru-RU" dirty="0" smtClean="0"/>
              <a:t>Исходом острого нарушения </a:t>
            </a:r>
            <a:r>
              <a:rPr lang="ru-RU" dirty="0" err="1" smtClean="0"/>
              <a:t>мезентериального</a:t>
            </a:r>
            <a:r>
              <a:rPr lang="ru-RU" dirty="0" smtClean="0"/>
              <a:t> </a:t>
            </a:r>
            <a:r>
              <a:rPr lang="ru-RU" dirty="0" smtClean="0"/>
              <a:t>кровообращения </a:t>
            </a:r>
            <a:r>
              <a:rPr lang="ru-RU" dirty="0" smtClean="0"/>
              <a:t>могут быть компенсация, </a:t>
            </a:r>
            <a:r>
              <a:rPr lang="ru-RU" dirty="0" err="1" smtClean="0"/>
              <a:t>субкомпенсация</a:t>
            </a:r>
            <a:r>
              <a:rPr lang="ru-RU" dirty="0" smtClean="0"/>
              <a:t> и </a:t>
            </a:r>
            <a:r>
              <a:rPr lang="ru-RU" dirty="0" smtClean="0"/>
              <a:t>декомпенсация </a:t>
            </a:r>
            <a:r>
              <a:rPr lang="ru-RU" dirty="0" smtClean="0"/>
              <a:t>тока крови.</a:t>
            </a:r>
          </a:p>
          <a:p>
            <a:pPr fontAlgn="base"/>
            <a:r>
              <a:rPr lang="ru-RU" dirty="0" smtClean="0"/>
              <a:t>При компенсации </a:t>
            </a:r>
            <a:r>
              <a:rPr lang="ru-RU" dirty="0" err="1" smtClean="0"/>
              <a:t>мезентериального</a:t>
            </a:r>
            <a:r>
              <a:rPr lang="ru-RU" dirty="0" smtClean="0"/>
              <a:t> кровотока наблюдается полное восстановление функции кишечника.</a:t>
            </a:r>
          </a:p>
          <a:p>
            <a:pPr fontAlgn="base"/>
            <a:r>
              <a:rPr lang="ru-RU" dirty="0" smtClean="0"/>
              <a:t>В стадии </a:t>
            </a:r>
            <a:r>
              <a:rPr lang="ru-RU" dirty="0" err="1" smtClean="0"/>
              <a:t>субкомпенсации</a:t>
            </a:r>
            <a:r>
              <a:rPr lang="ru-RU" dirty="0" smtClean="0"/>
              <a:t> жизнеспособность кишечника </a:t>
            </a:r>
            <a:r>
              <a:rPr lang="ru-RU" dirty="0" smtClean="0"/>
              <a:t>поддерживается </a:t>
            </a:r>
            <a:r>
              <a:rPr lang="ru-RU" dirty="0" smtClean="0"/>
              <a:t>за счет сети коллатералей. Однако недостаточность кровообращения способствует образованию язв, возникновению энтеритов и колитов. Наблюдающаяся клиническая </a:t>
            </a:r>
            <a:r>
              <a:rPr lang="ru-RU" dirty="0" smtClean="0"/>
              <a:t>симптоматика схожая с хронической </a:t>
            </a:r>
            <a:r>
              <a:rPr lang="ru-RU" dirty="0" smtClean="0"/>
              <a:t>абдоминальной </a:t>
            </a:r>
            <a:r>
              <a:rPr lang="ru-RU" dirty="0" err="1" smtClean="0"/>
              <a:t>ишемии</a:t>
            </a:r>
            <a:r>
              <a:rPr lang="ru-RU" dirty="0" err="1" smtClean="0"/>
              <a:t>ей</a:t>
            </a:r>
            <a:r>
              <a:rPr lang="ru-RU" dirty="0" smtClean="0"/>
              <a:t>.</a:t>
            </a:r>
            <a:endParaRPr lang="ru-RU" dirty="0" smtClean="0"/>
          </a:p>
          <a:p>
            <a:pPr fontAlgn="base"/>
            <a:r>
              <a:rPr lang="ru-RU" dirty="0" smtClean="0"/>
              <a:t>Декомпенсация </a:t>
            </a:r>
            <a:r>
              <a:rPr lang="ru-RU" dirty="0" err="1" smtClean="0"/>
              <a:t>мезентериального</a:t>
            </a:r>
            <a:r>
              <a:rPr lang="ru-RU" dirty="0" smtClean="0"/>
              <a:t> кровообращения приводит к формированию инфаркта кишечника, что сопровождается ухудшением состояния больных, нарастанием явлений интоксикации, повышением температуры тела до 38-39 градусов. На фоне необратимых изменений в стенке кишечника интенсивность боли уменьшается.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61</TotalTime>
  <Words>253</Words>
  <PresentationFormat>Экран (4:3)</PresentationFormat>
  <Paragraphs>26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Тромбоз и эмболия брыжеечных артерий</vt:lpstr>
      <vt:lpstr>Слайд 2</vt:lpstr>
      <vt:lpstr>Слайд 3</vt:lpstr>
      <vt:lpstr>Слайд 4</vt:lpstr>
      <vt:lpstr>Слайд 5</vt:lpstr>
      <vt:lpstr>Слайд 6</vt:lpstr>
      <vt:lpstr>                           Этиология </vt:lpstr>
      <vt:lpstr>                    Симптомы</vt:lpstr>
      <vt:lpstr>Слайд 9</vt:lpstr>
      <vt:lpstr>                   Диагностика</vt:lpstr>
      <vt:lpstr>Слайд 11</vt:lpstr>
      <vt:lpstr>Слайд 12</vt:lpstr>
      <vt:lpstr>Слайд 13</vt:lpstr>
      <vt:lpstr>Слайд 14</vt:lpstr>
      <vt:lpstr>                     Лечение </vt:lpstr>
      <vt:lpstr>Слайд 16</vt:lpstr>
      <vt:lpstr>Благодарю за внимание!!!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SALTEREEVA KHAVA</dc:creator>
  <cp:lastModifiedBy>Салтереева Хава Р</cp:lastModifiedBy>
  <cp:revision>18</cp:revision>
  <dcterms:created xsi:type="dcterms:W3CDTF">2016-04-25T19:04:24Z</dcterms:created>
  <dcterms:modified xsi:type="dcterms:W3CDTF">2016-04-26T06:35:44Z</dcterms:modified>
</cp:coreProperties>
</file>