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5" autoAdjust="0"/>
    <p:restoredTop sz="94624" autoAdjust="0"/>
  </p:normalViewPr>
  <p:slideViewPr>
    <p:cSldViewPr>
      <p:cViewPr>
        <p:scale>
          <a:sx n="53" d="100"/>
          <a:sy n="53" d="100"/>
        </p:scale>
        <p:origin x="-183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729A086-553A-43C1-A108-D4181D1C71FE}" type="datetimeFigureOut">
              <a:rPr lang="ru-RU" smtClean="0"/>
              <a:pPr/>
              <a:t>07.04.2019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1BECF0C-C767-4404-AE70-6714085DB9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humbio.ru/humbio/har/002e88d3.htm" TargetMode="External"/><Relationship Id="rId2" Type="http://schemas.openxmlformats.org/officeDocument/2006/relationships/hyperlink" Target="http://humbio.ru/humbio/har/004878f4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umbio.ru/humbio/pronc/000419f1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humbio.ru/humbio/allerg/000f54ef.htm" TargetMode="External"/><Relationship Id="rId2" Type="http://schemas.openxmlformats.org/officeDocument/2006/relationships/hyperlink" Target="http://humbio.ru/humbio/endocrinology/000c4084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5%D0%BC%D0%BE%D1%81%D1%82%D0%B0%D0%B7" TargetMode="External"/><Relationship Id="rId2" Type="http://schemas.openxmlformats.org/officeDocument/2006/relationships/hyperlink" Target="https://ru.wikipedia.org/wiki/%D0%94%D0%B8%D0%B0%D1%82%D0%B5%D0%B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3%D1%80%D0%BF%D1%83%D1%80%D0%B0" TargetMode="External"/><Relationship Id="rId2" Type="http://schemas.openxmlformats.org/officeDocument/2006/relationships/hyperlink" Target="https://ru.wikipedia.org/w/index.php?title=%D0%9F%D0%B5%D1%82%D0%B5%D1%85%D0%B8%D0%B8&amp;action=edit&amp;redlink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3%D0%B5%D0%BC%D0%B0%D1%82%D1%83%D1%80%D0%B8%D1%8F" TargetMode="External"/><Relationship Id="rId4" Type="http://schemas.openxmlformats.org/officeDocument/2006/relationships/hyperlink" Target="https://ru.wikipedia.org/wiki/%D0%9C%D0%B5%D0%BB%D0%B5%D0%BD%D0%B0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asotaimedicina.ru/diseases/traumatology/wounds" TargetMode="External"/><Relationship Id="rId2" Type="http://schemas.openxmlformats.org/officeDocument/2006/relationships/hyperlink" Target="http://www.krasotaimedicina.ru/diseases/traumatology/bleed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rasotaimedicina.ru/diseases/traumatology/internal-bleed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8062912" cy="1470025"/>
          </a:xfrm>
        </p:spPr>
        <p:txBody>
          <a:bodyPr/>
          <a:lstStyle/>
          <a:p>
            <a:r>
              <a:rPr lang="ru-RU" dirty="0" smtClean="0"/>
              <a:t>Тромбоцитопении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49721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Лекарственная</a:t>
            </a:r>
            <a:r>
              <a:rPr lang="ru-RU" sz="3100" baseline="0" dirty="0" smtClean="0"/>
              <a:t> </a:t>
            </a:r>
            <a:r>
              <a:rPr lang="ru-RU" sz="3100" dirty="0" smtClean="0"/>
              <a:t>тромбоцитопения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000" dirty="0" smtClean="0"/>
              <a:t>Тромбоцитопению могут вызывать многие распространенные лекарственные средства. Список ЛС механизмам  действия:</a:t>
            </a:r>
          </a:p>
          <a:p>
            <a:pPr>
              <a:buNone/>
            </a:pPr>
            <a:r>
              <a:rPr lang="ru-RU" sz="2000" b="1" dirty="0" smtClean="0"/>
              <a:t>1)Нарушенное образование тромбоцитов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Цитостатики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Тяжелая </a:t>
            </a:r>
            <a:r>
              <a:rPr lang="ru-RU" sz="2000" dirty="0" err="1" smtClean="0"/>
              <a:t>тромбоиитопения</a:t>
            </a:r>
            <a:r>
              <a:rPr lang="ru-RU" sz="2000" dirty="0" smtClean="0"/>
              <a:t>: </a:t>
            </a:r>
            <a:r>
              <a:rPr lang="ru-RU" sz="2000" dirty="0" err="1" smtClean="0"/>
              <a:t>цитарабин</a:t>
            </a:r>
            <a:r>
              <a:rPr lang="ru-RU" sz="2000" dirty="0" smtClean="0"/>
              <a:t>, </a:t>
            </a:r>
            <a:r>
              <a:rPr lang="ru-RU" sz="2000" dirty="0" err="1" smtClean="0"/>
              <a:t>даунорубицин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Умеренная тромбоцитопения: </a:t>
            </a:r>
            <a:r>
              <a:rPr lang="ru-RU" sz="2000" dirty="0" err="1" smtClean="0"/>
              <a:t>циклофосфамид</a:t>
            </a:r>
            <a:r>
              <a:rPr lang="ru-RU" sz="2000" dirty="0" smtClean="0"/>
              <a:t>, </a:t>
            </a:r>
            <a:r>
              <a:rPr lang="ru-RU" sz="2000" dirty="0" err="1" smtClean="0"/>
              <a:t>бусульфан</a:t>
            </a:r>
            <a:r>
              <a:rPr lang="ru-RU" sz="2000" dirty="0" smtClean="0"/>
              <a:t>, </a:t>
            </a:r>
            <a:r>
              <a:rPr lang="ru-RU" sz="2000" dirty="0" err="1" smtClean="0"/>
              <a:t>метотрексат</a:t>
            </a:r>
            <a:r>
              <a:rPr lang="ru-RU" sz="2000" dirty="0" smtClean="0"/>
              <a:t>, </a:t>
            </a:r>
            <a:r>
              <a:rPr lang="ru-RU" sz="2000" dirty="0" err="1" smtClean="0"/>
              <a:t>меркаптопурин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Легкая тромбоцитопения: алкалоиды розового барвинка</a:t>
            </a:r>
            <a:br>
              <a:rPr lang="ru-RU" sz="2000" dirty="0" smtClean="0"/>
            </a:br>
            <a:r>
              <a:rPr lang="ru-RU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Тиазидные</a:t>
            </a:r>
            <a: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диуретики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Этанол</a:t>
            </a:r>
            <a:b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Эстрогены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2)Повышенное разрушение тромбоцитов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u="sng" dirty="0" smtClean="0"/>
              <a:t>Доказанное: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Антибактериальные препараты</a:t>
            </a:r>
            <a:r>
              <a:rPr lang="ru-RU" sz="2000" dirty="0" smtClean="0"/>
              <a:t>: </a:t>
            </a:r>
            <a:r>
              <a:rPr lang="ru-RU" sz="2000" dirty="0" err="1" smtClean="0"/>
              <a:t>сульфатиазол</a:t>
            </a:r>
            <a:r>
              <a:rPr lang="ru-RU" sz="2000" dirty="0" smtClean="0"/>
              <a:t>, </a:t>
            </a:r>
            <a:r>
              <a:rPr lang="ru-RU" sz="2000" dirty="0" err="1" smtClean="0"/>
              <a:t>новобиоцин</a:t>
            </a:r>
            <a:r>
              <a:rPr lang="ru-RU" sz="2000" dirty="0" smtClean="0"/>
              <a:t>, </a:t>
            </a:r>
            <a:r>
              <a:rPr lang="ru-RU" sz="2000" dirty="0" err="1" smtClean="0"/>
              <a:t>аминосалициловая</a:t>
            </a:r>
            <a:r>
              <a:rPr lang="ru-RU" sz="2000" dirty="0" smtClean="0"/>
              <a:t> кислота</a:t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Хинные алкалоиды</a:t>
            </a:r>
            <a:r>
              <a:rPr lang="ru-RU" sz="2000" dirty="0" smtClean="0"/>
              <a:t>: </a:t>
            </a:r>
            <a:r>
              <a:rPr lang="ru-RU" sz="2000" dirty="0" err="1" smtClean="0"/>
              <a:t>хинидин</a:t>
            </a:r>
            <a:r>
              <a:rPr lang="ru-RU" sz="2000" dirty="0" smtClean="0"/>
              <a:t>, хинин</a:t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Транквилизаторы, снотворные, противосудорожные средства</a:t>
            </a:r>
            <a:r>
              <a:rPr lang="ru-RU" sz="2000" dirty="0" smtClean="0"/>
              <a:t>: </a:t>
            </a:r>
            <a:r>
              <a:rPr lang="ru-RU" sz="2000" dirty="0" err="1" smtClean="0"/>
              <a:t>апроналид,карбамазепин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Препараты мышьяка, используемые при лечении сифилиса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err="1" smtClean="0"/>
              <a:t>Дигитоксин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err="1" smtClean="0"/>
              <a:t>Метилдофа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err="1" smtClean="0"/>
              <a:t>Стибофен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u="sng" dirty="0" smtClean="0"/>
              <a:t>Предполагаемое </a:t>
            </a:r>
            <a:r>
              <a:rPr lang="ru-RU" sz="2000" i="1" dirty="0" smtClean="0"/>
              <a:t>(перечислены лишь наиболее важные препараты)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Аспирин</a:t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err="1" smtClean="0"/>
              <a:t>Хлорпропамид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err="1" smtClean="0"/>
              <a:t>Хлорохин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err="1" smtClean="0"/>
              <a:t>Хлортиазид</a:t>
            </a:r>
            <a:r>
              <a:rPr lang="ru-RU" sz="2000" dirty="0" smtClean="0"/>
              <a:t> и </a:t>
            </a:r>
            <a:r>
              <a:rPr lang="ru-RU" sz="2000" dirty="0" err="1" smtClean="0"/>
              <a:t>гидрохлортиазид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 Препараты золота</a:t>
            </a:r>
            <a:br>
              <a:rPr lang="ru-RU" sz="2000" dirty="0" smtClean="0"/>
            </a:br>
            <a:r>
              <a:rPr lang="ru-RU" sz="2000" dirty="0" smtClean="0"/>
              <a:t>  Инсектициды</a:t>
            </a:r>
            <a:br>
              <a:rPr lang="ru-RU" sz="2000" dirty="0" smtClean="0"/>
            </a:br>
            <a:r>
              <a:rPr lang="ru-RU" sz="2000" dirty="0" smtClean="0"/>
              <a:t>  </a:t>
            </a:r>
            <a:r>
              <a:rPr lang="ru-RU" sz="2000" dirty="0" err="1" smtClean="0"/>
              <a:t>Сульфадиазин</a:t>
            </a:r>
            <a:r>
              <a:rPr lang="ru-RU" sz="2000" dirty="0" smtClean="0"/>
              <a:t>, </a:t>
            </a:r>
            <a:r>
              <a:rPr lang="ru-RU" sz="2000" dirty="0" err="1" smtClean="0"/>
              <a:t>сульфафуразол</a:t>
            </a:r>
            <a:r>
              <a:rPr lang="ru-RU" sz="2000" dirty="0" smtClean="0"/>
              <a:t>, </a:t>
            </a:r>
            <a:r>
              <a:rPr lang="ru-RU" sz="2000" dirty="0" err="1" smtClean="0"/>
              <a:t>сульфаперин</a:t>
            </a:r>
            <a:r>
              <a:rPr lang="ru-RU" sz="2000" dirty="0" smtClean="0"/>
              <a:t>, </a:t>
            </a:r>
            <a:r>
              <a:rPr lang="ru-RU" sz="2000" dirty="0" err="1" smtClean="0"/>
              <a:t>сульфадимидип</a:t>
            </a:r>
            <a:r>
              <a:rPr lang="ru-RU" sz="2000" dirty="0" smtClean="0"/>
              <a:t>, </a:t>
            </a:r>
            <a:r>
              <a:rPr lang="ru-RU" sz="2000" dirty="0" err="1" smtClean="0"/>
              <a:t>сульфаметоксипиридазин</a:t>
            </a:r>
            <a:r>
              <a:rPr lang="ru-RU" sz="2000" dirty="0" smtClean="0"/>
              <a:t>, </a:t>
            </a:r>
            <a:r>
              <a:rPr lang="ru-RU" sz="2000" dirty="0" err="1" smtClean="0"/>
              <a:t>сульфамстоксазол</a:t>
            </a:r>
            <a:r>
              <a:rPr lang="ru-RU" sz="2000" dirty="0" smtClean="0"/>
              <a:t>, </a:t>
            </a:r>
            <a:r>
              <a:rPr lang="ru-RU" sz="2000" dirty="0" err="1" smtClean="0"/>
              <a:t>сульфатоламид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563072" cy="425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Клиника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901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sz="2400" u="sng" dirty="0" smtClean="0">
                <a:hlinkClick r:id="rId2"/>
              </a:rPr>
              <a:t>Петехии</a:t>
            </a:r>
            <a:r>
              <a:rPr lang="ru-RU" sz="2400" dirty="0" smtClean="0"/>
              <a:t> , </a:t>
            </a:r>
            <a:r>
              <a:rPr lang="ru-RU" sz="2400" u="sng" dirty="0" smtClean="0">
                <a:hlinkClick r:id="rId3"/>
              </a:rPr>
              <a:t>желудочно-кишечные кровотечения</a:t>
            </a:r>
            <a:r>
              <a:rPr lang="ru-RU" sz="2400" dirty="0" smtClean="0"/>
              <a:t> и </a:t>
            </a:r>
            <a:r>
              <a:rPr lang="ru-RU" sz="2400" u="sng" dirty="0" smtClean="0">
                <a:hlinkClick r:id="rId4"/>
              </a:rPr>
              <a:t>гематурия</a:t>
            </a:r>
            <a:r>
              <a:rPr lang="ru-RU" sz="2400" dirty="0" smtClean="0"/>
              <a:t> появляются через несколько часов после применения препарата. Длительность тромбоцитопении зависит от скорости выведения препарата. Обычно через 7 </a:t>
            </a:r>
            <a:r>
              <a:rPr lang="ru-RU" sz="2400" dirty="0" err="1" smtClean="0"/>
              <a:t>сут</a:t>
            </a:r>
            <a:r>
              <a:rPr lang="ru-RU" sz="2400" dirty="0" smtClean="0"/>
              <a:t>. После его отмены число тромбоцитов нормализуется.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Диагностика</a:t>
            </a:r>
            <a:endParaRPr lang="ru-RU" dirty="0" smtClean="0"/>
          </a:p>
          <a:p>
            <a:pPr>
              <a:buNone/>
            </a:pPr>
            <a:r>
              <a:rPr lang="ru-RU" sz="2600" dirty="0" smtClean="0"/>
              <a:t>Выявить антитела к лекарственному средству удается очень редко. Можно использовать аппликационную пробу с ним: диагноз подтверждается при появлении геморрагической сыпи в месте контакта с препаратом. </a:t>
            </a:r>
          </a:p>
          <a:p>
            <a:pPr>
              <a:buNone/>
            </a:pPr>
            <a:r>
              <a:rPr lang="ru-RU" sz="2600" dirty="0" smtClean="0"/>
              <a:t>В большинстве же случаев диагноз ставится на основании данных анамнеза - возникновение тромбоцитопении вскоре после применения того или иного препарата.</a:t>
            </a:r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Лечение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Отменяют все препараты, за исключением абсолютно необходимых для больного. В первую очередь это касается тех лекарственных средств, которые могут вызвать тромбоцитопению.</a:t>
            </a:r>
          </a:p>
          <a:p>
            <a:r>
              <a:rPr lang="ru-RU" sz="2600" dirty="0" smtClean="0"/>
              <a:t>- Эффективность переливания </a:t>
            </a:r>
            <a:r>
              <a:rPr lang="ru-RU" sz="2600" dirty="0" err="1" smtClean="0"/>
              <a:t>тромбоцитарной</a:t>
            </a:r>
            <a:r>
              <a:rPr lang="ru-RU" sz="2600" dirty="0" smtClean="0"/>
              <a:t> массы невысока, поскольку перелитые тромбоциты быстро разрушаются.</a:t>
            </a:r>
          </a:p>
          <a:p>
            <a:r>
              <a:rPr lang="ru-RU" sz="2600" dirty="0" smtClean="0"/>
              <a:t>- </a:t>
            </a:r>
            <a:r>
              <a:rPr lang="ru-RU" sz="2600" u="sng" dirty="0" smtClean="0">
                <a:hlinkClick r:id="rId2"/>
              </a:rPr>
              <a:t>Кортикостероиды</a:t>
            </a:r>
            <a:r>
              <a:rPr lang="ru-RU" sz="2600" dirty="0" smtClean="0"/>
              <a:t> и </a:t>
            </a:r>
            <a:r>
              <a:rPr lang="ru-RU" sz="2600" u="sng" dirty="0" smtClean="0">
                <a:hlinkClick r:id="rId3"/>
              </a:rPr>
              <a:t>нормальный иммуноглобулин</a:t>
            </a:r>
            <a:r>
              <a:rPr lang="ru-RU" sz="2600" dirty="0" smtClean="0"/>
              <a:t> для в/</a:t>
            </a:r>
            <a:r>
              <a:rPr lang="ru-RU" sz="2600" dirty="0" err="1" smtClean="0"/>
              <a:t>в</a:t>
            </a:r>
            <a:r>
              <a:rPr lang="ru-RU" sz="2600" dirty="0" smtClean="0"/>
              <a:t> введения назначают только в тяжелых случаях, однако они не всегда эффективны.</a:t>
            </a:r>
          </a:p>
          <a:p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Болезнь Верльгофа </a:t>
            </a:r>
            <a:r>
              <a:rPr lang="ru-RU" sz="2800" i="1" dirty="0" smtClean="0"/>
              <a:t>или идиопатическая  тромбоцитопеническая пурпура</a:t>
            </a:r>
            <a:r>
              <a:rPr lang="ru-RU" sz="2800" dirty="0" smtClean="0"/>
              <a:t>(ИТП)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ИТП- </a:t>
            </a:r>
            <a:r>
              <a:rPr lang="ru-RU" sz="2400" dirty="0" smtClean="0"/>
              <a:t>это волнообразно протекающее заболевание, представляющее собой первичный геморрагический </a:t>
            </a:r>
            <a:r>
              <a:rPr lang="ru-RU" sz="2400" dirty="0" smtClean="0">
                <a:hlinkClick r:id="rId2" tooltip="Диатез"/>
              </a:rPr>
              <a:t>диатез</a:t>
            </a:r>
            <a:r>
              <a:rPr lang="ru-RU" sz="2400" dirty="0" smtClean="0"/>
              <a:t>, обусловленный количественной и качественной недостаточностью </a:t>
            </a:r>
            <a:r>
              <a:rPr lang="ru-RU" sz="2400" dirty="0" err="1" smtClean="0"/>
              <a:t>тромбоцитарного</a:t>
            </a:r>
            <a:r>
              <a:rPr lang="ru-RU" sz="2400" dirty="0" smtClean="0"/>
              <a:t> звена </a:t>
            </a:r>
            <a:r>
              <a:rPr lang="ru-RU" sz="2400" u="sng" dirty="0" smtClean="0">
                <a:hlinkClick r:id="rId3" tooltip="Гемостаз"/>
              </a:rPr>
              <a:t>гемостаза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ИТП встречается в двух </a:t>
            </a:r>
            <a:r>
              <a:rPr lang="ru-RU" sz="2400" dirty="0" err="1" smtClean="0"/>
              <a:t>формах-острой</a:t>
            </a:r>
            <a:r>
              <a:rPr lang="ru-RU" sz="2400" dirty="0" smtClean="0"/>
              <a:t> и хронической.</a:t>
            </a:r>
          </a:p>
          <a:p>
            <a:pPr>
              <a:buNone/>
            </a:pPr>
            <a:r>
              <a:rPr lang="ru-RU" sz="2400" dirty="0" smtClean="0"/>
              <a:t>Острая ИТП как правило поражает детей и подростков.</a:t>
            </a:r>
          </a:p>
          <a:p>
            <a:pPr>
              <a:buNone/>
            </a:pPr>
            <a:r>
              <a:rPr lang="ru-RU" sz="2400" dirty="0" smtClean="0"/>
              <a:t>Хроническая ИТП  поражает девушек и женщин на 3-4 раза  чем мужчин.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283152" cy="569218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Патогенез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/>
              <a:t>В развитии ИТП определённую роль играет наследственная предрасположенность — передаваемая по аутосомно-доминантному типу качественная неполноценность тромбоцитов.</a:t>
            </a:r>
          </a:p>
          <a:p>
            <a:pPr>
              <a:buNone/>
            </a:pPr>
            <a:r>
              <a:rPr lang="ru-RU" sz="2000" dirty="0" smtClean="0"/>
              <a:t>У детей возникновению пурпуры часто предшествуют острые респираторные (вирусные), инфекции, вакцинация (противодифтерийная, коклюшная, оспенная, коревая, полиомиелитная, гриппозная).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Клиника</a:t>
            </a:r>
          </a:p>
          <a:p>
            <a:pPr>
              <a:buNone/>
            </a:pPr>
            <a:r>
              <a:rPr lang="ru-RU" sz="2400" dirty="0" smtClean="0"/>
              <a:t>Геморрагический синдром обычно представлен кожными геморрагиями (</a:t>
            </a:r>
            <a:r>
              <a:rPr lang="ru-RU" sz="2400" dirty="0" smtClean="0">
                <a:hlinkClick r:id="rId2" tooltip="Петехии (страница отсутствует)"/>
              </a:rPr>
              <a:t>петехии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3" tooltip="Пурпура"/>
              </a:rPr>
              <a:t>пурпура</a:t>
            </a:r>
            <a:r>
              <a:rPr lang="ru-RU" sz="2400" dirty="0" smtClean="0"/>
              <a:t>, </a:t>
            </a:r>
            <a:r>
              <a:rPr lang="ru-RU" sz="2400" dirty="0" err="1" smtClean="0"/>
              <a:t>экхимозы</a:t>
            </a:r>
            <a:r>
              <a:rPr lang="ru-RU" sz="2400" dirty="0" smtClean="0"/>
              <a:t>), кровоизлияниями в слизистые оболочки, кровотечениями из слизистых (носовые, </a:t>
            </a:r>
            <a:r>
              <a:rPr lang="ru-RU" sz="2400" dirty="0" err="1" smtClean="0"/>
              <a:t>десневые</a:t>
            </a:r>
            <a:r>
              <a:rPr lang="ru-RU" sz="2400" dirty="0" smtClean="0"/>
              <a:t>, из лунки удалённого зуба, маточные, реже — </a:t>
            </a:r>
            <a:r>
              <a:rPr lang="ru-RU" sz="2400" dirty="0" smtClean="0">
                <a:hlinkClick r:id="rId4" tooltip="Мелена"/>
              </a:rPr>
              <a:t>мелена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5" tooltip="Гематурия"/>
              </a:rPr>
              <a:t>гематурия</a:t>
            </a:r>
            <a:r>
              <a:rPr lang="ru-RU" sz="2400" dirty="0" smtClean="0"/>
              <a:t>). Провоцирующие факторы: ОРВИ, детские инфекции (ветряная оспа, корь, краснуха), вакцинация, персистенция вирусов CMV, EBV, </a:t>
            </a:r>
            <a:r>
              <a:rPr lang="ru-RU" sz="2400" dirty="0" err="1" smtClean="0"/>
              <a:t>парвовирус</a:t>
            </a:r>
            <a:r>
              <a:rPr lang="ru-RU" sz="2400" dirty="0" smtClean="0"/>
              <a:t> В19; прием лекарственных средств (сульфаниламида, </a:t>
            </a:r>
            <a:r>
              <a:rPr lang="ru-RU" sz="2400" dirty="0" err="1" smtClean="0"/>
              <a:t>бутадион</a:t>
            </a:r>
            <a:r>
              <a:rPr lang="ru-RU" sz="2400" dirty="0" smtClean="0"/>
              <a:t>, хинин, </a:t>
            </a:r>
            <a:r>
              <a:rPr lang="ru-RU" sz="2400" dirty="0" err="1" smtClean="0"/>
              <a:t>допегит</a:t>
            </a:r>
            <a:r>
              <a:rPr lang="ru-RU" sz="2400" dirty="0" smtClean="0"/>
              <a:t> и др.); избыточная инсоляция.</a:t>
            </a:r>
          </a:p>
          <a:p>
            <a:pPr>
              <a:buNone/>
            </a:pPr>
            <a:endParaRPr lang="ru-RU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283152" cy="569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 fontScale="77500" lnSpcReduction="2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ru-RU" dirty="0" smtClean="0"/>
              <a:t>общий анализ крови с подсчетом количества тромбоцитов; 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определение в крови </a:t>
            </a:r>
            <a:r>
              <a:rPr lang="ru-RU" dirty="0" err="1" smtClean="0"/>
              <a:t>антитромбоцитарных</a:t>
            </a:r>
            <a:r>
              <a:rPr lang="ru-RU" dirty="0" smtClean="0"/>
              <a:t> антител и проба </a:t>
            </a:r>
            <a:r>
              <a:rPr lang="ru-RU" dirty="0" err="1" smtClean="0"/>
              <a:t>Кумбса</a:t>
            </a:r>
            <a:r>
              <a:rPr lang="ru-RU" dirty="0" smtClean="0"/>
              <a:t>;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 пункция костного мозга; 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определение АЧТВ, </a:t>
            </a:r>
            <a:r>
              <a:rPr lang="ru-RU" dirty="0" err="1" smtClean="0"/>
              <a:t>протромбинового</a:t>
            </a:r>
            <a:r>
              <a:rPr lang="ru-RU" dirty="0" smtClean="0"/>
              <a:t> времени, уровня фибриногена;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 биохимический анализ крови (</a:t>
            </a:r>
            <a:r>
              <a:rPr lang="ru-RU" dirty="0" err="1" smtClean="0"/>
              <a:t>креатинин</a:t>
            </a:r>
            <a:r>
              <a:rPr lang="ru-RU" dirty="0" smtClean="0"/>
              <a:t>, мочевина, АЛТ, АСТ); 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реакция </a:t>
            </a:r>
            <a:r>
              <a:rPr lang="ru-RU" dirty="0" err="1" smtClean="0"/>
              <a:t>Вассермана</a:t>
            </a:r>
            <a:r>
              <a:rPr lang="ru-RU" dirty="0" smtClean="0"/>
              <a:t>, определение в крови антител к вирусу </a:t>
            </a:r>
            <a:r>
              <a:rPr lang="ru-RU" dirty="0" err="1" smtClean="0"/>
              <a:t>Эпштейна-Барр</a:t>
            </a:r>
            <a:r>
              <a:rPr lang="ru-RU" dirty="0" smtClean="0"/>
              <a:t>, </a:t>
            </a:r>
            <a:r>
              <a:rPr lang="ru-RU" dirty="0" err="1" smtClean="0"/>
              <a:t>парвовирусу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Специфические критерии диагностики ИТП отсутствуют. Этот диагноз является «диагнозом исключения», поскольку основывается на исключении других причин тромбоцитопении.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283152" cy="497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676456" cy="5805264"/>
          </a:xfrm>
        </p:spPr>
        <p:txBody>
          <a:bodyPr>
            <a:normAutofit fontScale="92500" lnSpcReduction="2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ru-RU" dirty="0" err="1" smtClean="0">
                <a:solidFill>
                  <a:srgbClr val="FFFF00"/>
                </a:solidFill>
              </a:rPr>
              <a:t>Глюкокортикостероиды</a:t>
            </a:r>
            <a:r>
              <a:rPr lang="ru-RU" dirty="0" smtClean="0">
                <a:solidFill>
                  <a:srgbClr val="FFFF0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sz="2400" i="1" dirty="0" err="1" smtClean="0"/>
              <a:t>преднизолон</a:t>
            </a:r>
            <a:r>
              <a:rPr lang="ru-RU" sz="2400" i="1" dirty="0" smtClean="0"/>
              <a:t>;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>
                <a:solidFill>
                  <a:srgbClr val="FFFF00"/>
                </a:solidFill>
              </a:rPr>
              <a:t>Иммуноглобулины:</a:t>
            </a:r>
            <a:r>
              <a:rPr lang="ru-RU" dirty="0" smtClean="0"/>
              <a:t> </a:t>
            </a:r>
            <a:r>
              <a:rPr lang="ru-RU" sz="2400" i="1" dirty="0" smtClean="0"/>
              <a:t>иммуноглобулин нормальный человека для в/</a:t>
            </a:r>
            <a:r>
              <a:rPr lang="ru-RU" sz="2400" i="1" dirty="0" err="1" smtClean="0"/>
              <a:t>в</a:t>
            </a:r>
            <a:r>
              <a:rPr lang="ru-RU" sz="2400" i="1" dirty="0" smtClean="0"/>
              <a:t> введения; </a:t>
            </a:r>
            <a:r>
              <a:rPr lang="ru-RU" sz="2400" i="1" dirty="0" err="1" smtClean="0"/>
              <a:t>интраглобин</a:t>
            </a:r>
            <a:r>
              <a:rPr lang="ru-RU" sz="2400" i="1" dirty="0" smtClean="0"/>
              <a:t> Ф, </a:t>
            </a:r>
            <a:r>
              <a:rPr lang="ru-RU" sz="2400" i="1" dirty="0" err="1" smtClean="0"/>
              <a:t>октагам</a:t>
            </a:r>
            <a:r>
              <a:rPr lang="ru-RU" sz="2400" i="1" dirty="0" smtClean="0"/>
              <a:t>;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>
                <a:solidFill>
                  <a:srgbClr val="FFFF00"/>
                </a:solidFill>
              </a:rPr>
              <a:t>Интерферон альфа. </a:t>
            </a:r>
            <a:r>
              <a:rPr lang="ru-RU" sz="2600" dirty="0" smtClean="0"/>
              <a:t>Показан при хронической форме пурпуры в случае неэффективности лечения </a:t>
            </a:r>
            <a:r>
              <a:rPr lang="ru-RU" sz="2600" dirty="0" err="1" smtClean="0"/>
              <a:t>глюкокортикоидами</a:t>
            </a:r>
            <a:r>
              <a:rPr lang="ru-RU" sz="2600" dirty="0" smtClean="0"/>
              <a:t>. Под кожу или в мышцу вводят 2х106 ЕД </a:t>
            </a:r>
            <a:r>
              <a:rPr lang="ru-RU" sz="2600" dirty="0" err="1" smtClean="0"/>
              <a:t>интерферона-альфа</a:t>
            </a:r>
            <a:r>
              <a:rPr lang="ru-RU" sz="2600" dirty="0" smtClean="0"/>
              <a:t> на протяжении месяца 3 раза в неделю, через день.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600" dirty="0" smtClean="0"/>
              <a:t>При рефрактерности к медикаментозному лечению показана</a:t>
            </a: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</a:rPr>
              <a:t>спленэктомия</a:t>
            </a:r>
            <a:r>
              <a:rPr lang="ru-RU" sz="2600" dirty="0" smtClean="0">
                <a:solidFill>
                  <a:srgbClr val="FFFF00"/>
                </a:solidFill>
              </a:rPr>
              <a:t>.</a:t>
            </a:r>
          </a:p>
          <a:p>
            <a:pPr marL="578358" indent="-514350">
              <a:buFont typeface="+mj-lt"/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075240" cy="3531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Болезнь Верльгофа</a:t>
            </a:r>
            <a:endParaRPr lang="ru-RU" dirty="0"/>
          </a:p>
        </p:txBody>
      </p:sp>
      <p:pic>
        <p:nvPicPr>
          <p:cNvPr id="4" name="Содержимое 3" descr="bolezn-verlgof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764705"/>
            <a:ext cx="7992887" cy="5832647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859216" cy="6412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ТТП</a:t>
            </a:r>
            <a:endParaRPr lang="ru-RU" dirty="0"/>
          </a:p>
        </p:txBody>
      </p:sp>
      <p:pic>
        <p:nvPicPr>
          <p:cNvPr id="4" name="Содержимое 3" descr="142_prizna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620688"/>
            <a:ext cx="5400600" cy="6237312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935-img_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1726"/>
            <a:ext cx="8447500" cy="63356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19256" cy="5834120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Тромбоцитопенией</a:t>
            </a:r>
            <a:r>
              <a:rPr lang="ru-RU" dirty="0" smtClean="0"/>
              <a:t> называют снижение количества тромбоцитов менее 150х10</a:t>
            </a:r>
            <a:r>
              <a:rPr lang="ru-RU" baseline="30000" dirty="0" smtClean="0"/>
              <a:t>9</a:t>
            </a:r>
            <a:r>
              <a:rPr lang="ru-RU" dirty="0" smtClean="0"/>
              <a:t>/л.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Клинически тромбоцитопения проявляется при снижении количества тромбоцитов ниже 50х10</a:t>
            </a:r>
            <a:r>
              <a:rPr lang="ru-RU" baseline="30000" dirty="0" smtClean="0"/>
              <a:t>9</a:t>
            </a:r>
            <a:r>
              <a:rPr lang="ru-RU" dirty="0" smtClean="0"/>
              <a:t>/л.</a:t>
            </a: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Основные причины тромбоцитопении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образование недостаточного количества тромбоцитов (сниженная продукция):</a:t>
            </a:r>
            <a:r>
              <a:rPr lang="ru-RU" sz="2200" i="1" dirty="0" smtClean="0"/>
              <a:t>опухоли костного мозга, метастазы опухолей в к/м, радиоактивное облучение к/м, токсическое действие ЛС, гипопластическая анемия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повышенная деструкция </a:t>
            </a:r>
            <a:r>
              <a:rPr lang="ru-RU" sz="3100" i="1" dirty="0" smtClean="0"/>
              <a:t>тромбоцитов</a:t>
            </a:r>
            <a:r>
              <a:rPr lang="ru-RU" sz="2300" i="1" dirty="0" smtClean="0"/>
              <a:t>: аутоагрессивные болезни,тромбоцитопеническая пурпура(болезнь Верльгофа),лекарственная пурпура, неонатальная пурпура, иммунный тромбоцитолиз - при лимфолейкозе , токсикозе беременных, после переливания крови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перераспределение тромбоцитов, при котором их количество в общем кровотоке резко снижается: </a:t>
            </a:r>
            <a:r>
              <a:rPr lang="ru-RU" sz="2600" i="1" dirty="0" smtClean="0"/>
              <a:t>гиперспленизм, гемангиоматоз, гипотермия</a:t>
            </a:r>
            <a:r>
              <a:rPr lang="ru-RU" dirty="0" smtClean="0"/>
              <a:t> ;</a:t>
            </a:r>
          </a:p>
          <a:p>
            <a:r>
              <a:rPr lang="ru-RU" dirty="0" smtClean="0"/>
              <a:t>повышенная потребность организма в тромбоцитах: </a:t>
            </a:r>
            <a:r>
              <a:rPr lang="ru-RU" sz="2600" i="1" dirty="0" smtClean="0"/>
              <a:t>экстракорпоральное кровообращение</a:t>
            </a:r>
            <a:r>
              <a:rPr lang="ru-RU" dirty="0" smtClean="0"/>
              <a:t>; 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2215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Классификация</a:t>
            </a:r>
          </a:p>
          <a:p>
            <a:pPr>
              <a:buNone/>
            </a:pPr>
            <a:r>
              <a:rPr lang="ru-RU" dirty="0" smtClean="0"/>
              <a:t>По этиологическому критерию тромбоцитопения может быть самостоятельным заболеванием </a:t>
            </a:r>
            <a:r>
              <a:rPr lang="ru-RU" dirty="0" smtClean="0">
                <a:solidFill>
                  <a:srgbClr val="FF0000"/>
                </a:solidFill>
              </a:rPr>
              <a:t>(первичной) </a:t>
            </a:r>
            <a:r>
              <a:rPr lang="ru-RU" dirty="0" smtClean="0"/>
              <a:t>или являться одним из симптомов другой патологии </a:t>
            </a:r>
            <a:r>
              <a:rPr lang="ru-RU" dirty="0" smtClean="0">
                <a:solidFill>
                  <a:srgbClr val="FF0000"/>
                </a:solidFill>
              </a:rPr>
              <a:t>(вторичной или симптоматической)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fontAlgn="base">
              <a:buNone/>
            </a:pPr>
            <a:r>
              <a:rPr lang="ru-RU" dirty="0" smtClean="0"/>
              <a:t>Тромбоцитопения может иметь острое течение (длительностью до 6 месяцев, с внезапным началом и быстрым снижением количества тромбоцитов) и хроническое (длительностью более 6 месяцев, с постепенным нарастанием проявлений и снижением уровня тромбоцитов). </a:t>
            </a:r>
          </a:p>
          <a:p>
            <a:pPr fontAlgn="base"/>
            <a:endParaRPr lang="ru-RU" dirty="0" smtClean="0"/>
          </a:p>
          <a:p>
            <a:pPr fontAlgn="base">
              <a:buNone/>
            </a:pPr>
            <a:r>
              <a:rPr lang="ru-RU" dirty="0" smtClean="0"/>
              <a:t>С учетом ведущего патогенетического фактора выделяют:</a:t>
            </a:r>
          </a:p>
          <a:p>
            <a:pPr fontAlgn="base"/>
            <a:r>
              <a:rPr lang="ru-RU" dirty="0" smtClean="0"/>
              <a:t>тромбоцитопении разведения</a:t>
            </a:r>
          </a:p>
          <a:p>
            <a:pPr fontAlgn="base"/>
            <a:r>
              <a:rPr lang="ru-RU" dirty="0" smtClean="0"/>
              <a:t>тромбоцитопении распределения</a:t>
            </a:r>
          </a:p>
          <a:p>
            <a:pPr fontAlgn="base"/>
            <a:r>
              <a:rPr lang="ru-RU" dirty="0" smtClean="0"/>
              <a:t>тромбоцитопении потребления</a:t>
            </a:r>
          </a:p>
          <a:p>
            <a:pPr fontAlgn="base"/>
            <a:r>
              <a:rPr lang="ru-RU" dirty="0" smtClean="0"/>
              <a:t>тромбоцитопении, обусловленные недостаточным образованием тромбоцитов</a:t>
            </a:r>
          </a:p>
          <a:p>
            <a:pPr fontAlgn="base"/>
            <a:r>
              <a:rPr lang="ru-RU" dirty="0" smtClean="0"/>
              <a:t>тромбоцитопении, обусловленные повышенным разрушением тромбоцитов: </a:t>
            </a:r>
            <a:r>
              <a:rPr lang="ru-RU" dirty="0" err="1" smtClean="0"/>
              <a:t>неиммунные</a:t>
            </a:r>
            <a:r>
              <a:rPr lang="ru-RU" dirty="0" smtClean="0"/>
              <a:t> и иммунные (</a:t>
            </a:r>
            <a:r>
              <a:rPr lang="ru-RU" dirty="0" err="1" smtClean="0"/>
              <a:t>аллоиммунные</a:t>
            </a:r>
            <a:r>
              <a:rPr lang="ru-RU" dirty="0" smtClean="0"/>
              <a:t>, аутоиммунные, </a:t>
            </a:r>
            <a:r>
              <a:rPr lang="ru-RU" dirty="0" err="1" smtClean="0"/>
              <a:t>трансиммунные</a:t>
            </a:r>
            <a:r>
              <a:rPr lang="ru-RU" dirty="0" smtClean="0"/>
              <a:t>, </a:t>
            </a:r>
            <a:r>
              <a:rPr lang="ru-RU" dirty="0" err="1" smtClean="0"/>
              <a:t>гетероиммунные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2152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ru-RU" dirty="0" smtClean="0"/>
              <a:t>Критерием тяжести тромбоцитопении служит уровень тромбоцитов крови и степень нарушения гемостаза:</a:t>
            </a:r>
          </a:p>
          <a:p>
            <a:pPr fontAlgn="base"/>
            <a:r>
              <a:rPr lang="ru-RU" b="1" dirty="0" smtClean="0"/>
              <a:t>I</a:t>
            </a:r>
            <a:r>
              <a:rPr lang="ru-RU" dirty="0" smtClean="0"/>
              <a:t> - количество тромбоцитов 150-50х10</a:t>
            </a:r>
            <a:r>
              <a:rPr lang="ru-RU" baseline="30000" dirty="0" smtClean="0"/>
              <a:t>9</a:t>
            </a:r>
            <a:r>
              <a:rPr lang="ru-RU" dirty="0" smtClean="0"/>
              <a:t>/л – гемостаз удовлетворительный</a:t>
            </a:r>
          </a:p>
          <a:p>
            <a:pPr fontAlgn="base"/>
            <a:r>
              <a:rPr lang="ru-RU" b="1" dirty="0" smtClean="0"/>
              <a:t>II</a:t>
            </a:r>
            <a:r>
              <a:rPr lang="ru-RU" dirty="0" smtClean="0"/>
              <a:t> - количество тромбоцитов 50-20 х10</a:t>
            </a:r>
            <a:r>
              <a:rPr lang="ru-RU" baseline="30000" dirty="0" smtClean="0"/>
              <a:t>9</a:t>
            </a:r>
            <a:r>
              <a:rPr lang="ru-RU" dirty="0" smtClean="0"/>
              <a:t>/л – при незначительной травме возникают внутрикожные кровоизлияния, петехии, длительные </a:t>
            </a:r>
            <a:r>
              <a:rPr lang="ru-RU" dirty="0" smtClean="0">
                <a:hlinkClick r:id="rId2"/>
              </a:rPr>
              <a:t>кровотечения</a:t>
            </a:r>
            <a:r>
              <a:rPr lang="ru-RU" dirty="0" smtClean="0"/>
              <a:t> из </a:t>
            </a:r>
            <a:r>
              <a:rPr lang="ru-RU" dirty="0" smtClean="0">
                <a:hlinkClick r:id="rId3"/>
              </a:rPr>
              <a:t>ран</a:t>
            </a:r>
            <a:endParaRPr lang="ru-RU" dirty="0" smtClean="0"/>
          </a:p>
          <a:p>
            <a:pPr fontAlgn="base"/>
            <a:r>
              <a:rPr lang="ru-RU" b="1" dirty="0" smtClean="0"/>
              <a:t>III</a:t>
            </a:r>
            <a:r>
              <a:rPr lang="ru-RU" dirty="0" smtClean="0"/>
              <a:t> - количество тромбоцитов 20х10</a:t>
            </a:r>
            <a:r>
              <a:rPr lang="ru-RU" baseline="30000" dirty="0" smtClean="0"/>
              <a:t>9</a:t>
            </a:r>
            <a:r>
              <a:rPr lang="ru-RU" dirty="0" smtClean="0"/>
              <a:t>/л и ниже – развиваются спонтанные </a:t>
            </a:r>
            <a:r>
              <a:rPr lang="ru-RU" dirty="0" smtClean="0">
                <a:hlinkClick r:id="rId4"/>
              </a:rPr>
              <a:t>внутренние кровотечения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11521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Тромботическая тромбоцитопеническая пурпура(ТТП; болезнь Мошкович)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14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ТТП- редкое заболевание </a:t>
            </a:r>
            <a:r>
              <a:rPr lang="ru-RU" dirty="0" err="1" smtClean="0"/>
              <a:t>характеризуещееся</a:t>
            </a:r>
            <a:r>
              <a:rPr lang="ru-RU" dirty="0" smtClean="0"/>
              <a:t>  системным поражением  </a:t>
            </a:r>
            <a:r>
              <a:rPr lang="ru-RU" dirty="0" err="1" smtClean="0"/>
              <a:t>микрососудов</a:t>
            </a:r>
            <a:r>
              <a:rPr lang="ru-RU" dirty="0" smtClean="0"/>
              <a:t> (</a:t>
            </a:r>
            <a:r>
              <a:rPr lang="ru-RU" dirty="0" err="1" smtClean="0"/>
              <a:t>артериол</a:t>
            </a:r>
            <a:r>
              <a:rPr lang="ru-RU" dirty="0" smtClean="0"/>
              <a:t>, </a:t>
            </a:r>
            <a:r>
              <a:rPr lang="ru-RU" dirty="0" err="1" smtClean="0"/>
              <a:t>венул</a:t>
            </a:r>
            <a:r>
              <a:rPr lang="ru-RU" dirty="0" smtClean="0"/>
              <a:t>, капилляров), проявляющееся </a:t>
            </a:r>
            <a:r>
              <a:rPr lang="ru-RU" dirty="0" err="1" smtClean="0"/>
              <a:t>тромботизацией</a:t>
            </a:r>
            <a:r>
              <a:rPr lang="ru-RU" dirty="0" smtClean="0"/>
              <a:t>, развитием внутрисосудистого гемолиза, тромбоцитопенической пурпуры.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3800" b="1" dirty="0" err="1" smtClean="0">
                <a:solidFill>
                  <a:srgbClr val="FF0000"/>
                </a:solidFill>
              </a:rPr>
              <a:t>Этиопатогенез</a:t>
            </a:r>
            <a:endParaRPr lang="ru-RU" sz="3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Патогенез и причины заболевания до нынешнего времени не определены. Образовавшиеся </a:t>
            </a:r>
            <a:r>
              <a:rPr lang="ru-RU" dirty="0" err="1" smtClean="0"/>
              <a:t>микротромбы</a:t>
            </a:r>
            <a:r>
              <a:rPr lang="ru-RU" dirty="0" smtClean="0"/>
              <a:t> в </a:t>
            </a:r>
            <a:r>
              <a:rPr lang="ru-RU" dirty="0" err="1" smtClean="0"/>
              <a:t>артериолах</a:t>
            </a:r>
            <a:r>
              <a:rPr lang="ru-RU" dirty="0" smtClean="0"/>
              <a:t> и капиллярах интенсивно поглощают тромбоциты и затрудняют ток крови, что приводит к нарушению тканей и изменению функционирования органа. Кроме того, эти </a:t>
            </a:r>
            <a:r>
              <a:rPr lang="ru-RU" dirty="0" err="1" smtClean="0"/>
              <a:t>микротромбы</a:t>
            </a:r>
            <a:r>
              <a:rPr lang="ru-RU" dirty="0" smtClean="0"/>
              <a:t>, состоящие из тромбоцитов, усложняют продвижение эритроцитов в кровотоке, вызывая фрагментацию последних (</a:t>
            </a:r>
            <a:r>
              <a:rPr lang="ru-RU" dirty="0" err="1" smtClean="0"/>
              <a:t>микроангиопатическая</a:t>
            </a:r>
            <a:r>
              <a:rPr lang="ru-RU" dirty="0" smtClean="0"/>
              <a:t> гемолитическая анемия). Различают несколько факторов риска, способных спровоцировать первичную агрегацию тромбоцитов с последующим формированием </a:t>
            </a:r>
            <a:r>
              <a:rPr lang="ru-RU" dirty="0" err="1" smtClean="0"/>
              <a:t>микротромбов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– существенное количество фактора </a:t>
            </a:r>
            <a:r>
              <a:rPr lang="ru-RU" dirty="0" err="1" smtClean="0"/>
              <a:t>Виллебранда</a:t>
            </a:r>
            <a:r>
              <a:rPr lang="ru-RU" dirty="0" smtClean="0"/>
              <a:t> с высокой молекулярной массой;</a:t>
            </a:r>
          </a:p>
          <a:p>
            <a:r>
              <a:rPr lang="ru-RU" dirty="0" smtClean="0"/>
              <a:t>– вирусная инфекция, включая ВИЧ;</a:t>
            </a:r>
          </a:p>
          <a:p>
            <a:r>
              <a:rPr lang="ru-RU" dirty="0" smtClean="0"/>
              <a:t>– лекарственные средства (</a:t>
            </a:r>
            <a:r>
              <a:rPr lang="ru-RU" dirty="0" err="1" smtClean="0"/>
              <a:t>тиклопидин</a:t>
            </a:r>
            <a:r>
              <a:rPr lang="ru-RU" dirty="0" smtClean="0"/>
              <a:t>, </a:t>
            </a:r>
            <a:r>
              <a:rPr lang="ru-RU" dirty="0" err="1" smtClean="0"/>
              <a:t>циклоспорин</a:t>
            </a:r>
            <a:r>
              <a:rPr lang="ru-RU" dirty="0" smtClean="0"/>
              <a:t> А);</a:t>
            </a:r>
          </a:p>
          <a:p>
            <a:r>
              <a:rPr lang="ru-RU" dirty="0" smtClean="0"/>
              <a:t>– беременность;</a:t>
            </a:r>
          </a:p>
          <a:p>
            <a:r>
              <a:rPr lang="ru-RU" dirty="0" smtClean="0"/>
              <a:t>– аутоиммунные заболевания с воспалительными процессами в эндотелии и/или аутоиммунный запуск этого заболевания;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гемолитико-уремический</a:t>
            </a:r>
            <a:r>
              <a:rPr lang="ru-RU" dirty="0" smtClean="0"/>
              <a:t> синдром у детей, спровоцированный токсинами </a:t>
            </a:r>
            <a:r>
              <a:rPr lang="ru-RU" dirty="0" err="1" smtClean="0"/>
              <a:t>шигелл</a:t>
            </a:r>
            <a:r>
              <a:rPr lang="ru-RU" dirty="0" smtClean="0"/>
              <a:t> и кишечной палочки.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281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Клиника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dirty="0" smtClean="0"/>
              <a:t>ТТП необходимо выделять пурпуру как клинический синдромокомплекс, в современном варианте характеризующийся пятью признаками:</a:t>
            </a:r>
          </a:p>
          <a:p>
            <a:r>
              <a:rPr lang="ru-RU" sz="7200" dirty="0" smtClean="0"/>
              <a:t>– незначительным количеством тромбоцитов- выраженный тромбоцитоз;</a:t>
            </a:r>
          </a:p>
          <a:p>
            <a:r>
              <a:rPr lang="ru-RU" sz="7200" dirty="0" smtClean="0"/>
              <a:t>– микроангиопатической гемолитической анемией;</a:t>
            </a:r>
          </a:p>
          <a:p>
            <a:r>
              <a:rPr lang="ru-RU" sz="7200" dirty="0" smtClean="0"/>
              <a:t>– неврологическими изменениями- энцефалопатия, нарушение кровообращения;</a:t>
            </a:r>
          </a:p>
          <a:p>
            <a:r>
              <a:rPr lang="ru-RU" sz="7200" dirty="0" smtClean="0"/>
              <a:t>– нарушением функции почек;</a:t>
            </a:r>
          </a:p>
          <a:p>
            <a:r>
              <a:rPr lang="ru-RU" sz="7200" dirty="0" smtClean="0"/>
              <a:t>– пурпурой.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Диагностика </a:t>
            </a:r>
            <a:endParaRPr lang="ru-RU" sz="7200" b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ru-RU" sz="7200" dirty="0" smtClean="0"/>
              <a:t>Критериями для постановки диагноза ТТП можно считать:</a:t>
            </a:r>
          </a:p>
          <a:p>
            <a:r>
              <a:rPr lang="ru-RU" sz="7200" dirty="0" smtClean="0"/>
              <a:t>– отсутствие других заболеваний с похожей картиной (</a:t>
            </a:r>
            <a:r>
              <a:rPr lang="ru-RU" sz="7200" dirty="0" err="1" smtClean="0"/>
              <a:t>ДВС-синдром</a:t>
            </a:r>
            <a:r>
              <a:rPr lang="ru-RU" sz="7200" dirty="0" smtClean="0"/>
              <a:t>, тяжелые заболевания печени);</a:t>
            </a:r>
          </a:p>
          <a:p>
            <a:r>
              <a:rPr lang="ru-RU" sz="7200" dirty="0" smtClean="0"/>
              <a:t>– тромбоцитопения, иногда лёгкой степени, но чаще выраженная (менее 30,0–40,0×10</a:t>
            </a:r>
            <a:r>
              <a:rPr lang="ru-RU" sz="7200" baseline="30000" dirty="0" smtClean="0"/>
              <a:t>9</a:t>
            </a:r>
            <a:r>
              <a:rPr lang="ru-RU" sz="7200" dirty="0" smtClean="0"/>
              <a:t>/л);</a:t>
            </a:r>
          </a:p>
          <a:p>
            <a:r>
              <a:rPr lang="ru-RU" sz="7200" dirty="0" smtClean="0"/>
              <a:t>– незначительное нарастание концентрации </a:t>
            </a:r>
            <a:r>
              <a:rPr lang="ru-RU" sz="7200" dirty="0" err="1" smtClean="0"/>
              <a:t>креатинина</a:t>
            </a:r>
            <a:r>
              <a:rPr lang="ru-RU" sz="7200" dirty="0" smtClean="0"/>
              <a:t>;</a:t>
            </a:r>
          </a:p>
          <a:p>
            <a:r>
              <a:rPr lang="ru-RU" sz="7200" dirty="0" smtClean="0"/>
              <a:t>– неврологические изменения – от снижения интеллекта, головных болей до судорожных проявлений, инсульта и комы;</a:t>
            </a:r>
          </a:p>
          <a:p>
            <a:r>
              <a:rPr lang="ru-RU" sz="7200" dirty="0" smtClean="0"/>
              <a:t>– </a:t>
            </a:r>
            <a:r>
              <a:rPr lang="ru-RU" sz="7200" dirty="0" err="1" smtClean="0"/>
              <a:t>макроцитарная</a:t>
            </a:r>
            <a:r>
              <a:rPr lang="ru-RU" sz="7200" dirty="0" smtClean="0"/>
              <a:t> анемия, </a:t>
            </a:r>
            <a:r>
              <a:rPr lang="ru-RU" sz="7200" dirty="0" err="1" smtClean="0"/>
              <a:t>шизоциты</a:t>
            </a:r>
            <a:r>
              <a:rPr lang="ru-RU" sz="7200" dirty="0" smtClean="0"/>
              <a:t> в мазке периферической крови, повышение количества </a:t>
            </a:r>
            <a:r>
              <a:rPr lang="ru-RU" sz="7200" dirty="0" err="1" smtClean="0"/>
              <a:t>ретикулоцитов</a:t>
            </a:r>
            <a:r>
              <a:rPr lang="ru-RU" sz="7200" dirty="0" smtClean="0"/>
              <a:t>, непрямого билирубина.</a:t>
            </a:r>
          </a:p>
          <a:p>
            <a:r>
              <a:rPr lang="ru-RU" sz="7200" dirty="0" smtClean="0"/>
              <a:t>Определение </a:t>
            </a:r>
            <a:r>
              <a:rPr lang="en-US" sz="7200" dirty="0" smtClean="0"/>
              <a:t>ADAMTS-13 </a:t>
            </a:r>
            <a:r>
              <a:rPr lang="ru-RU" sz="7200" dirty="0" smtClean="0"/>
              <a:t>или антител к нему.</a:t>
            </a:r>
          </a:p>
          <a:p>
            <a:endParaRPr lang="ru-RU" sz="7200" dirty="0" smtClean="0"/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endParaRPr lang="ru-RU" sz="4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203032" cy="353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9010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Цель терапии пурпуры тромботической тромбоцитопенической – уменьшение формирования </a:t>
            </a:r>
            <a:r>
              <a:rPr lang="ru-RU" dirty="0" err="1" smtClean="0"/>
              <a:t>микротромбов</a:t>
            </a:r>
            <a:r>
              <a:rPr lang="ru-RU" dirty="0" smtClean="0"/>
              <a:t> – добиваются назначением: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пламафереза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 smtClean="0"/>
              <a:t>дезагрегантов</a:t>
            </a:r>
            <a:r>
              <a:rPr lang="ru-RU" dirty="0" smtClean="0"/>
              <a:t> (аспирин 300 мг/</a:t>
            </a:r>
            <a:r>
              <a:rPr lang="ru-RU" dirty="0" err="1" smtClean="0"/>
              <a:t>сут</a:t>
            </a:r>
            <a:r>
              <a:rPr lang="ru-RU" dirty="0" smtClean="0"/>
              <a:t>)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глюкокортикостероидов</a:t>
            </a:r>
            <a:r>
              <a:rPr lang="ru-RU" dirty="0" smtClean="0"/>
              <a:t> (</a:t>
            </a:r>
            <a:r>
              <a:rPr lang="ru-RU" dirty="0" err="1" smtClean="0"/>
              <a:t>преднизолон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Положительными результатами терапии пурпуры тромботической тромбоцитопенической являются:</a:t>
            </a:r>
          </a:p>
          <a:p>
            <a:r>
              <a:rPr lang="ru-RU" dirty="0" smtClean="0"/>
              <a:t>– уменьшение неврологических симптомов;</a:t>
            </a:r>
          </a:p>
          <a:p>
            <a:r>
              <a:rPr lang="ru-RU" dirty="0" smtClean="0"/>
              <a:t>– улучшение функции почек;</a:t>
            </a:r>
          </a:p>
          <a:p>
            <a:r>
              <a:rPr lang="ru-RU" dirty="0" smtClean="0"/>
              <a:t>– снижение в течение нескольких дней количества </a:t>
            </a:r>
            <a:r>
              <a:rPr lang="ru-RU" dirty="0" err="1" smtClean="0"/>
              <a:t>ретикулоцитов</a:t>
            </a:r>
            <a:r>
              <a:rPr lang="ru-RU" dirty="0" smtClean="0"/>
              <a:t> с подъёмом гемоглобина и снижением количества </a:t>
            </a:r>
            <a:r>
              <a:rPr lang="ru-RU" dirty="0" err="1" smtClean="0"/>
              <a:t>шизоцитов</a:t>
            </a:r>
            <a:r>
              <a:rPr lang="ru-RU" dirty="0" smtClean="0"/>
              <a:t>, что подтверждает ослабление </a:t>
            </a:r>
            <a:r>
              <a:rPr lang="ru-RU" dirty="0" err="1" smtClean="0"/>
              <a:t>микроангиопатического</a:t>
            </a:r>
            <a:r>
              <a:rPr lang="ru-RU" dirty="0" smtClean="0"/>
              <a:t> процесса.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291</TotalTime>
  <Words>744</Words>
  <Application>Microsoft Office PowerPoint</Application>
  <PresentationFormat>Экран (4:3)</PresentationFormat>
  <Paragraphs>119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Тромбоцитопении</vt:lpstr>
      <vt:lpstr>Слайд 2</vt:lpstr>
      <vt:lpstr>Основные причины тромбоцитопении</vt:lpstr>
      <vt:lpstr>Слайд 4</vt:lpstr>
      <vt:lpstr>Слайд 5</vt:lpstr>
      <vt:lpstr>Тромботическая тромбоцитопеническая пурпура(ТТП; болезнь Мошкович)</vt:lpstr>
      <vt:lpstr>Клиника</vt:lpstr>
      <vt:lpstr>Слайд 8</vt:lpstr>
      <vt:lpstr>Лечение</vt:lpstr>
      <vt:lpstr>Лекарственная тромбоцитопения </vt:lpstr>
      <vt:lpstr>Клиника</vt:lpstr>
      <vt:lpstr>Лечение</vt:lpstr>
      <vt:lpstr>Болезнь Верльгофа или идиопатическая  тромбоцитопеническая пурпура(ИТП) </vt:lpstr>
      <vt:lpstr>Патогенез</vt:lpstr>
      <vt:lpstr>Диагностика</vt:lpstr>
      <vt:lpstr>Лечение </vt:lpstr>
      <vt:lpstr>Болезнь Верльгофа</vt:lpstr>
      <vt:lpstr>ТТП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Арро</dc:creator>
  <cp:lastModifiedBy>Салтереева Хава Р</cp:lastModifiedBy>
  <cp:revision>31</cp:revision>
  <dcterms:created xsi:type="dcterms:W3CDTF">2016-09-28T15:32:56Z</dcterms:created>
  <dcterms:modified xsi:type="dcterms:W3CDTF">2019-04-07T10:30:32Z</dcterms:modified>
</cp:coreProperties>
</file>