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7" r:id="rId8"/>
    <p:sldId id="268" r:id="rId9"/>
    <p:sldId id="263" r:id="rId10"/>
    <p:sldId id="265" r:id="rId11"/>
    <p:sldId id="266" r:id="rId12"/>
    <p:sldId id="269" r:id="rId13"/>
    <p:sldId id="277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005-005-TSentralnaja-nervnaja-sistema-sostoit-iz-Golovnogo-mozga-spinnog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0291" y="228600"/>
            <a:ext cx="7863417" cy="5897563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38600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 smtClean="0"/>
              <a:t>Проводящие пути центральной нервной системы: – рефлекторная дуга – ассоциативные нервные волокна – </a:t>
            </a:r>
            <a:r>
              <a:rPr lang="ru-RU" i="1" dirty="0" err="1" smtClean="0"/>
              <a:t>комиссуральные</a:t>
            </a:r>
            <a:r>
              <a:rPr lang="ru-RU" i="1" dirty="0" smtClean="0"/>
              <a:t> нервные волокна – проекционные нервные волокна – </a:t>
            </a:r>
            <a:r>
              <a:rPr lang="ru-RU" i="1" dirty="0" err="1" smtClean="0"/>
              <a:t>экстрорецептивные</a:t>
            </a:r>
            <a:r>
              <a:rPr lang="ru-RU" i="1" dirty="0" smtClean="0"/>
              <a:t> проводящие пути – </a:t>
            </a:r>
            <a:r>
              <a:rPr lang="ru-RU" i="1" dirty="0" err="1" smtClean="0"/>
              <a:t>проприоцептивные</a:t>
            </a:r>
            <a:r>
              <a:rPr lang="ru-RU" i="1" dirty="0" smtClean="0"/>
              <a:t> проводящие пути Черепные нервы: – I пара – обонятельные нервы – II пара – зрительный нерв – III пара – </a:t>
            </a:r>
            <a:r>
              <a:rPr lang="ru-RU" i="1" dirty="0" err="1" smtClean="0"/>
              <a:t>глазодвигательный</a:t>
            </a:r>
            <a:r>
              <a:rPr lang="ru-RU" i="1" dirty="0" smtClean="0"/>
              <a:t> нерв – IV пара – блоковый нерв – V пара – тройничный нерв – VI пара – отводящий нерв – VII пара – лицевой нерв – VIII пара – преддверно-улитковый нерв – IX пара – языкоглоточный нерв – X пара – блуждающий нерв – XI пара – добавочный нерв – XII пара – подъязычный нерв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7526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Тема 5. Проводящие пути центральной нервной системы и </a:t>
            </a:r>
            <a:r>
              <a:rPr lang="ru-RU" b="1" dirty="0" err="1" smtClean="0"/>
              <a:t>че-репные</a:t>
            </a:r>
            <a:r>
              <a:rPr lang="ru-RU" b="1" dirty="0" smtClean="0"/>
              <a:t> нервы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windowslivewriter5db3e4e6cd0d-139d556-1-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304800"/>
            <a:ext cx="8458200" cy="61722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i="1" dirty="0" smtClean="0"/>
              <a:t>Центральный отдел: – парасимпатические ядра III, VII, IX, X пар черепных нервов – вегетативное (симпатическое) ядро – крестцовые парасимпатические ядра Периферический отдел: – вегетативные (автономные) нервы, ветви и нервные волокна </a:t>
            </a:r>
            <a:r>
              <a:rPr lang="ru-RU" dirty="0" smtClean="0"/>
              <a:t>– вегетативные (автономные, висцеральные) сплетения – узлы вегетативных (автономных, висцеральных) сплетений – симпатический ствол – концевые узлы </a:t>
            </a:r>
            <a:r>
              <a:rPr lang="ru-RU" i="1" dirty="0" smtClean="0"/>
              <a:t>Симпатическая часть автономной (вегетативной) нервной </a:t>
            </a:r>
            <a:r>
              <a:rPr lang="ru-RU" i="1" dirty="0" err="1" smtClean="0"/>
              <a:t>сис-темы</a:t>
            </a:r>
            <a:r>
              <a:rPr lang="ru-RU" i="1" dirty="0" smtClean="0"/>
              <a:t>: – симпатический ствол: верхний шейный узел – внутреннее сонное сплетение, пещеристое сплетение, наружное сонное сплетение, общее сонное сплетение; средний шейный узел; </a:t>
            </a:r>
            <a:r>
              <a:rPr lang="ru-RU" i="1" dirty="0" err="1" smtClean="0"/>
              <a:t>шейногрудной</a:t>
            </a:r>
            <a:r>
              <a:rPr lang="ru-RU" i="1" dirty="0" smtClean="0"/>
              <a:t> (звездчатый) узел – </a:t>
            </a:r>
            <a:r>
              <a:rPr lang="ru-RU" i="1" dirty="0" err="1" smtClean="0"/>
              <a:t>подклю-чичное</a:t>
            </a:r>
            <a:r>
              <a:rPr lang="ru-RU" i="1" dirty="0" smtClean="0"/>
              <a:t> сплетение, позвоночное сплетение; грудные узлы – легочное сплетение, пищеводное сплетение, </a:t>
            </a:r>
            <a:r>
              <a:rPr lang="ru-RU" i="1" dirty="0" err="1" smtClean="0"/>
              <a:t>груд-ное</a:t>
            </a:r>
            <a:r>
              <a:rPr lang="ru-RU" i="1" dirty="0" smtClean="0"/>
              <a:t> аортальное сплетение, внутренностный узел; поясничные узлы; крестцовые узлы; вегетативные сплетения брюшной полости и таза Парасимпатическая часть автономной (вегетативной) нервной системы: – парасимпатическая часть: ресничный узел, небный узел, </a:t>
            </a:r>
            <a:r>
              <a:rPr lang="ru-RU" i="1" dirty="0" err="1" smtClean="0"/>
              <a:t>под-нижнечелюстной</a:t>
            </a:r>
            <a:r>
              <a:rPr lang="ru-RU" i="1" dirty="0" smtClean="0"/>
              <a:t> и подъязычный узел, ушной узел.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ru-RU" b="1" dirty="0" smtClean="0"/>
              <a:t>Вегетативная нервная система 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Basag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533400"/>
            <a:ext cx="8229600" cy="60198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Анатомия зрительного анализатора </a:t>
            </a:r>
            <a:endParaRPr lang="ru-RU" dirty="0"/>
          </a:p>
        </p:txBody>
      </p:sp>
      <p:pic>
        <p:nvPicPr>
          <p:cNvPr id="6" name="Содержимое 5" descr="ana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8806" y="1837006"/>
            <a:ext cx="7146388" cy="3945988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15000"/>
          </a:xfrm>
        </p:spPr>
        <p:txBody>
          <a:bodyPr/>
          <a:lstStyle/>
          <a:p>
            <a:r>
              <a:rPr lang="ru-RU" dirty="0" smtClean="0"/>
              <a:t>Орган зрения. Анатомия глаза. Оптическая и аккомодационная </a:t>
            </a:r>
            <a:r>
              <a:rPr lang="ru-RU" dirty="0" err="1" smtClean="0"/>
              <a:t>сис-темы</a:t>
            </a:r>
            <a:r>
              <a:rPr lang="ru-RU" dirty="0" smtClean="0"/>
              <a:t> глаза. Строение сетчатки. </a:t>
            </a:r>
            <a:r>
              <a:rPr lang="ru-RU" dirty="0" err="1" smtClean="0"/>
              <a:t>Нейронатомические</a:t>
            </a:r>
            <a:r>
              <a:rPr lang="ru-RU" dirty="0" smtClean="0"/>
              <a:t>, </a:t>
            </a:r>
            <a:r>
              <a:rPr lang="ru-RU" dirty="0" err="1" smtClean="0"/>
              <a:t>нейрофизиологиче-ские</a:t>
            </a:r>
            <a:r>
              <a:rPr lang="ru-RU" dirty="0" smtClean="0"/>
              <a:t> и нейрохимические аспекты трансдукции зрительного стимула.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Орган слуха, анатомия слухового анализатора. Анатомия </a:t>
            </a:r>
            <a:r>
              <a:rPr lang="ru-RU" dirty="0" err="1" smtClean="0"/>
              <a:t>наруж-ного</a:t>
            </a:r>
            <a:r>
              <a:rPr lang="ru-RU" dirty="0" smtClean="0"/>
              <a:t>, среднего и внутреннего уха. Анатомия улитки и механизм </a:t>
            </a:r>
            <a:r>
              <a:rPr lang="ru-RU" dirty="0" err="1" smtClean="0"/>
              <a:t>прове-дения</a:t>
            </a:r>
            <a:r>
              <a:rPr lang="ru-RU" dirty="0" smtClean="0"/>
              <a:t> звука. </a:t>
            </a:r>
            <a:r>
              <a:rPr lang="ru-RU" dirty="0" err="1" smtClean="0"/>
              <a:t>Кортиев</a:t>
            </a:r>
            <a:r>
              <a:rPr lang="ru-RU" dirty="0" smtClean="0"/>
              <a:t> орган, внутренние и наружные волосковые </a:t>
            </a:r>
            <a:r>
              <a:rPr lang="ru-RU" dirty="0" err="1" smtClean="0"/>
              <a:t>клет-ки</a:t>
            </a:r>
            <a:r>
              <a:rPr lang="ru-RU" dirty="0" smtClean="0"/>
              <a:t> как элементы вторично-чувствительной системы. Спиральный </a:t>
            </a:r>
            <a:r>
              <a:rPr lang="ru-RU" dirty="0" err="1" smtClean="0"/>
              <a:t>ганг-лий</a:t>
            </a:r>
            <a:r>
              <a:rPr lang="ru-RU" dirty="0" smtClean="0"/>
              <a:t> и рецепция звука. Вестибулярная чувствительность и анатомия вестибулярного анализатора.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Орган слуха и вестибулярный аппарат 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auos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304800"/>
            <a:ext cx="8153400" cy="57912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Становление </a:t>
            </a:r>
            <a:r>
              <a:rPr lang="ru-RU" dirty="0" err="1" smtClean="0"/>
              <a:t>нейроэмбриологии</a:t>
            </a:r>
            <a:r>
              <a:rPr lang="ru-RU" dirty="0" smtClean="0"/>
              <a:t>. Развитие нервной системы </a:t>
            </a:r>
            <a:r>
              <a:rPr lang="ru-RU" dirty="0" err="1" smtClean="0"/>
              <a:t>чело-века</a:t>
            </a:r>
            <a:r>
              <a:rPr lang="ru-RU" dirty="0" smtClean="0"/>
              <a:t> в эмбриональном, постэмбриональном и постнатальном периодах жизни. Значение феномена самоорганизации систем нейронов при формировании целостного мозга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Онтогенез центральной нервной системы 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1. Анатомия человека / Под ред. М.Р. </a:t>
            </a:r>
            <a:r>
              <a:rPr lang="ru-RU" dirty="0" err="1" smtClean="0"/>
              <a:t>Сапина</a:t>
            </a:r>
            <a:r>
              <a:rPr lang="ru-RU" dirty="0" smtClean="0"/>
              <a:t>. – М.: Медицина, 2003. </a:t>
            </a:r>
          </a:p>
          <a:p>
            <a:r>
              <a:rPr lang="ru-RU" dirty="0" smtClean="0"/>
              <a:t>2. </a:t>
            </a:r>
            <a:r>
              <a:rPr lang="ru-RU" dirty="0" err="1" smtClean="0"/>
              <a:t>Мотавкин</a:t>
            </a:r>
            <a:r>
              <a:rPr lang="ru-RU" dirty="0" smtClean="0"/>
              <a:t> П.А. Введение в </a:t>
            </a:r>
            <a:r>
              <a:rPr lang="ru-RU" dirty="0" err="1" smtClean="0"/>
              <a:t>нейробиологию</a:t>
            </a:r>
            <a:r>
              <a:rPr lang="ru-RU" dirty="0" smtClean="0"/>
              <a:t>. – Владивосток: </a:t>
            </a:r>
            <a:r>
              <a:rPr lang="ru-RU" dirty="0" err="1" smtClean="0"/>
              <a:t>Ме-дицина-ДВ</a:t>
            </a:r>
            <a:r>
              <a:rPr lang="ru-RU" dirty="0" smtClean="0"/>
              <a:t>, 2003. </a:t>
            </a:r>
          </a:p>
          <a:p>
            <a:r>
              <a:rPr lang="ru-RU" dirty="0" smtClean="0"/>
              <a:t>3. </a:t>
            </a:r>
            <a:r>
              <a:rPr lang="ru-RU" dirty="0" err="1" smtClean="0"/>
              <a:t>Курепина</a:t>
            </a:r>
            <a:r>
              <a:rPr lang="ru-RU" dirty="0" smtClean="0"/>
              <a:t> М.М., </a:t>
            </a:r>
            <a:r>
              <a:rPr lang="ru-RU" dirty="0" err="1" smtClean="0"/>
              <a:t>Ожигова</a:t>
            </a:r>
            <a:r>
              <a:rPr lang="ru-RU" dirty="0" smtClean="0"/>
              <a:t> А.П., Никитина А.А. Анатомия </a:t>
            </a:r>
            <a:r>
              <a:rPr lang="ru-RU" dirty="0" err="1" smtClean="0"/>
              <a:t>чело-века</a:t>
            </a:r>
            <a:r>
              <a:rPr lang="ru-RU" dirty="0" smtClean="0"/>
              <a:t>. – М.: </a:t>
            </a:r>
            <a:r>
              <a:rPr lang="ru-RU" dirty="0" err="1" smtClean="0"/>
              <a:t>Владос</a:t>
            </a:r>
            <a:r>
              <a:rPr lang="ru-RU" dirty="0" smtClean="0"/>
              <a:t>, 2002. – 384 с.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основной литературы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ВВЕДЕНИЕ </a:t>
            </a:r>
          </a:p>
          <a:p>
            <a:r>
              <a:rPr lang="ru-RU" dirty="0" smtClean="0"/>
              <a:t>Анатомия ЦНС – это наука о строении мозга, его функциональных и структурных взаимосвязях, лежащих в основе материального </a:t>
            </a:r>
            <a:r>
              <a:rPr lang="ru-RU" dirty="0" err="1" smtClean="0"/>
              <a:t>обеспе-чения</a:t>
            </a:r>
            <a:r>
              <a:rPr lang="ru-RU" dirty="0" smtClean="0"/>
              <a:t> психических процессов. Освещение вопросов природы психики, сознательного и бессознательного поведения, эмоций, памяти, </a:t>
            </a:r>
            <a:r>
              <a:rPr lang="ru-RU" dirty="0" err="1" smtClean="0"/>
              <a:t>меха-низмов</a:t>
            </a:r>
            <a:r>
              <a:rPr lang="ru-RU" dirty="0" smtClean="0"/>
              <a:t> обучения и других феноменов высшей нервной деятельности будут неполными без всестороннего и систематического структурного анализа различных отделов мозга, которые реализуют те или иные </a:t>
            </a:r>
            <a:r>
              <a:rPr lang="ru-RU" dirty="0" err="1" smtClean="0"/>
              <a:t>яв-ляения</a:t>
            </a:r>
            <a:r>
              <a:rPr lang="ru-RU" dirty="0" smtClean="0"/>
              <a:t> психики человека. Значение анатомии для материалистического обоснования </a:t>
            </a:r>
            <a:r>
              <a:rPr lang="ru-RU" dirty="0" err="1" smtClean="0"/>
              <a:t>струк-турно-функциональной</a:t>
            </a:r>
            <a:r>
              <a:rPr lang="ru-RU" dirty="0" smtClean="0"/>
              <a:t> организации мозга настоятельно диктуется самой логикой развития науки и совершенно необходимы для </a:t>
            </a:r>
            <a:r>
              <a:rPr lang="ru-RU" dirty="0" err="1" smtClean="0"/>
              <a:t>подго-товки</a:t>
            </a:r>
            <a:r>
              <a:rPr lang="ru-RU" dirty="0" smtClean="0"/>
              <a:t> высококвалифицированного специалиста-психолога.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9600" dirty="0" smtClean="0"/>
              <a:t>   конец!!!</a:t>
            </a:r>
            <a:endParaRPr lang="ru-RU" sz="9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ru-RU" dirty="0" smtClean="0"/>
              <a:t>История развития взглядов и учений о морфологической и </a:t>
            </a:r>
            <a:r>
              <a:rPr lang="ru-RU" dirty="0" err="1" smtClean="0"/>
              <a:t>функ-циональной</a:t>
            </a:r>
            <a:r>
              <a:rPr lang="ru-RU" dirty="0" smtClean="0"/>
              <a:t> организации центральной нервной системы. Значение </a:t>
            </a:r>
            <a:r>
              <a:rPr lang="ru-RU" dirty="0" err="1" smtClean="0"/>
              <a:t>тру-дов</a:t>
            </a:r>
            <a:r>
              <a:rPr lang="ru-RU" dirty="0" smtClean="0"/>
              <a:t> </a:t>
            </a:r>
            <a:r>
              <a:rPr lang="ru-RU" dirty="0" err="1" smtClean="0"/>
              <a:t>Кахаля</a:t>
            </a:r>
            <a:r>
              <a:rPr lang="ru-RU" dirty="0" smtClean="0"/>
              <a:t>, Шеррингтона, </a:t>
            </a:r>
            <a:r>
              <a:rPr lang="ru-RU" dirty="0" err="1" smtClean="0"/>
              <a:t>Экклса</a:t>
            </a:r>
            <a:r>
              <a:rPr lang="ru-RU" dirty="0" smtClean="0"/>
              <a:t>, Бехтерева, Полякова в становлении нейронной теории. Нервные и гуморальные механизмы интеграции органов и систем организма человека. Общий план строения нервной системы. Центральный и периферический отделы нервной системы. Головной и спинной мозг.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ru-RU" dirty="0" smtClean="0"/>
              <a:t>Нейрон как структурно-функциональная единица нервной системы: – строение нейрона – виды нейронов (рецепторные, </a:t>
            </a:r>
            <a:r>
              <a:rPr lang="ru-RU" dirty="0" err="1" smtClean="0"/>
              <a:t>эффекторные</a:t>
            </a:r>
            <a:r>
              <a:rPr lang="ru-RU" dirty="0" smtClean="0"/>
              <a:t>, ассоциативные) – свойства нейрона (наличие трансмембранной разности </a:t>
            </a:r>
            <a:r>
              <a:rPr lang="ru-RU" dirty="0" err="1" smtClean="0"/>
              <a:t>потен-циалов</a:t>
            </a:r>
            <a:r>
              <a:rPr lang="ru-RU" dirty="0" smtClean="0"/>
              <a:t>, высокая чувствительность к некоторым химическим </a:t>
            </a:r>
            <a:r>
              <a:rPr lang="ru-RU" dirty="0" err="1" smtClean="0"/>
              <a:t>вещест-вам</a:t>
            </a:r>
            <a:r>
              <a:rPr lang="ru-RU" dirty="0" smtClean="0"/>
              <a:t>, медиаторам и электрическому току, способность к </a:t>
            </a:r>
            <a:r>
              <a:rPr lang="ru-RU" dirty="0" err="1" smtClean="0"/>
              <a:t>нейросекции</a:t>
            </a:r>
            <a:r>
              <a:rPr lang="ru-RU" dirty="0" smtClean="0"/>
              <a:t>) – функции нейрона (воспринимающая, интегративная, </a:t>
            </a:r>
            <a:r>
              <a:rPr lang="ru-RU" dirty="0" err="1" smtClean="0"/>
              <a:t>мнестиче-ская</a:t>
            </a:r>
            <a:r>
              <a:rPr lang="ru-RU" dirty="0" smtClean="0"/>
              <a:t>, проводниковая, передающая)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31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81064" y="304800"/>
            <a:ext cx="4981871" cy="57912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Спинной мозг: – сегментарный аппарат – проводниковый аппарат Головной мозг: – продолговатый мозг – мост – мозжечок – средний мозг – промежуточный мозг – плащ, кора полушарий большого мозга – обонятельный мозг – </a:t>
            </a:r>
            <a:r>
              <a:rPr lang="ru-RU" i="1" dirty="0" err="1" smtClean="0"/>
              <a:t>лимбическая</a:t>
            </a:r>
            <a:r>
              <a:rPr lang="ru-RU" i="1" dirty="0" smtClean="0"/>
              <a:t> система – базальные ядра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Строение центральной нервной системы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moz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304800"/>
            <a:ext cx="8382000" cy="61722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opuholi-cns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304800"/>
            <a:ext cx="8229600" cy="61722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Endhi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228600"/>
            <a:ext cx="8153400" cy="62484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15</TotalTime>
  <Words>712</Words>
  <PresentationFormat>Экран (4:3)</PresentationFormat>
  <Paragraphs>22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Бумажная</vt:lpstr>
      <vt:lpstr>Слайд 1</vt:lpstr>
      <vt:lpstr>Слайд 2</vt:lpstr>
      <vt:lpstr>Слайд 3</vt:lpstr>
      <vt:lpstr>Слайд 4</vt:lpstr>
      <vt:lpstr>Слайд 5</vt:lpstr>
      <vt:lpstr>Строение центральной нервной системы </vt:lpstr>
      <vt:lpstr>Слайд 7</vt:lpstr>
      <vt:lpstr>Слайд 8</vt:lpstr>
      <vt:lpstr>Слайд 9</vt:lpstr>
      <vt:lpstr>Тема 5. Проводящие пути центральной нервной системы и че-репные нервы </vt:lpstr>
      <vt:lpstr>Слайд 11</vt:lpstr>
      <vt:lpstr>Вегетативная нервная система </vt:lpstr>
      <vt:lpstr>Слайд 13</vt:lpstr>
      <vt:lpstr>Анатомия зрительного анализатора </vt:lpstr>
      <vt:lpstr>Слайд 15</vt:lpstr>
      <vt:lpstr>Орган слуха и вестибулярный аппарат </vt:lpstr>
      <vt:lpstr>Слайд 17</vt:lpstr>
      <vt:lpstr>Онтогенез центральной нервной системы </vt:lpstr>
      <vt:lpstr>Список основной литературы 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maIеНЬкаЯ vRеdиNа</dc:creator>
  <cp:lastModifiedBy>Салтереева Хава Р</cp:lastModifiedBy>
  <cp:revision>4</cp:revision>
  <dcterms:created xsi:type="dcterms:W3CDTF">2013-01-22T06:03:12Z</dcterms:created>
  <dcterms:modified xsi:type="dcterms:W3CDTF">2013-01-22T06:30:27Z</dcterms:modified>
</cp:coreProperties>
</file>