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3"/>
  </p:notesMasterIdLst>
  <p:sldIdLst>
    <p:sldId id="287" r:id="rId2"/>
    <p:sldId id="257" r:id="rId3"/>
    <p:sldId id="290" r:id="rId4"/>
    <p:sldId id="291" r:id="rId5"/>
    <p:sldId id="292" r:id="rId6"/>
    <p:sldId id="283" r:id="rId7"/>
    <p:sldId id="268" r:id="rId8"/>
    <p:sldId id="284" r:id="rId9"/>
    <p:sldId id="293" r:id="rId10"/>
    <p:sldId id="266" r:id="rId11"/>
    <p:sldId id="269" r:id="rId12"/>
    <p:sldId id="296" r:id="rId13"/>
    <p:sldId id="297" r:id="rId14"/>
    <p:sldId id="271" r:id="rId15"/>
    <p:sldId id="274" r:id="rId16"/>
    <p:sldId id="275" r:id="rId17"/>
    <p:sldId id="267" r:id="rId18"/>
    <p:sldId id="276" r:id="rId19"/>
    <p:sldId id="285" r:id="rId20"/>
    <p:sldId id="278" r:id="rId21"/>
    <p:sldId id="294" r:id="rId22"/>
    <p:sldId id="288" r:id="rId23"/>
    <p:sldId id="289" r:id="rId24"/>
    <p:sldId id="298" r:id="rId25"/>
    <p:sldId id="304" r:id="rId26"/>
    <p:sldId id="272" r:id="rId27"/>
    <p:sldId id="273" r:id="rId28"/>
    <p:sldId id="295" r:id="rId29"/>
    <p:sldId id="299" r:id="rId30"/>
    <p:sldId id="305" r:id="rId31"/>
    <p:sldId id="306" r:id="rId32"/>
    <p:sldId id="300" r:id="rId33"/>
    <p:sldId id="301" r:id="rId34"/>
    <p:sldId id="302" r:id="rId35"/>
    <p:sldId id="303" r:id="rId36"/>
    <p:sldId id="258" r:id="rId37"/>
    <p:sldId id="265" r:id="rId38"/>
    <p:sldId id="279" r:id="rId39"/>
    <p:sldId id="270" r:id="rId40"/>
    <p:sldId id="280" r:id="rId41"/>
    <p:sldId id="28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DC7F1-DBDC-4910-A375-CEE8103F4D7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54989-16F4-43A5-A7D5-73B781A5ABF8}">
      <dgm:prSet/>
      <dgm:spPr>
        <a:solidFill>
          <a:srgbClr val="00B050"/>
        </a:solidFill>
      </dgm:spPr>
      <dgm:t>
        <a:bodyPr/>
        <a:lstStyle/>
        <a:p>
          <a:r>
            <a:rPr lang="ru-RU" dirty="0"/>
            <a:t>Стенку печеночных </a:t>
          </a:r>
          <a:r>
            <a:rPr lang="ru-RU" dirty="0" err="1">
              <a:solidFill>
                <a:srgbClr val="FFFF00"/>
              </a:solidFill>
            </a:rPr>
            <a:t>гемокапилляров-синусоидов</a:t>
          </a:r>
          <a:r>
            <a:rPr lang="ru-RU" dirty="0">
              <a:solidFill>
                <a:srgbClr val="FFFF00"/>
              </a:solidFill>
            </a:rPr>
            <a:t> образуют эндотелиальные клетки</a:t>
          </a:r>
        </a:p>
      </dgm:t>
    </dgm:pt>
    <dgm:pt modelId="{4DF88464-B496-4C09-9410-D05429DACA67}" type="parTrans" cxnId="{2AFD4B0D-F7E0-438B-AC4D-A5C1BB69522A}">
      <dgm:prSet/>
      <dgm:spPr/>
      <dgm:t>
        <a:bodyPr/>
        <a:lstStyle/>
        <a:p>
          <a:endParaRPr lang="ru-RU"/>
        </a:p>
      </dgm:t>
    </dgm:pt>
    <dgm:pt modelId="{F62E98B3-B1F0-4B57-B064-3BCA375938C7}" type="sibTrans" cxnId="{2AFD4B0D-F7E0-438B-AC4D-A5C1BB69522A}">
      <dgm:prSet/>
      <dgm:spPr/>
      <dgm:t>
        <a:bodyPr/>
        <a:lstStyle/>
        <a:p>
          <a:endParaRPr lang="ru-RU"/>
        </a:p>
      </dgm:t>
    </dgm:pt>
    <dgm:pt modelId="{E391F0B7-3BB0-4DFD-B622-F452785F94AF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Между эндотелиальными клетками и клетками </a:t>
          </a:r>
          <a:r>
            <a:rPr lang="ru-RU" dirty="0" err="1">
              <a:solidFill>
                <a:srgbClr val="002060"/>
              </a:solidFill>
            </a:rPr>
            <a:t>Купфера</a:t>
          </a:r>
          <a:r>
            <a:rPr lang="ru-RU" dirty="0">
              <a:solidFill>
                <a:srgbClr val="002060"/>
              </a:solidFill>
            </a:rPr>
            <a:t> и проводят взаимодействия, регулирующие внутрипеченочный кровоток</a:t>
          </a:r>
        </a:p>
      </dgm:t>
    </dgm:pt>
    <dgm:pt modelId="{415D59E5-2528-43BC-B0D9-C131CF172B6A}" type="parTrans" cxnId="{3555DC07-0BE9-442A-A76D-AB177B033243}">
      <dgm:prSet/>
      <dgm:spPr/>
      <dgm:t>
        <a:bodyPr/>
        <a:lstStyle/>
        <a:p>
          <a:endParaRPr lang="ru-RU"/>
        </a:p>
      </dgm:t>
    </dgm:pt>
    <dgm:pt modelId="{977AB5A2-95F2-4647-A625-9DA916B6E962}" type="sibTrans" cxnId="{3555DC07-0BE9-442A-A76D-AB177B033243}">
      <dgm:prSet/>
      <dgm:spPr/>
      <dgm:t>
        <a:bodyPr/>
        <a:lstStyle/>
        <a:p>
          <a:endParaRPr lang="ru-RU"/>
        </a:p>
      </dgm:t>
    </dgm:pt>
    <dgm:pt modelId="{FACAB44E-E18E-4367-B5FB-F70D00C73A83}">
      <dgm:prSet/>
      <dgm:spPr>
        <a:solidFill>
          <a:srgbClr val="7030A0"/>
        </a:solidFill>
      </dgm:spPr>
      <dgm:t>
        <a:bodyPr/>
        <a:lstStyle/>
        <a:p>
          <a:r>
            <a:rPr lang="ru-RU" dirty="0"/>
            <a:t>Повреждение эндотелиальных </a:t>
          </a:r>
          <a:r>
            <a:rPr lang="ru-RU" dirty="0">
              <a:solidFill>
                <a:srgbClr val="FF0000"/>
              </a:solidFill>
            </a:rPr>
            <a:t>клеток</a:t>
          </a:r>
          <a:r>
            <a:rPr lang="ru-RU" dirty="0"/>
            <a:t> печеночных </a:t>
          </a:r>
          <a:r>
            <a:rPr lang="ru-RU" dirty="0" err="1"/>
            <a:t>синусоидов</a:t>
          </a:r>
          <a:r>
            <a:rPr lang="ru-RU" dirty="0"/>
            <a:t>, приводит к значительному повышению уровня </a:t>
          </a:r>
          <a:r>
            <a:rPr lang="ru-RU" dirty="0" err="1"/>
            <a:t>эндотелина</a:t>
          </a:r>
          <a:r>
            <a:rPr lang="ru-RU" dirty="0"/>
            <a:t>. имеют важное значение в формировании </a:t>
          </a:r>
          <a:r>
            <a:rPr lang="ru-RU" dirty="0">
              <a:solidFill>
                <a:schemeClr val="accent5">
                  <a:lumMod val="20000"/>
                  <a:lumOff val="80000"/>
                </a:schemeClr>
              </a:solidFill>
            </a:rPr>
            <a:t>динамической портальной гипертензии. </a:t>
          </a:r>
        </a:p>
      </dgm:t>
    </dgm:pt>
    <dgm:pt modelId="{1D5CBBAF-882A-4A1E-AC46-79C842FDBAE3}" type="parTrans" cxnId="{8317F999-650D-4DE2-9273-2588EEE9BA11}">
      <dgm:prSet/>
      <dgm:spPr/>
      <dgm:t>
        <a:bodyPr/>
        <a:lstStyle/>
        <a:p>
          <a:endParaRPr lang="ru-RU"/>
        </a:p>
      </dgm:t>
    </dgm:pt>
    <dgm:pt modelId="{BFC8B7DF-F634-485D-83E9-59C04A56F670}" type="sibTrans" cxnId="{8317F999-650D-4DE2-9273-2588EEE9BA11}">
      <dgm:prSet/>
      <dgm:spPr/>
      <dgm:t>
        <a:bodyPr/>
        <a:lstStyle/>
        <a:p>
          <a:endParaRPr lang="ru-RU"/>
        </a:p>
      </dgm:t>
    </dgm:pt>
    <dgm:pt modelId="{FA79BE3E-922A-4141-A045-FFDE867D111D}" type="pres">
      <dgm:prSet presAssocID="{346DC7F1-DBDC-4910-A375-CEE8103F4D7D}" presName="outerComposite" presStyleCnt="0">
        <dgm:presLayoutVars>
          <dgm:chMax val="5"/>
          <dgm:dir/>
          <dgm:resizeHandles val="exact"/>
        </dgm:presLayoutVars>
      </dgm:prSet>
      <dgm:spPr/>
    </dgm:pt>
    <dgm:pt modelId="{FF0411DF-3A50-43D6-8674-D8ECAB3530B1}" type="pres">
      <dgm:prSet presAssocID="{346DC7F1-DBDC-4910-A375-CEE8103F4D7D}" presName="dummyMaxCanvas" presStyleCnt="0">
        <dgm:presLayoutVars/>
      </dgm:prSet>
      <dgm:spPr/>
    </dgm:pt>
    <dgm:pt modelId="{334A3A61-6F43-41BF-A866-2869F72C208A}" type="pres">
      <dgm:prSet presAssocID="{346DC7F1-DBDC-4910-A375-CEE8103F4D7D}" presName="ThreeNodes_1" presStyleLbl="node1" presStyleIdx="0" presStyleCnt="3">
        <dgm:presLayoutVars>
          <dgm:bulletEnabled val="1"/>
        </dgm:presLayoutVars>
      </dgm:prSet>
      <dgm:spPr/>
    </dgm:pt>
    <dgm:pt modelId="{377C5326-0C1B-44A5-9EDF-F749072DD886}" type="pres">
      <dgm:prSet presAssocID="{346DC7F1-DBDC-4910-A375-CEE8103F4D7D}" presName="ThreeNodes_2" presStyleLbl="node1" presStyleIdx="1" presStyleCnt="3">
        <dgm:presLayoutVars>
          <dgm:bulletEnabled val="1"/>
        </dgm:presLayoutVars>
      </dgm:prSet>
      <dgm:spPr/>
    </dgm:pt>
    <dgm:pt modelId="{7691A865-C472-4504-8CD6-41AE5A8E26F2}" type="pres">
      <dgm:prSet presAssocID="{346DC7F1-DBDC-4910-A375-CEE8103F4D7D}" presName="ThreeNodes_3" presStyleLbl="node1" presStyleIdx="2" presStyleCnt="3" custLinFactNeighborX="-579" custLinFactNeighborY="-5114">
        <dgm:presLayoutVars>
          <dgm:bulletEnabled val="1"/>
        </dgm:presLayoutVars>
      </dgm:prSet>
      <dgm:spPr/>
    </dgm:pt>
    <dgm:pt modelId="{8E8EE40D-4F9B-4352-A614-6BCB647F2117}" type="pres">
      <dgm:prSet presAssocID="{346DC7F1-DBDC-4910-A375-CEE8103F4D7D}" presName="ThreeConn_1-2" presStyleLbl="fgAccFollowNode1" presStyleIdx="0" presStyleCnt="2">
        <dgm:presLayoutVars>
          <dgm:bulletEnabled val="1"/>
        </dgm:presLayoutVars>
      </dgm:prSet>
      <dgm:spPr/>
    </dgm:pt>
    <dgm:pt modelId="{EFFF73EB-0B6C-401A-8870-4CB2F47A6467}" type="pres">
      <dgm:prSet presAssocID="{346DC7F1-DBDC-4910-A375-CEE8103F4D7D}" presName="ThreeConn_2-3" presStyleLbl="fgAccFollowNode1" presStyleIdx="1" presStyleCnt="2">
        <dgm:presLayoutVars>
          <dgm:bulletEnabled val="1"/>
        </dgm:presLayoutVars>
      </dgm:prSet>
      <dgm:spPr/>
    </dgm:pt>
    <dgm:pt modelId="{3A512C99-83E0-417E-8131-2AD1E3BB2BD9}" type="pres">
      <dgm:prSet presAssocID="{346DC7F1-DBDC-4910-A375-CEE8103F4D7D}" presName="ThreeNodes_1_text" presStyleLbl="node1" presStyleIdx="2" presStyleCnt="3">
        <dgm:presLayoutVars>
          <dgm:bulletEnabled val="1"/>
        </dgm:presLayoutVars>
      </dgm:prSet>
      <dgm:spPr/>
    </dgm:pt>
    <dgm:pt modelId="{71C6DCFC-5F8C-4490-B653-3EF1EC00FDCD}" type="pres">
      <dgm:prSet presAssocID="{346DC7F1-DBDC-4910-A375-CEE8103F4D7D}" presName="ThreeNodes_2_text" presStyleLbl="node1" presStyleIdx="2" presStyleCnt="3">
        <dgm:presLayoutVars>
          <dgm:bulletEnabled val="1"/>
        </dgm:presLayoutVars>
      </dgm:prSet>
      <dgm:spPr/>
    </dgm:pt>
    <dgm:pt modelId="{130F2316-E4AB-4723-9800-1D5028225486}" type="pres">
      <dgm:prSet presAssocID="{346DC7F1-DBDC-4910-A375-CEE8103F4D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555DC07-0BE9-442A-A76D-AB177B033243}" srcId="{346DC7F1-DBDC-4910-A375-CEE8103F4D7D}" destId="{E391F0B7-3BB0-4DFD-B622-F452785F94AF}" srcOrd="1" destOrd="0" parTransId="{415D59E5-2528-43BC-B0D9-C131CF172B6A}" sibTransId="{977AB5A2-95F2-4647-A625-9DA916B6E962}"/>
    <dgm:cxn modelId="{2AFD4B0D-F7E0-438B-AC4D-A5C1BB69522A}" srcId="{346DC7F1-DBDC-4910-A375-CEE8103F4D7D}" destId="{54554989-16F4-43A5-A7D5-73B781A5ABF8}" srcOrd="0" destOrd="0" parTransId="{4DF88464-B496-4C09-9410-D05429DACA67}" sibTransId="{F62E98B3-B1F0-4B57-B064-3BCA375938C7}"/>
    <dgm:cxn modelId="{A4514666-501D-4D2D-BCF7-1A438BD5194F}" type="presOf" srcId="{E391F0B7-3BB0-4DFD-B622-F452785F94AF}" destId="{377C5326-0C1B-44A5-9EDF-F749072DD886}" srcOrd="0" destOrd="0" presId="urn:microsoft.com/office/officeart/2005/8/layout/vProcess5"/>
    <dgm:cxn modelId="{25C37448-558E-40F9-8203-4F1E2BD80D60}" type="presOf" srcId="{FACAB44E-E18E-4367-B5FB-F70D00C73A83}" destId="{130F2316-E4AB-4723-9800-1D5028225486}" srcOrd="1" destOrd="0" presId="urn:microsoft.com/office/officeart/2005/8/layout/vProcess5"/>
    <dgm:cxn modelId="{DBCA0F6E-9F0D-463D-ACDA-BC3021F38880}" type="presOf" srcId="{E391F0B7-3BB0-4DFD-B622-F452785F94AF}" destId="{71C6DCFC-5F8C-4490-B653-3EF1EC00FDCD}" srcOrd="1" destOrd="0" presId="urn:microsoft.com/office/officeart/2005/8/layout/vProcess5"/>
    <dgm:cxn modelId="{673D1C52-EA54-40EF-9B9F-26B512FBB9C0}" type="presOf" srcId="{977AB5A2-95F2-4647-A625-9DA916B6E962}" destId="{EFFF73EB-0B6C-401A-8870-4CB2F47A6467}" srcOrd="0" destOrd="0" presId="urn:microsoft.com/office/officeart/2005/8/layout/vProcess5"/>
    <dgm:cxn modelId="{5349F558-3596-4483-89A7-5473CD061F11}" type="presOf" srcId="{54554989-16F4-43A5-A7D5-73B781A5ABF8}" destId="{334A3A61-6F43-41BF-A866-2869F72C208A}" srcOrd="0" destOrd="0" presId="urn:microsoft.com/office/officeart/2005/8/layout/vProcess5"/>
    <dgm:cxn modelId="{8317F999-650D-4DE2-9273-2588EEE9BA11}" srcId="{346DC7F1-DBDC-4910-A375-CEE8103F4D7D}" destId="{FACAB44E-E18E-4367-B5FB-F70D00C73A83}" srcOrd="2" destOrd="0" parTransId="{1D5CBBAF-882A-4A1E-AC46-79C842FDBAE3}" sibTransId="{BFC8B7DF-F634-485D-83E9-59C04A56F670}"/>
    <dgm:cxn modelId="{FF7800A2-D641-46F3-B0CC-068072CF3551}" type="presOf" srcId="{FACAB44E-E18E-4367-B5FB-F70D00C73A83}" destId="{7691A865-C472-4504-8CD6-41AE5A8E26F2}" srcOrd="0" destOrd="0" presId="urn:microsoft.com/office/officeart/2005/8/layout/vProcess5"/>
    <dgm:cxn modelId="{4187BEDA-7BE5-43C0-BAEC-A282E306AFE6}" type="presOf" srcId="{346DC7F1-DBDC-4910-A375-CEE8103F4D7D}" destId="{FA79BE3E-922A-4141-A045-FFDE867D111D}" srcOrd="0" destOrd="0" presId="urn:microsoft.com/office/officeart/2005/8/layout/vProcess5"/>
    <dgm:cxn modelId="{72C360F0-65A8-4598-B909-B9B2C71D6101}" type="presOf" srcId="{F62E98B3-B1F0-4B57-B064-3BCA375938C7}" destId="{8E8EE40D-4F9B-4352-A614-6BCB647F2117}" srcOrd="0" destOrd="0" presId="urn:microsoft.com/office/officeart/2005/8/layout/vProcess5"/>
    <dgm:cxn modelId="{C0B326F1-351D-4FD4-9168-BE63D228B14E}" type="presOf" srcId="{54554989-16F4-43A5-A7D5-73B781A5ABF8}" destId="{3A512C99-83E0-417E-8131-2AD1E3BB2BD9}" srcOrd="1" destOrd="0" presId="urn:microsoft.com/office/officeart/2005/8/layout/vProcess5"/>
    <dgm:cxn modelId="{656911A6-C3C8-4328-A7E5-EC0530EF51A3}" type="presParOf" srcId="{FA79BE3E-922A-4141-A045-FFDE867D111D}" destId="{FF0411DF-3A50-43D6-8674-D8ECAB3530B1}" srcOrd="0" destOrd="0" presId="urn:microsoft.com/office/officeart/2005/8/layout/vProcess5"/>
    <dgm:cxn modelId="{1E416269-D24D-48E5-BEDE-56B440A2C753}" type="presParOf" srcId="{FA79BE3E-922A-4141-A045-FFDE867D111D}" destId="{334A3A61-6F43-41BF-A866-2869F72C208A}" srcOrd="1" destOrd="0" presId="urn:microsoft.com/office/officeart/2005/8/layout/vProcess5"/>
    <dgm:cxn modelId="{2C0B434D-7432-4AA1-BEFD-B9B3EBB895C5}" type="presParOf" srcId="{FA79BE3E-922A-4141-A045-FFDE867D111D}" destId="{377C5326-0C1B-44A5-9EDF-F749072DD886}" srcOrd="2" destOrd="0" presId="urn:microsoft.com/office/officeart/2005/8/layout/vProcess5"/>
    <dgm:cxn modelId="{6C04BC34-3D9D-47D9-B531-DFA1AB71EE16}" type="presParOf" srcId="{FA79BE3E-922A-4141-A045-FFDE867D111D}" destId="{7691A865-C472-4504-8CD6-41AE5A8E26F2}" srcOrd="3" destOrd="0" presId="urn:microsoft.com/office/officeart/2005/8/layout/vProcess5"/>
    <dgm:cxn modelId="{947347F4-20AE-4226-A49B-23EBDFA7CE59}" type="presParOf" srcId="{FA79BE3E-922A-4141-A045-FFDE867D111D}" destId="{8E8EE40D-4F9B-4352-A614-6BCB647F2117}" srcOrd="4" destOrd="0" presId="urn:microsoft.com/office/officeart/2005/8/layout/vProcess5"/>
    <dgm:cxn modelId="{49162011-8CCD-46C3-B5E5-BA6937649984}" type="presParOf" srcId="{FA79BE3E-922A-4141-A045-FFDE867D111D}" destId="{EFFF73EB-0B6C-401A-8870-4CB2F47A6467}" srcOrd="5" destOrd="0" presId="urn:microsoft.com/office/officeart/2005/8/layout/vProcess5"/>
    <dgm:cxn modelId="{04828F4A-D301-4386-BAF5-13C27CEC2882}" type="presParOf" srcId="{FA79BE3E-922A-4141-A045-FFDE867D111D}" destId="{3A512C99-83E0-417E-8131-2AD1E3BB2BD9}" srcOrd="6" destOrd="0" presId="urn:microsoft.com/office/officeart/2005/8/layout/vProcess5"/>
    <dgm:cxn modelId="{85B73A0F-FBD0-42B7-BB8E-EB325980D064}" type="presParOf" srcId="{FA79BE3E-922A-4141-A045-FFDE867D111D}" destId="{71C6DCFC-5F8C-4490-B653-3EF1EC00FDCD}" srcOrd="7" destOrd="0" presId="urn:microsoft.com/office/officeart/2005/8/layout/vProcess5"/>
    <dgm:cxn modelId="{6EFE2AAA-6D7E-4A5A-8AF3-CD950061A8AC}" type="presParOf" srcId="{FA79BE3E-922A-4141-A045-FFDE867D111D}" destId="{130F2316-E4AB-4723-9800-1D50282254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9194D-8344-4E64-8DCF-7AAB6D6BF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96E65-8913-4405-B37A-5112E91F8DC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dirty="0"/>
            <a:t>   </a:t>
          </a:r>
          <a:r>
            <a:rPr lang="ru-RU" sz="2800" dirty="0">
              <a:solidFill>
                <a:schemeClr val="tx1">
                  <a:lumMod val="95000"/>
                  <a:lumOff val="5000"/>
                </a:schemeClr>
              </a:solidFill>
            </a:rPr>
            <a:t>Выделяют начальные и поздние симптомы портальной гипертензии, а также ее стадии</a:t>
          </a:r>
          <a:r>
            <a:rPr lang="ru-RU" sz="5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2D9E7B2E-EA9D-4E50-A876-410A8DEFCA53}" type="parTrans" cxnId="{FCD87D7A-6FAE-4265-88F3-D6956CD3BE6B}">
      <dgm:prSet/>
      <dgm:spPr/>
      <dgm:t>
        <a:bodyPr/>
        <a:lstStyle/>
        <a:p>
          <a:endParaRPr lang="ru-RU"/>
        </a:p>
      </dgm:t>
    </dgm:pt>
    <dgm:pt modelId="{E0DF673C-2C6A-42B1-B4C4-24CBB76584BC}" type="sibTrans" cxnId="{FCD87D7A-6FAE-4265-88F3-D6956CD3BE6B}">
      <dgm:prSet/>
      <dgm:spPr/>
      <dgm:t>
        <a:bodyPr/>
        <a:lstStyle/>
        <a:p>
          <a:endParaRPr lang="ru-RU"/>
        </a:p>
      </dgm:t>
    </dgm:pt>
    <dgm:pt modelId="{C4FF082A-8B40-494C-832A-9D0E67D73C9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dirty="0"/>
            <a:t>   </a:t>
          </a:r>
          <a:r>
            <a:rPr lang="ru-RU" sz="2400" dirty="0">
              <a:solidFill>
                <a:schemeClr val="tx1">
                  <a:lumMod val="95000"/>
                  <a:lumOff val="5000"/>
                </a:schemeClr>
              </a:solidFill>
            </a:rPr>
            <a:t>Начальные признаки </a:t>
          </a:r>
          <a:r>
            <a:rPr lang="ru-RU" sz="2400" dirty="0">
              <a:solidFill>
                <a:srgbClr val="FFFF00"/>
              </a:solidFill>
            </a:rPr>
            <a:t>гипертензии характеризуются диспепсическими проявлениями, метеоризмом, неустойчивым стулом, болевым синдромом в </a:t>
          </a:r>
          <a:r>
            <a:rPr lang="ru-RU" sz="2400" dirty="0" err="1">
              <a:solidFill>
                <a:srgbClr val="FFFF00"/>
              </a:solidFill>
            </a:rPr>
            <a:t>эпигастрии</a:t>
          </a:r>
          <a:r>
            <a:rPr lang="ru-RU" sz="2400" dirty="0">
              <a:solidFill>
                <a:srgbClr val="FFFF00"/>
              </a:solidFill>
            </a:rPr>
            <a:t>, левом и правом подреберье, в подвздошных областях, чувством переполнения желудка после приема пищи</a:t>
          </a:r>
        </a:p>
      </dgm:t>
    </dgm:pt>
    <dgm:pt modelId="{405E0C88-9B6F-4258-8041-81E07D0FC283}" type="parTrans" cxnId="{09A0B4BA-E893-4C18-8D2E-6D210FAFF6AE}">
      <dgm:prSet/>
      <dgm:spPr/>
      <dgm:t>
        <a:bodyPr/>
        <a:lstStyle/>
        <a:p>
          <a:endParaRPr lang="ru-RU"/>
        </a:p>
      </dgm:t>
    </dgm:pt>
    <dgm:pt modelId="{92C6E086-D0D4-4E4A-A703-CD27C699CFFF}" type="sibTrans" cxnId="{09A0B4BA-E893-4C18-8D2E-6D210FAFF6AE}">
      <dgm:prSet/>
      <dgm:spPr/>
      <dgm:t>
        <a:bodyPr/>
        <a:lstStyle/>
        <a:p>
          <a:endParaRPr lang="ru-RU"/>
        </a:p>
      </dgm:t>
    </dgm:pt>
    <dgm:pt modelId="{22B4D9CD-3261-4699-8E12-9F45E15A6F3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   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К поздним проявлениям </a:t>
          </a:r>
          <a:r>
            <a:rPr lang="ru-RU" dirty="0">
              <a:solidFill>
                <a:srgbClr val="002060"/>
              </a:solidFill>
            </a:rPr>
            <a:t>относятся </a:t>
          </a:r>
          <a:r>
            <a:rPr lang="ru-RU" dirty="0" err="1">
              <a:solidFill>
                <a:srgbClr val="002060"/>
              </a:solidFill>
            </a:rPr>
            <a:t>спленомегалия</a:t>
          </a:r>
          <a:r>
            <a:rPr lang="ru-RU" dirty="0">
              <a:solidFill>
                <a:srgbClr val="002060"/>
              </a:solidFill>
            </a:rPr>
            <a:t>, </a:t>
          </a:r>
          <a:r>
            <a:rPr lang="ru-RU" dirty="0" err="1">
              <a:solidFill>
                <a:srgbClr val="002060"/>
              </a:solidFill>
            </a:rPr>
            <a:t>гиперспленизм</a:t>
          </a:r>
          <a:r>
            <a:rPr lang="ru-RU" dirty="0">
              <a:solidFill>
                <a:srgbClr val="002060"/>
              </a:solidFill>
            </a:rPr>
            <a:t>, асцит, варикозное расширение вен пищевода и кардиального отдела желудка, геморрагический синдром.</a:t>
          </a:r>
        </a:p>
      </dgm:t>
    </dgm:pt>
    <dgm:pt modelId="{A407E946-7847-492F-A3F6-0BA984E3AAF2}" type="parTrans" cxnId="{9A8ED4D9-A07E-4B85-A96C-0BC3AF22A37F}">
      <dgm:prSet/>
      <dgm:spPr/>
      <dgm:t>
        <a:bodyPr/>
        <a:lstStyle/>
        <a:p>
          <a:endParaRPr lang="ru-RU"/>
        </a:p>
      </dgm:t>
    </dgm:pt>
    <dgm:pt modelId="{F337CACE-AD0B-4E67-B398-99BB07F3F0E1}" type="sibTrans" cxnId="{9A8ED4D9-A07E-4B85-A96C-0BC3AF22A37F}">
      <dgm:prSet/>
      <dgm:spPr/>
      <dgm:t>
        <a:bodyPr/>
        <a:lstStyle/>
        <a:p>
          <a:endParaRPr lang="ru-RU"/>
        </a:p>
      </dgm:t>
    </dgm:pt>
    <dgm:pt modelId="{8FEDC7E9-BE24-4F9F-94CB-AAEFDEF058D0}" type="pres">
      <dgm:prSet presAssocID="{6CA9194D-8344-4E64-8DCF-7AAB6D6BF363}" presName="linear" presStyleCnt="0">
        <dgm:presLayoutVars>
          <dgm:animLvl val="lvl"/>
          <dgm:resizeHandles val="exact"/>
        </dgm:presLayoutVars>
      </dgm:prSet>
      <dgm:spPr/>
    </dgm:pt>
    <dgm:pt modelId="{4BE0A409-79AC-4EAA-897C-6C76A6634164}" type="pres">
      <dgm:prSet presAssocID="{22B4D9CD-3261-4699-8E12-9F45E15A6F33}" presName="parentText" presStyleLbl="node1" presStyleIdx="0" presStyleCnt="3" custLinFactY="214494" custLinFactNeighborX="-918" custLinFactNeighborY="300000">
        <dgm:presLayoutVars>
          <dgm:chMax val="0"/>
          <dgm:bulletEnabled val="1"/>
        </dgm:presLayoutVars>
      </dgm:prSet>
      <dgm:spPr/>
    </dgm:pt>
    <dgm:pt modelId="{0CFC85B7-43A4-4BE4-9BE1-3055514683C6}" type="pres">
      <dgm:prSet presAssocID="{F337CACE-AD0B-4E67-B398-99BB07F3F0E1}" presName="spacer" presStyleCnt="0"/>
      <dgm:spPr/>
    </dgm:pt>
    <dgm:pt modelId="{47667B30-A744-42D6-B0CB-CC4D616E7132}" type="pres">
      <dgm:prSet presAssocID="{C4FF082A-8B40-494C-832A-9D0E67D73C9F}" presName="parentText" presStyleLbl="node1" presStyleIdx="1" presStyleCnt="3" custLinFactNeighborX="-250" custLinFactNeighborY="61607">
        <dgm:presLayoutVars>
          <dgm:chMax val="0"/>
          <dgm:bulletEnabled val="1"/>
        </dgm:presLayoutVars>
      </dgm:prSet>
      <dgm:spPr/>
    </dgm:pt>
    <dgm:pt modelId="{B9E21C8F-AB42-4C0D-84CB-5A795A9D903C}" type="pres">
      <dgm:prSet presAssocID="{92C6E086-D0D4-4E4A-A703-CD27C699CFFF}" presName="spacer" presStyleCnt="0"/>
      <dgm:spPr/>
    </dgm:pt>
    <dgm:pt modelId="{FA1BF558-4135-4147-9F45-FE982741CAE7}" type="pres">
      <dgm:prSet presAssocID="{DE096E65-8913-4405-B37A-5112E91F8DCE}" presName="parentText" presStyleLbl="node1" presStyleIdx="2" presStyleCnt="3" custLinFactY="-257770" custLinFactNeighborX="4588" custLinFactNeighborY="-300000">
        <dgm:presLayoutVars>
          <dgm:chMax val="0"/>
          <dgm:bulletEnabled val="1"/>
        </dgm:presLayoutVars>
      </dgm:prSet>
      <dgm:spPr/>
    </dgm:pt>
  </dgm:ptLst>
  <dgm:cxnLst>
    <dgm:cxn modelId="{930E735B-9BF8-4893-87D7-4B1137ED4A4C}" type="presOf" srcId="{C4FF082A-8B40-494C-832A-9D0E67D73C9F}" destId="{47667B30-A744-42D6-B0CB-CC4D616E7132}" srcOrd="0" destOrd="0" presId="urn:microsoft.com/office/officeart/2005/8/layout/vList2"/>
    <dgm:cxn modelId="{2B09E666-9654-4938-A325-B67E3F99F58B}" type="presOf" srcId="{DE096E65-8913-4405-B37A-5112E91F8DCE}" destId="{FA1BF558-4135-4147-9F45-FE982741CAE7}" srcOrd="0" destOrd="0" presId="urn:microsoft.com/office/officeart/2005/8/layout/vList2"/>
    <dgm:cxn modelId="{FCD87D7A-6FAE-4265-88F3-D6956CD3BE6B}" srcId="{6CA9194D-8344-4E64-8DCF-7AAB6D6BF363}" destId="{DE096E65-8913-4405-B37A-5112E91F8DCE}" srcOrd="2" destOrd="0" parTransId="{2D9E7B2E-EA9D-4E50-A876-410A8DEFCA53}" sibTransId="{E0DF673C-2C6A-42B1-B4C4-24CBB76584BC}"/>
    <dgm:cxn modelId="{2CD245AA-5159-46D5-A8A2-D09D344E95D3}" type="presOf" srcId="{22B4D9CD-3261-4699-8E12-9F45E15A6F33}" destId="{4BE0A409-79AC-4EAA-897C-6C76A6634164}" srcOrd="0" destOrd="0" presId="urn:microsoft.com/office/officeart/2005/8/layout/vList2"/>
    <dgm:cxn modelId="{09A0B4BA-E893-4C18-8D2E-6D210FAFF6AE}" srcId="{6CA9194D-8344-4E64-8DCF-7AAB6D6BF363}" destId="{C4FF082A-8B40-494C-832A-9D0E67D73C9F}" srcOrd="1" destOrd="0" parTransId="{405E0C88-9B6F-4258-8041-81E07D0FC283}" sibTransId="{92C6E086-D0D4-4E4A-A703-CD27C699CFFF}"/>
    <dgm:cxn modelId="{9A8ED4D9-A07E-4B85-A96C-0BC3AF22A37F}" srcId="{6CA9194D-8344-4E64-8DCF-7AAB6D6BF363}" destId="{22B4D9CD-3261-4699-8E12-9F45E15A6F33}" srcOrd="0" destOrd="0" parTransId="{A407E946-7847-492F-A3F6-0BA984E3AAF2}" sibTransId="{F337CACE-AD0B-4E67-B398-99BB07F3F0E1}"/>
    <dgm:cxn modelId="{121FC5EA-0735-4E0A-8A1C-A276EF3D041A}" type="presOf" srcId="{6CA9194D-8344-4E64-8DCF-7AAB6D6BF363}" destId="{8FEDC7E9-BE24-4F9F-94CB-AAEFDEF058D0}" srcOrd="0" destOrd="0" presId="urn:microsoft.com/office/officeart/2005/8/layout/vList2"/>
    <dgm:cxn modelId="{FA5D615E-9B59-4B9F-8E36-BC09160677FB}" type="presParOf" srcId="{8FEDC7E9-BE24-4F9F-94CB-AAEFDEF058D0}" destId="{4BE0A409-79AC-4EAA-897C-6C76A6634164}" srcOrd="0" destOrd="0" presId="urn:microsoft.com/office/officeart/2005/8/layout/vList2"/>
    <dgm:cxn modelId="{A683AAD7-5146-407A-90FC-ECC957E4E5E6}" type="presParOf" srcId="{8FEDC7E9-BE24-4F9F-94CB-AAEFDEF058D0}" destId="{0CFC85B7-43A4-4BE4-9BE1-3055514683C6}" srcOrd="1" destOrd="0" presId="urn:microsoft.com/office/officeart/2005/8/layout/vList2"/>
    <dgm:cxn modelId="{B085F5C9-3E8E-44DD-B691-6011914FFC01}" type="presParOf" srcId="{8FEDC7E9-BE24-4F9F-94CB-AAEFDEF058D0}" destId="{47667B30-A744-42D6-B0CB-CC4D616E7132}" srcOrd="2" destOrd="0" presId="urn:microsoft.com/office/officeart/2005/8/layout/vList2"/>
    <dgm:cxn modelId="{A046C9B2-89EC-47EA-A35D-8CCCB3AC1051}" type="presParOf" srcId="{8FEDC7E9-BE24-4F9F-94CB-AAEFDEF058D0}" destId="{B9E21C8F-AB42-4C0D-84CB-5A795A9D903C}" srcOrd="3" destOrd="0" presId="urn:microsoft.com/office/officeart/2005/8/layout/vList2"/>
    <dgm:cxn modelId="{39E6FC00-174C-4568-B49D-831DBD36908F}" type="presParOf" srcId="{8FEDC7E9-BE24-4F9F-94CB-AAEFDEF058D0}" destId="{FA1BF558-4135-4147-9F45-FE982741CA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A3A61-6F43-41BF-A866-2869F72C208A}">
      <dsp:nvSpPr>
        <dsp:cNvPr id="0" name=""/>
        <dsp:cNvSpPr/>
      </dsp:nvSpPr>
      <dsp:spPr>
        <a:xfrm>
          <a:off x="0" y="0"/>
          <a:ext cx="8237242" cy="171030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Стенку печеночных </a:t>
          </a:r>
          <a:r>
            <a:rPr lang="ru-RU" sz="2100" kern="1200" dirty="0" err="1">
              <a:solidFill>
                <a:srgbClr val="FFFF00"/>
              </a:solidFill>
            </a:rPr>
            <a:t>гемокапилляров-синусоидов</a:t>
          </a:r>
          <a:r>
            <a:rPr lang="ru-RU" sz="2100" kern="1200" dirty="0">
              <a:solidFill>
                <a:srgbClr val="FFFF00"/>
              </a:solidFill>
            </a:rPr>
            <a:t> образуют эндотелиальные клетки</a:t>
          </a:r>
        </a:p>
      </dsp:txBody>
      <dsp:txXfrm>
        <a:off x="50093" y="50093"/>
        <a:ext cx="6391691" cy="1610117"/>
      </dsp:txXfrm>
    </dsp:sp>
    <dsp:sp modelId="{377C5326-0C1B-44A5-9EDF-F749072DD886}">
      <dsp:nvSpPr>
        <dsp:cNvPr id="0" name=""/>
        <dsp:cNvSpPr/>
      </dsp:nvSpPr>
      <dsp:spPr>
        <a:xfrm>
          <a:off x="726815" y="1995353"/>
          <a:ext cx="8237242" cy="171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002060"/>
              </a:solidFill>
            </a:rPr>
            <a:t>Между эндотелиальными клетками и клетками </a:t>
          </a:r>
          <a:r>
            <a:rPr lang="ru-RU" sz="2100" kern="1200" dirty="0" err="1">
              <a:solidFill>
                <a:srgbClr val="002060"/>
              </a:solidFill>
            </a:rPr>
            <a:t>Купфера</a:t>
          </a:r>
          <a:r>
            <a:rPr lang="ru-RU" sz="2100" kern="1200" dirty="0">
              <a:solidFill>
                <a:srgbClr val="002060"/>
              </a:solidFill>
            </a:rPr>
            <a:t> и проводят взаимодействия, регулирующие внутрипеченочный кровоток</a:t>
          </a:r>
        </a:p>
      </dsp:txBody>
      <dsp:txXfrm>
        <a:off x="776908" y="2045446"/>
        <a:ext cx="6298543" cy="1610117"/>
      </dsp:txXfrm>
    </dsp:sp>
    <dsp:sp modelId="{7691A865-C472-4504-8CD6-41AE5A8E26F2}">
      <dsp:nvSpPr>
        <dsp:cNvPr id="0" name=""/>
        <dsp:cNvSpPr/>
      </dsp:nvSpPr>
      <dsp:spPr>
        <a:xfrm>
          <a:off x="1405937" y="3903242"/>
          <a:ext cx="8237242" cy="171030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Повреждение эндотелиальных </a:t>
          </a:r>
          <a:r>
            <a:rPr lang="ru-RU" sz="2100" kern="1200" dirty="0">
              <a:solidFill>
                <a:srgbClr val="FF0000"/>
              </a:solidFill>
            </a:rPr>
            <a:t>клеток</a:t>
          </a:r>
          <a:r>
            <a:rPr lang="ru-RU" sz="2100" kern="1200" dirty="0"/>
            <a:t> печеночных </a:t>
          </a:r>
          <a:r>
            <a:rPr lang="ru-RU" sz="2100" kern="1200" dirty="0" err="1"/>
            <a:t>синусоидов</a:t>
          </a:r>
          <a:r>
            <a:rPr lang="ru-RU" sz="2100" kern="1200" dirty="0"/>
            <a:t>, приводит к значительному повышению уровня </a:t>
          </a:r>
          <a:r>
            <a:rPr lang="ru-RU" sz="2100" kern="1200" dirty="0" err="1"/>
            <a:t>эндотелина</a:t>
          </a:r>
          <a:r>
            <a:rPr lang="ru-RU" sz="2100" kern="1200" dirty="0"/>
            <a:t>. имеют важное значение в формировании </a:t>
          </a:r>
          <a:r>
            <a:rPr lang="ru-RU" sz="21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динамической портальной гипертензии. </a:t>
          </a:r>
        </a:p>
      </dsp:txBody>
      <dsp:txXfrm>
        <a:off x="1456030" y="3953335"/>
        <a:ext cx="6298543" cy="1610117"/>
      </dsp:txXfrm>
    </dsp:sp>
    <dsp:sp modelId="{8E8EE40D-4F9B-4352-A614-6BCB647F2117}">
      <dsp:nvSpPr>
        <dsp:cNvPr id="0" name=""/>
        <dsp:cNvSpPr/>
      </dsp:nvSpPr>
      <dsp:spPr>
        <a:xfrm>
          <a:off x="7125544" y="1296980"/>
          <a:ext cx="1111697" cy="1111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375676" y="1296980"/>
        <a:ext cx="611433" cy="836552"/>
      </dsp:txXfrm>
    </dsp:sp>
    <dsp:sp modelId="{EFFF73EB-0B6C-401A-8870-4CB2F47A6467}">
      <dsp:nvSpPr>
        <dsp:cNvPr id="0" name=""/>
        <dsp:cNvSpPr/>
      </dsp:nvSpPr>
      <dsp:spPr>
        <a:xfrm>
          <a:off x="7852360" y="3280931"/>
          <a:ext cx="1111697" cy="1111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102492" y="3280931"/>
        <a:ext cx="611433" cy="836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A409-79AC-4EAA-897C-6C76A6634164}">
      <dsp:nvSpPr>
        <dsp:cNvPr id="0" name=""/>
        <dsp:cNvSpPr/>
      </dsp:nvSpPr>
      <dsp:spPr>
        <a:xfrm>
          <a:off x="0" y="4337445"/>
          <a:ext cx="9531847" cy="19679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   </a:t>
          </a:r>
          <a:r>
            <a:rPr lang="ru-RU" sz="2900" kern="1200" dirty="0">
              <a:solidFill>
                <a:schemeClr val="tx1">
                  <a:lumMod val="95000"/>
                  <a:lumOff val="5000"/>
                </a:schemeClr>
              </a:solidFill>
            </a:rPr>
            <a:t>К поздним проявлениям </a:t>
          </a:r>
          <a:r>
            <a:rPr lang="ru-RU" sz="2900" kern="1200" dirty="0">
              <a:solidFill>
                <a:srgbClr val="002060"/>
              </a:solidFill>
            </a:rPr>
            <a:t>относятся </a:t>
          </a:r>
          <a:r>
            <a:rPr lang="ru-RU" sz="2900" kern="1200" dirty="0" err="1">
              <a:solidFill>
                <a:srgbClr val="002060"/>
              </a:solidFill>
            </a:rPr>
            <a:t>спленомегалия</a:t>
          </a:r>
          <a:r>
            <a:rPr lang="ru-RU" sz="2900" kern="1200" dirty="0">
              <a:solidFill>
                <a:srgbClr val="002060"/>
              </a:solidFill>
            </a:rPr>
            <a:t>, </a:t>
          </a:r>
          <a:r>
            <a:rPr lang="ru-RU" sz="2900" kern="1200" dirty="0" err="1">
              <a:solidFill>
                <a:srgbClr val="002060"/>
              </a:solidFill>
            </a:rPr>
            <a:t>гиперспленизм</a:t>
          </a:r>
          <a:r>
            <a:rPr lang="ru-RU" sz="2900" kern="1200" dirty="0">
              <a:solidFill>
                <a:srgbClr val="002060"/>
              </a:solidFill>
            </a:rPr>
            <a:t>, асцит, варикозное расширение вен пищевода и кардиального отдела желудка, геморрагический синдром.</a:t>
          </a:r>
        </a:p>
      </dsp:txBody>
      <dsp:txXfrm>
        <a:off x="96067" y="4433512"/>
        <a:ext cx="9339713" cy="1775806"/>
      </dsp:txXfrm>
    </dsp:sp>
    <dsp:sp modelId="{47667B30-A744-42D6-B0CB-CC4D616E7132}">
      <dsp:nvSpPr>
        <dsp:cNvPr id="0" name=""/>
        <dsp:cNvSpPr/>
      </dsp:nvSpPr>
      <dsp:spPr>
        <a:xfrm>
          <a:off x="0" y="2220176"/>
          <a:ext cx="9531847" cy="1967940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  </a:t>
          </a:r>
          <a:r>
            <a:rPr lang="ru-RU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Начальные признаки </a:t>
          </a:r>
          <a:r>
            <a:rPr lang="ru-RU" sz="2400" kern="1200" dirty="0">
              <a:solidFill>
                <a:srgbClr val="FFFF00"/>
              </a:solidFill>
            </a:rPr>
            <a:t>гипертензии характеризуются диспепсическими проявлениями, метеоризмом, неустойчивым стулом, болевым синдромом в </a:t>
          </a:r>
          <a:r>
            <a:rPr lang="ru-RU" sz="2400" kern="1200" dirty="0" err="1">
              <a:solidFill>
                <a:srgbClr val="FFFF00"/>
              </a:solidFill>
            </a:rPr>
            <a:t>эпигастрии</a:t>
          </a:r>
          <a:r>
            <a:rPr lang="ru-RU" sz="2400" kern="1200" dirty="0">
              <a:solidFill>
                <a:srgbClr val="FFFF00"/>
              </a:solidFill>
            </a:rPr>
            <a:t>, левом и правом подреберье, в подвздошных областях, чувством переполнения желудка после приема пищи</a:t>
          </a:r>
        </a:p>
      </dsp:txBody>
      <dsp:txXfrm>
        <a:off x="96067" y="2316243"/>
        <a:ext cx="9339713" cy="1775806"/>
      </dsp:txXfrm>
    </dsp:sp>
    <dsp:sp modelId="{FA1BF558-4135-4147-9F45-FE982741CAE7}">
      <dsp:nvSpPr>
        <dsp:cNvPr id="0" name=""/>
        <dsp:cNvSpPr/>
      </dsp:nvSpPr>
      <dsp:spPr>
        <a:xfrm>
          <a:off x="0" y="0"/>
          <a:ext cx="9531847" cy="19679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</a:t>
          </a:r>
          <a:r>
            <a:rPr lang="ru-RU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Выделяют начальные и поздние симптомы портальной гипертензии, а также ее стадии</a:t>
          </a:r>
          <a:r>
            <a:rPr lang="ru-RU" sz="5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sp:txBody>
      <dsp:txXfrm>
        <a:off x="96067" y="96067"/>
        <a:ext cx="9339713" cy="1775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ED22-C4B7-4053-8A71-6329F25788E0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B853-D704-43C2-B25E-9A0FFA33A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7B853-D704-43C2-B25E-9A0FFA33A0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0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ED148E33-AF70-4ED1-A180-406A0CC43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F05F2C-ACEA-466D-978E-7EE7C626BDDF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A838EC87-0885-4A4A-96CE-5191665D6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B56D3C6D-1350-4027-B572-9D08F2D4B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02110FCD-BEE2-404E-B4C7-656295569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CB3F7A-F77B-4ABC-BA9E-A7CE0EDB989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96B5E61D-EDA7-45C1-9970-03682D0CE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81641756-C17F-46C8-9954-BE926684E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7B853-D704-43C2-B25E-9A0FFA33A00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2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0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49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6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46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3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9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2CB5594-3C31-4233-AFB5-0AC5129BC0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99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82AA2EF-71E0-4B5E-A225-D937AE683A0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228600"/>
            <a:ext cx="103632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DA0CD7-43D9-44A3-ADBA-B437A1E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8F9077-6B18-47DA-B9E0-8AA2FDEF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53ACC-3CAD-47C6-B773-5E543D49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32BB699-224E-4E63-8470-E6E747F25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35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9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9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2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5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7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4530-04C2-4CDF-B6E9-0237AF3718C5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4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7067" y="1720516"/>
            <a:ext cx="7766936" cy="2021305"/>
          </a:xfrm>
        </p:spPr>
        <p:txBody>
          <a:bodyPr/>
          <a:lstStyle/>
          <a:p>
            <a:r>
              <a:rPr lang="ru-RU" altLang="ru-RU" dirty="0"/>
              <a:t>Портальная гипертензия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1009" y="4574636"/>
            <a:ext cx="6900445" cy="3357562"/>
          </a:xfrm>
        </p:spPr>
        <p:txBody>
          <a:bodyPr>
            <a:normAutofit/>
          </a:bodyPr>
          <a:lstStyle/>
          <a:p>
            <a:endParaRPr lang="ru-RU" altLang="ru-RU" sz="2000" dirty="0"/>
          </a:p>
          <a:p>
            <a:endParaRPr lang="ru-RU" altLang="ru-RU" sz="2000" dirty="0"/>
          </a:p>
          <a:p>
            <a:endParaRPr lang="ru-RU" altLang="ru-RU" sz="2000" dirty="0"/>
          </a:p>
          <a:p>
            <a:r>
              <a:rPr lang="ru-RU" altLang="ru-RU" sz="2000" dirty="0"/>
              <a:t>                                 Выполнила: ординатор 2-го года </a:t>
            </a:r>
            <a:r>
              <a:rPr lang="ru-RU" altLang="ru-RU" sz="2000" dirty="0" err="1"/>
              <a:t>Долакова</a:t>
            </a:r>
            <a:r>
              <a:rPr lang="ru-RU" altLang="ru-RU" sz="2000" dirty="0"/>
              <a:t> А.М.</a:t>
            </a:r>
          </a:p>
        </p:txBody>
      </p:sp>
    </p:spTree>
    <p:extLst>
      <p:ext uri="{BB962C8B-B14F-4D97-AF65-F5344CB8AC3E}">
        <p14:creationId xmlns:p14="http://schemas.microsoft.com/office/powerpoint/2010/main" val="181096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0381"/>
            <a:ext cx="4371474" cy="6177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6" y="1765219"/>
            <a:ext cx="5975684" cy="3947573"/>
          </a:xfrm>
        </p:spPr>
      </p:pic>
    </p:spTree>
    <p:extLst>
      <p:ext uri="{BB962C8B-B14F-4D97-AF65-F5344CB8AC3E}">
        <p14:creationId xmlns:p14="http://schemas.microsoft.com/office/powerpoint/2010/main" val="354433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" y="0"/>
            <a:ext cx="10545907" cy="575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>
              <a:lnSpc>
                <a:spcPts val="1365"/>
              </a:lnSpc>
              <a:spcBef>
                <a:spcPts val="1500"/>
              </a:spcBef>
              <a:spcAft>
                <a:spcPts val="750"/>
              </a:spcAft>
            </a:pPr>
            <a:endParaRPr lang="ru-RU" sz="2800" b="1" dirty="0">
              <a:solidFill>
                <a:srgbClr val="1A6D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">
              <a:lnSpc>
                <a:spcPts val="1365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800" b="1" dirty="0">
                <a:solidFill>
                  <a:srgbClr val="1A6D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Патогенез Синдрома портальной гипертензии: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28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механизмов развития :</a:t>
            </a:r>
          </a:p>
          <a:p>
            <a:pPr algn="just">
              <a:spcAft>
                <a:spcPts val="675"/>
              </a:spcAf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механическое препятствие оттоку крови;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объемного кровотока в сосудах портальной системы;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резистентности (сопротивления) сосудов воротной и печеночных вен;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наличие коллатералей между сосудами системы воротной вены и системным кровотоком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342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654D8E-71E6-4A95-BA7F-269B6F9C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435006"/>
            <a:ext cx="10892901" cy="61699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взрослых кровоток по воротной вене составляет 1000–1200 мл/мин. Через воротную вену в печень ежеминутно поступает около 40 мл кислорода, что составляет более 70% всего кислорода, поступающего в этот орган. Нормальное давление в системе воротной вены, безусловно, зависит от многих факторов: возраста, центрального давления и т. д. </a:t>
            </a:r>
          </a:p>
          <a:p>
            <a:pPr marL="0" indent="0">
              <a:buNone/>
            </a:pPr>
            <a:r>
              <a:rPr lang="ru-RU" dirty="0"/>
              <a:t>В среднем портальное давление у взрослых составляет около 200 мм вод. ст. или около 5–7 мм рт. ст. (0,5–1,3 кПа), что обеспечивает портальную перфузию печени (ППП) через синусоиды со скоростью около 1 л/мин. </a:t>
            </a:r>
          </a:p>
          <a:p>
            <a:pPr marL="0" indent="0">
              <a:buNone/>
            </a:pPr>
            <a:r>
              <a:rPr lang="ru-RU" dirty="0"/>
              <a:t>Давление в воротной системе у здоровых детей редко превышает 7 мм рт. ст. ПГ считается повышение давления в системе воротной вены выше 10–12 мм рт. ст. Причины повышения давления в бассейне воротной вены разнообразны, но прежде всего они связаны с нарушениями оттока из воротной вены. </a:t>
            </a:r>
          </a:p>
          <a:p>
            <a:pPr marL="0" indent="0">
              <a:buNone/>
            </a:pPr>
            <a:r>
              <a:rPr lang="ru-RU" dirty="0"/>
              <a:t>В зависимости от уровня, на котором развилось препятствие, различают следующие формы ПГ: </a:t>
            </a:r>
            <a:r>
              <a:rPr lang="ru-RU" dirty="0" err="1"/>
              <a:t>подпеченочная</a:t>
            </a:r>
            <a:r>
              <a:rPr lang="ru-RU" dirty="0"/>
              <a:t> форма, связанная с обструкцией воротной вены и ее основных притоков; внутрипеченочная форма, которая может быть следствием </a:t>
            </a:r>
            <a:r>
              <a:rPr lang="ru-RU" dirty="0" err="1"/>
              <a:t>пресинусоидальной</a:t>
            </a:r>
            <a:r>
              <a:rPr lang="ru-RU" dirty="0"/>
              <a:t> обструкции (врожденный фиброз печени, врожденные или приобретенные </a:t>
            </a:r>
            <a:r>
              <a:rPr lang="ru-RU" dirty="0" err="1"/>
              <a:t>артериопортальные</a:t>
            </a:r>
            <a:r>
              <a:rPr lang="ru-RU" dirty="0"/>
              <a:t> фистулы, шистосомоз) и синусоидальной обструкции (цирроз печени), </a:t>
            </a:r>
            <a:r>
              <a:rPr lang="ru-RU" dirty="0" err="1"/>
              <a:t>надпеченочная</a:t>
            </a:r>
            <a:r>
              <a:rPr lang="ru-RU" dirty="0"/>
              <a:t> форма, связанная с обструкцией печеночных вен. </a:t>
            </a:r>
          </a:p>
          <a:p>
            <a:pPr marL="0" indent="0">
              <a:buNone/>
            </a:pPr>
            <a:r>
              <a:rPr lang="ru-RU" dirty="0"/>
              <a:t>К развитию ПГ у детей могут приводить следующие заболевания:</a:t>
            </a:r>
          </a:p>
          <a:p>
            <a:pPr>
              <a:buAutoNum type="arabicPeriod"/>
            </a:pPr>
            <a:r>
              <a:rPr lang="ru-RU" dirty="0" err="1"/>
              <a:t>Пресинусоидальный</a:t>
            </a:r>
            <a:r>
              <a:rPr lang="ru-RU" dirty="0"/>
              <a:t> блок: – непроходимость сосудов системы воротной вены, тромбоз воротной вены или ее кавернозная трансформация, тромбоз селезеночной вены, врожденный порок развития воротной вены; – врожденный фиброз печени; – артериовенозная фистула; – шистосомоз; – </a:t>
            </a:r>
            <a:r>
              <a:rPr lang="ru-RU" dirty="0" err="1"/>
              <a:t>гепатопортальный</a:t>
            </a:r>
            <a:r>
              <a:rPr lang="ru-RU" dirty="0"/>
              <a:t> склероз. </a:t>
            </a:r>
          </a:p>
          <a:p>
            <a:pPr>
              <a:buAutoNum type="arabicPeriod"/>
            </a:pPr>
            <a:r>
              <a:rPr lang="ru-RU" dirty="0"/>
              <a:t>2. Синусоидальный блок: – заболевания печени; – аутоиммунный гепатит; – гепатит В и С; – болезнь Коновалова–Вильсона; – недостаток α1-антитрипсина; – гликогенозы 4-го типа; – токсические и лекарственные гепатиты; 10 – </a:t>
            </a:r>
            <a:r>
              <a:rPr lang="ru-RU" dirty="0" err="1"/>
              <a:t>гистиоцитоз</a:t>
            </a:r>
            <a:r>
              <a:rPr lang="ru-RU" dirty="0"/>
              <a:t>; – болезнь Гоше; – болезни желчевыводящих путей; – атрезия желчевыводящих путей; – кисты </a:t>
            </a:r>
            <a:r>
              <a:rPr lang="ru-RU" dirty="0" err="1"/>
              <a:t>холедоха</a:t>
            </a:r>
            <a:r>
              <a:rPr lang="ru-RU" dirty="0"/>
              <a:t>; – синдромы внутрипеченочного холестаза; – </a:t>
            </a:r>
            <a:r>
              <a:rPr lang="ru-RU" dirty="0" err="1"/>
              <a:t>склерозирующий</a:t>
            </a:r>
            <a:r>
              <a:rPr lang="ru-RU" dirty="0"/>
              <a:t> холангит. </a:t>
            </a:r>
          </a:p>
          <a:p>
            <a:pPr>
              <a:buAutoNum type="arabicPeriod"/>
            </a:pPr>
            <a:r>
              <a:rPr lang="ru-RU" dirty="0"/>
              <a:t>3. </a:t>
            </a:r>
            <a:r>
              <a:rPr lang="ru-RU" dirty="0" err="1"/>
              <a:t>Постсинусоидальный</a:t>
            </a:r>
            <a:r>
              <a:rPr lang="ru-RU" dirty="0"/>
              <a:t> блок: – синдром </a:t>
            </a:r>
            <a:r>
              <a:rPr lang="ru-RU" dirty="0" err="1"/>
              <a:t>Бадда</a:t>
            </a:r>
            <a:r>
              <a:rPr lang="ru-RU" dirty="0"/>
              <a:t>–</a:t>
            </a:r>
            <a:r>
              <a:rPr lang="ru-RU" dirty="0" err="1"/>
              <a:t>Киари</a:t>
            </a:r>
            <a:r>
              <a:rPr lang="ru-RU" dirty="0"/>
              <a:t>; – непроходимость нижней полой вены; – хроническая застойная сердечная недостаточность; – </a:t>
            </a:r>
            <a:r>
              <a:rPr lang="ru-RU" dirty="0" err="1"/>
              <a:t>полицетемия</a:t>
            </a:r>
            <a:r>
              <a:rPr lang="ru-RU" dirty="0"/>
              <a:t>; – системная красная волчанка; – опухоли правого надпочечника и почки. </a:t>
            </a:r>
          </a:p>
        </p:txBody>
      </p:sp>
    </p:spTree>
    <p:extLst>
      <p:ext uri="{BB962C8B-B14F-4D97-AF65-F5344CB8AC3E}">
        <p14:creationId xmlns:p14="http://schemas.microsoft.com/office/powerpoint/2010/main" val="12453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0274AB-F8AF-4B5E-8161-D75825AB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2875"/>
            <a:ext cx="9966992" cy="4798488"/>
          </a:xfrm>
        </p:spPr>
        <p:txBody>
          <a:bodyPr/>
          <a:lstStyle/>
          <a:p>
            <a:r>
              <a:rPr lang="ru-RU" dirty="0"/>
              <a:t>Еще одной непосредственной причиной развития этой формы </a:t>
            </a:r>
            <a:r>
              <a:rPr lang="ru-RU" dirty="0" err="1"/>
              <a:t>заболевания</a:t>
            </a:r>
            <a:r>
              <a:rPr lang="ru-RU" dirty="0"/>
              <a:t> могут быть врожденные пороки развития воротной вены. В редких </a:t>
            </a:r>
            <a:r>
              <a:rPr lang="ru-RU" dirty="0" err="1"/>
              <a:t>случаях</a:t>
            </a:r>
            <a:r>
              <a:rPr lang="ru-RU" dirty="0"/>
              <a:t> </a:t>
            </a:r>
            <a:r>
              <a:rPr lang="ru-RU" dirty="0" err="1"/>
              <a:t>пресинусоидальная</a:t>
            </a:r>
            <a:r>
              <a:rPr lang="ru-RU" dirty="0"/>
              <a:t> ПГ может наблюдаться при увеличении воротного кровотока вследствие врожденной или приобретенной артериовенозной </a:t>
            </a:r>
            <a:r>
              <a:rPr lang="ru-RU" dirty="0" err="1"/>
              <a:t>фистулы</a:t>
            </a:r>
            <a:r>
              <a:rPr lang="ru-RU" dirty="0"/>
              <a:t> в системе воротной вены. Тем не менее, несмотря на все известные факторы развития заболевания, более чем в половине случаев причину </a:t>
            </a:r>
            <a:r>
              <a:rPr lang="ru-RU" dirty="0" err="1"/>
              <a:t>заболевания</a:t>
            </a:r>
            <a:r>
              <a:rPr lang="ru-RU" dirty="0"/>
              <a:t> установить не удается. </a:t>
            </a:r>
          </a:p>
        </p:txBody>
      </p:sp>
    </p:spTree>
    <p:extLst>
      <p:ext uri="{BB962C8B-B14F-4D97-AF65-F5344CB8AC3E}">
        <p14:creationId xmlns:p14="http://schemas.microsoft.com/office/powerpoint/2010/main" val="4354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9127" y="437322"/>
          <a:ext cx="9690873" cy="570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3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28153" y="318052"/>
          <a:ext cx="9531847" cy="630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4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445" y="312528"/>
            <a:ext cx="10382865" cy="636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Доминирующими симптомами портальной гипертензии являются следующие: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Варикозное расширение вен органов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пищеварительного тракта. Может осложняться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кровотечением (при этом присутствуют симптомы рвоты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«кофейной гущей», мелена (дегтеобразный стул))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Асцит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расширение вен передней брюшной стенки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(«голова медузы»)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Спленомегалия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патологическое увеличение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селезенки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Гиперспленизм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(увеличение селезенки, анемия,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тромбоцитопения, лейкопения. Печеночная недостаточность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Боли, чувство тяжести, тошнота, запоры, метеоризм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Отеки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появление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желтухи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Эрозии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язвы желудка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8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3137"/>
            <a:ext cx="3854528" cy="5573629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/>
              <a:t>Расширение вен пищевода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47" y="433137"/>
            <a:ext cx="5317958" cy="5573629"/>
          </a:xfrm>
        </p:spPr>
      </p:pic>
    </p:spTree>
    <p:extLst>
      <p:ext uri="{BB962C8B-B14F-4D97-AF65-F5344CB8AC3E}">
        <p14:creationId xmlns:p14="http://schemas.microsoft.com/office/powerpoint/2010/main" val="25488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283" y="1323330"/>
            <a:ext cx="9714272" cy="40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При увеличении размеров селезенки часто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наблюдается проявление </a:t>
            </a:r>
            <a:r>
              <a:rPr lang="ru-RU" sz="32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гиперспленизма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уровня тромбоцитов, лейкоцитов,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эритроцитов. Выраженная </a:t>
            </a:r>
            <a:r>
              <a:rPr lang="ru-RU" sz="32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полицитопения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свидетельствует о далеко зашедшей стадии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и является плохим прогностическим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признаком.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6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315" y="278555"/>
            <a:ext cx="10404629" cy="581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675"/>
              </a:spcAft>
            </a:pPr>
            <a:endParaRPr lang="ru-RU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ru-RU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Иногда первым признаком бывает кровотечение из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варикозно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расширенных вен пищевода или  обильные геморроидальные кровотечения. нарушение целостности их слизистой оболочки, повышенная проницаемость сосудистой стенки, увеличение внутрибрюшного давления, </a:t>
            </a:r>
          </a:p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ведет нарушению в свертывающей системе крови склонно к рецидивам, быстро развивается острая постгеморрагическая анемия. </a:t>
            </a:r>
            <a:endParaRPr lang="ru-RU" sz="24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</a:rPr>
              <a:t>При асците, вызванном заболеваниями печени, у больных определяют низкую концентрацию натрия в моче. При осмотре ("голова медузы"). </a:t>
            </a:r>
            <a:endParaRPr lang="ru-RU" sz="2400" dirty="0"/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/>
              <a:t>Портальная гипертензия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повышение давления в системе воротной вены (нормальное давление — 7 мм </a:t>
            </a:r>
            <a:r>
              <a:rPr lang="ru-RU" sz="4000" dirty="0" err="1"/>
              <a:t>рт.ст</a:t>
            </a:r>
            <a:r>
              <a:rPr lang="ru-RU" sz="4000" dirty="0"/>
              <a:t>.), развивающееся в результате затруднения кровотока на любом участке этой вены.</a:t>
            </a:r>
          </a:p>
        </p:txBody>
      </p:sp>
    </p:spTree>
    <p:extLst>
      <p:ext uri="{BB962C8B-B14F-4D97-AF65-F5344CB8AC3E}">
        <p14:creationId xmlns:p14="http://schemas.microsoft.com/office/powerpoint/2010/main" val="265640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45" y="1004781"/>
            <a:ext cx="90161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Клинического течения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предпеченочного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блока портальной гипертензии, которые чаще появляются в молодом возрасте. В анамнезе часто имеются указания на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интермиттирующую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лихорадку, перенесенные воспалительные заболевания органов брюшной полости, травмы живота, малярию, туберкулез. Объективно портальная гипертензия чаще всего проявляется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спленомегалией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гиперспленизмом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и расширенными венами пищевода. Печень не увеличена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636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2" y="471948"/>
            <a:ext cx="9429136" cy="598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 больных с внутрипеченочным блоком в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анамнезе имеются указания на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перенесенные заболевания печени,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хронические интоксикации. ПГ. В отличие от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подпеченочной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гипертензия при внутрипеченочном блоке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уже первое кровотечение из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расширенных вен бывает роковым,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ведет к ухудшению функции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печени. Печень чаще увеличена, но может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и уменьшена в размерах.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4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28693F-782B-44CE-8B09-07A9853E0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2840" y="310719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0F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СПГ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C8F8296-B10F-40F0-9712-BB816F81A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8" y="1198485"/>
            <a:ext cx="8786812" cy="5516641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Клинические данные: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осмотр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(желтушность кожи и склер, расширение вен передней брюшной стенки, «сосудистые звёздочки» на коже,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пальмарная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эритема»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пальпация живота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(размеры печени, селезёнки, свободная жидкость в животе).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2B18FCD-DA43-4FD5-B5DA-5CE1A385E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42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0FC50"/>
                </a:solidFill>
                <a:latin typeface="Times New Roman" pitchFamily="18" charset="0"/>
                <a:cs typeface="Times New Roman" pitchFamily="18" charset="0"/>
              </a:rPr>
              <a:t>Инструментальная диагностика СПГ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FB30DF9-85A3-4CEF-B903-1606B795F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6" y="714375"/>
            <a:ext cx="9001125" cy="6000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УЗИ, УЗС с ЦДК, КТ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пищевода и желудка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ЭГДС 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Радиоизотопные методы (бенгальскую розовую , меченную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радиогепатография Тс 99; в/в радиопортография с альбумином меченным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131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печени      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Реогепатография  (биполярная, тетраполярная)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Лапароскопия с биопсией печени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Ангиография (целиакография, гепатикография)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Спленопортография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Лимфография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17EDF6-8D5E-4C0B-A62B-4E2A40055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97150"/>
            <a:ext cx="10650573" cy="5939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УЛЬТРАЗВУКОВОЕ ИССЛЕДОВАНИЕ </a:t>
            </a:r>
          </a:p>
          <a:p>
            <a:pPr marL="0" indent="0">
              <a:buNone/>
            </a:pPr>
            <a:r>
              <a:rPr lang="ru-RU" dirty="0"/>
              <a:t>Комплексное ультразвуковое исследование включает в себя осмотр в В-режиме, дуплексное сканирование с цветным допплеровским картированием. Для оценки кровотока в воротной вене служат показатели размеров </a:t>
            </a:r>
            <a:r>
              <a:rPr lang="ru-RU" dirty="0" err="1"/>
              <a:t>сосудов</a:t>
            </a:r>
            <a:r>
              <a:rPr lang="ru-RU" dirty="0"/>
              <a:t>, максимальная линейная скорость кровотока (V </a:t>
            </a:r>
            <a:r>
              <a:rPr lang="ru-RU" dirty="0" err="1"/>
              <a:t>max</a:t>
            </a:r>
            <a:r>
              <a:rPr lang="ru-RU" dirty="0"/>
              <a:t>), минимальная линейная скорость кровотока (V </a:t>
            </a:r>
            <a:r>
              <a:rPr lang="ru-RU" dirty="0" err="1"/>
              <a:t>min</a:t>
            </a:r>
            <a:r>
              <a:rPr lang="ru-RU" dirty="0"/>
              <a:t>), средняя линейная скорость кровотока (V </a:t>
            </a:r>
            <a:r>
              <a:rPr lang="ru-RU" dirty="0" err="1"/>
              <a:t>mean</a:t>
            </a:r>
            <a:r>
              <a:rPr lang="ru-RU" dirty="0"/>
              <a:t>), индексы периферического сопротивления — резистентности (RI), </a:t>
            </a:r>
            <a:r>
              <a:rPr lang="ru-RU" dirty="0" err="1"/>
              <a:t>пульсаторный</a:t>
            </a:r>
            <a:r>
              <a:rPr lang="ru-RU" dirty="0"/>
              <a:t> (PI) и объемный кровоток. </a:t>
            </a:r>
          </a:p>
          <a:p>
            <a:pPr marL="0" indent="0">
              <a:buNone/>
            </a:pPr>
            <a:r>
              <a:rPr lang="ru-RU" dirty="0"/>
              <a:t>С помощью комплексного ультразвукового исследования могут </a:t>
            </a:r>
            <a:r>
              <a:rPr lang="ru-RU" dirty="0" err="1"/>
              <a:t>выявляться</a:t>
            </a:r>
            <a:r>
              <a:rPr lang="ru-RU" dirty="0"/>
              <a:t> следующие </a:t>
            </a:r>
            <a:r>
              <a:rPr lang="ru-RU" dirty="0" err="1"/>
              <a:t>эхографические</a:t>
            </a:r>
            <a:r>
              <a:rPr lang="ru-RU" dirty="0"/>
              <a:t> изменения при ПГ у детей: </a:t>
            </a:r>
          </a:p>
          <a:p>
            <a:pPr>
              <a:buAutoNum type="arabicPeriod"/>
            </a:pPr>
            <a:r>
              <a:rPr lang="ru-RU" dirty="0"/>
              <a:t>Кавернозная трансформация на месте основного ствола воротной вены. При этом в области ворот печени определяется «сплетение» извитых тубулярных структур, состоящих из </a:t>
            </a:r>
            <a:r>
              <a:rPr lang="ru-RU" dirty="0" err="1"/>
              <a:t>реканализированного</a:t>
            </a:r>
            <a:r>
              <a:rPr lang="ru-RU" dirty="0"/>
              <a:t> тромба и </a:t>
            </a:r>
            <a:r>
              <a:rPr lang="ru-RU" dirty="0" err="1"/>
              <a:t>портопортальных</a:t>
            </a:r>
            <a:r>
              <a:rPr lang="ru-RU" dirty="0"/>
              <a:t> коллатералей ворот печени. </a:t>
            </a:r>
          </a:p>
          <a:p>
            <a:pPr>
              <a:buAutoNum type="arabicPeriod"/>
            </a:pPr>
            <a:r>
              <a:rPr lang="ru-RU" dirty="0"/>
              <a:t>2. Изменения в направлении кровотока в воротной вене. В норме у </a:t>
            </a:r>
            <a:r>
              <a:rPr lang="ru-RU" dirty="0" err="1"/>
              <a:t>здорового</a:t>
            </a:r>
            <a:r>
              <a:rPr lang="ru-RU" dirty="0"/>
              <a:t> человека гепатопетальный поток отмечается в любом отделе </a:t>
            </a:r>
            <a:r>
              <a:rPr lang="ru-RU" dirty="0" err="1"/>
              <a:t>портальной</a:t>
            </a:r>
            <a:r>
              <a:rPr lang="ru-RU" dirty="0"/>
              <a:t> венозной системы. Цветное допплеровское картирование позволяет дать качественную оценку состояния воротной вены, определить </a:t>
            </a:r>
            <a:r>
              <a:rPr lang="ru-RU" dirty="0" err="1"/>
              <a:t>направление</a:t>
            </a:r>
            <a:r>
              <a:rPr lang="ru-RU" dirty="0"/>
              <a:t> кровотока. </a:t>
            </a:r>
          </a:p>
          <a:p>
            <a:pPr>
              <a:buAutoNum type="arabicPeriod"/>
            </a:pPr>
            <a:r>
              <a:rPr lang="ru-RU" dirty="0"/>
              <a:t>3. Диффузные, как правило, умеренно выраженные изменения </a:t>
            </a:r>
            <a:r>
              <a:rPr lang="ru-RU" dirty="0" err="1"/>
              <a:t>паренхимы</a:t>
            </a:r>
            <a:r>
              <a:rPr lang="ru-RU" dirty="0"/>
              <a:t> печени в виде неравномерного повышения </a:t>
            </a:r>
            <a:r>
              <a:rPr lang="ru-RU" dirty="0" err="1"/>
              <a:t>эхогенности</a:t>
            </a:r>
            <a:r>
              <a:rPr lang="ru-RU" dirty="0"/>
              <a:t> паренхимы. </a:t>
            </a:r>
            <a:r>
              <a:rPr lang="ru-RU" dirty="0" err="1"/>
              <a:t>Неоднородность</a:t>
            </a:r>
            <a:r>
              <a:rPr lang="ru-RU" dirty="0"/>
              <a:t> изменений обычно обусловлена </a:t>
            </a:r>
            <a:r>
              <a:rPr lang="ru-RU" dirty="0" err="1"/>
              <a:t>гиперэхогенной</a:t>
            </a:r>
            <a:r>
              <a:rPr lang="ru-RU" dirty="0"/>
              <a:t> </a:t>
            </a:r>
            <a:r>
              <a:rPr lang="ru-RU" dirty="0" err="1"/>
              <a:t>тяжистостью</a:t>
            </a:r>
            <a:r>
              <a:rPr lang="ru-RU" dirty="0"/>
              <a:t> по ходу ветвей воротной вены. Размеры печени в большинстве случаев ПГ соответствуют возрастным показателям, однако почти у всех больных </a:t>
            </a:r>
            <a:r>
              <a:rPr lang="ru-RU" dirty="0" err="1"/>
              <a:t>имеется</a:t>
            </a:r>
            <a:r>
              <a:rPr lang="ru-RU" dirty="0"/>
              <a:t> гипертрофия хвостатой доли печени. </a:t>
            </a:r>
          </a:p>
        </p:txBody>
      </p:sp>
    </p:spTree>
    <p:extLst>
      <p:ext uri="{BB962C8B-B14F-4D97-AF65-F5344CB8AC3E}">
        <p14:creationId xmlns:p14="http://schemas.microsoft.com/office/powerpoint/2010/main" val="106195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EC9839-018F-45D8-82BF-4FC6E6F9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3481"/>
            <a:ext cx="10899148" cy="5530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4. Спленомегалия различной степени выраженности, иногда сопровождающаяся диффузным повышением </a:t>
            </a:r>
            <a:r>
              <a:rPr lang="ru-RU" dirty="0" err="1"/>
              <a:t>эхогенности</a:t>
            </a:r>
            <a:r>
              <a:rPr lang="ru-RU" dirty="0"/>
              <a:t> паренхимы селезенки. Размеры селезенки в определенной степени соответствуют тяжести ПГ. </a:t>
            </a:r>
          </a:p>
          <a:p>
            <a:pPr marL="0" indent="0">
              <a:buNone/>
            </a:pPr>
            <a:r>
              <a:rPr lang="ru-RU" dirty="0"/>
              <a:t>5. Диффузные изменения стенок желчного пузыря. В норме стенки желчного пузыря обычно не видны, но допускается их утолщение до 2 мм. При ПГ желчный пузырь, как правило, деформирован с резко утолщенными, до 4–5 мм, стенками. В толще стенок желчного пузыря обнаруживаются порто-портальные коллатерали. </a:t>
            </a:r>
          </a:p>
          <a:p>
            <a:pPr marL="0" indent="0">
              <a:buNone/>
            </a:pPr>
            <a:r>
              <a:rPr lang="ru-RU" dirty="0"/>
              <a:t>6. Утолщение и повышение </a:t>
            </a:r>
            <a:r>
              <a:rPr lang="ru-RU" dirty="0" err="1"/>
              <a:t>эхогенности</a:t>
            </a:r>
            <a:r>
              <a:rPr lang="ru-RU" dirty="0"/>
              <a:t> малого сальника. В большинстве случаев повышение </a:t>
            </a:r>
            <a:r>
              <a:rPr lang="ru-RU" dirty="0" err="1"/>
              <a:t>эхогенности</a:t>
            </a:r>
            <a:r>
              <a:rPr lang="ru-RU" dirty="0"/>
              <a:t> малого сальника затрудняет </a:t>
            </a:r>
            <a:r>
              <a:rPr lang="ru-RU" dirty="0" err="1"/>
              <a:t>визуали</a:t>
            </a:r>
            <a:r>
              <a:rPr lang="ru-RU" dirty="0"/>
              <a:t>- 18 </a:t>
            </a:r>
            <a:r>
              <a:rPr lang="ru-RU" dirty="0" err="1"/>
              <a:t>зацию</a:t>
            </a:r>
            <a:r>
              <a:rPr lang="ru-RU" dirty="0"/>
              <a:t> поджелудочной железы и крупных сосудов в этой области (верхней брыжеечной вены, фрагменты селезеночной и левой почечной вен). </a:t>
            </a:r>
          </a:p>
          <a:p>
            <a:pPr marL="0" indent="0">
              <a:buNone/>
            </a:pPr>
            <a:r>
              <a:rPr lang="ru-RU" dirty="0"/>
              <a:t>7. Самопроизвольно образовавшиеся коллатерали — безусловный признак СПГ. К ним относят ВРВ пищевода и желудка, диафрагмальные, спленоренальные и </a:t>
            </a:r>
            <a:r>
              <a:rPr lang="ru-RU" dirty="0" err="1"/>
              <a:t>спленогастральные</a:t>
            </a:r>
            <a:r>
              <a:rPr lang="ru-RU" dirty="0"/>
              <a:t> коллатерали, коллатерали в стенке желчного пузыря, поджелудочной железы и т. д. Исключительно важное значение приобретает УЗИ в экстренных ситуациях, когда больной поступает в клинику на высоте кровотечения. </a:t>
            </a:r>
          </a:p>
          <a:p>
            <a:pPr marL="0" indent="0">
              <a:buNone/>
            </a:pPr>
            <a:r>
              <a:rPr lang="ru-RU" dirty="0"/>
              <a:t>Во время УЗИ в этих случаях необходимо не только установить вид блока воротного кровотока, но и варианты анатомии магистральных стволов воротной вены, с которыми можно наложить </a:t>
            </a:r>
            <a:r>
              <a:rPr lang="ru-RU" dirty="0" err="1"/>
              <a:t>декомпрессивный</a:t>
            </a:r>
            <a:r>
              <a:rPr lang="ru-RU" dirty="0"/>
              <a:t> анастомоз. Также при УЗИ необходимо визуализировать левую почечную вену, пороки развития которой (рассыпчатый тип строения) имеются приблизительно у 3–10 % детей с ПФПГ.</a:t>
            </a:r>
          </a:p>
        </p:txBody>
      </p:sp>
    </p:spTree>
    <p:extLst>
      <p:ext uri="{BB962C8B-B14F-4D97-AF65-F5344CB8AC3E}">
        <p14:creationId xmlns:p14="http://schemas.microsoft.com/office/powerpoint/2010/main" val="343818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слайд1">
            <a:extLst>
              <a:ext uri="{FF2B5EF4-FFF2-40B4-BE49-F238E27FC236}">
                <a16:creationId xmlns:a16="http://schemas.microsoft.com/office/drawing/2014/main" id="{3BB32265-B791-433F-8F9B-7EB039D0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7" y="614457"/>
            <a:ext cx="10606856" cy="57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лайд2">
            <a:extLst>
              <a:ext uri="{FF2B5EF4-FFF2-40B4-BE49-F238E27FC236}">
                <a16:creationId xmlns:a16="http://schemas.microsoft.com/office/drawing/2014/main" id="{67904806-6942-4016-8229-8C13E830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7" y="546024"/>
            <a:ext cx="10125229" cy="53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слайд3">
            <a:extLst>
              <a:ext uri="{FF2B5EF4-FFF2-40B4-BE49-F238E27FC236}">
                <a16:creationId xmlns:a16="http://schemas.microsoft.com/office/drawing/2014/main" id="{74C36A94-6F35-453C-B986-CC52FA60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61" y="4989898"/>
            <a:ext cx="1887538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лайд4">
            <a:extLst>
              <a:ext uri="{FF2B5EF4-FFF2-40B4-BE49-F238E27FC236}">
                <a16:creationId xmlns:a16="http://schemas.microsoft.com/office/drawing/2014/main" id="{8F895837-21CF-48C8-8AFB-FE7CB765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7" y="381000"/>
            <a:ext cx="636751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9562F-C4B3-4FAA-A2A9-812979A6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0315"/>
            <a:ext cx="10197812" cy="5628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КТ или УЗИ в диагностике портальной гипертензии</a:t>
            </a:r>
          </a:p>
          <a:p>
            <a:pPr marL="0" indent="0">
              <a:buNone/>
            </a:pPr>
            <a:r>
              <a:rPr lang="ru-RU" dirty="0"/>
              <a:t>Портальная гипертензия часто диагностируется при помощи ультразвукового исследования (УЗИ) и компьютерной томографии (КТ). Данные методы позволяют визуализировать анатомические структуры и определить степень увеличения давления в венах.</a:t>
            </a:r>
          </a:p>
          <a:p>
            <a:pPr marL="0" indent="0">
              <a:buNone/>
            </a:pPr>
            <a:r>
              <a:rPr lang="ru-RU" dirty="0"/>
              <a:t>Признаки портальной гипертензии на КТ включают в себя:</a:t>
            </a:r>
          </a:p>
          <a:p>
            <a:r>
              <a:rPr lang="ru-RU" dirty="0"/>
              <a:t>расширение портальной вены из-за повышенного давления;</a:t>
            </a:r>
          </a:p>
          <a:p>
            <a:r>
              <a:rPr lang="ru-RU" dirty="0" err="1"/>
              <a:t>варикозно</a:t>
            </a:r>
            <a:r>
              <a:rPr lang="ru-RU" dirty="0"/>
              <a:t> расширенные вены в желудке и пищеводе;</a:t>
            </a:r>
          </a:p>
          <a:p>
            <a:r>
              <a:rPr lang="ru-RU" dirty="0"/>
              <a:t>изменение структуры печени: цирроз печени, часто являющийся причиной портальной гипертензии, может вызывать структурные изменения в печени;</a:t>
            </a:r>
          </a:p>
          <a:p>
            <a:r>
              <a:rPr lang="ru-RU" dirty="0"/>
              <a:t>жидкость в брюшной полости (асцит) при наличии портальной гипертензии;</a:t>
            </a:r>
          </a:p>
          <a:p>
            <a:r>
              <a:rPr lang="ru-RU" dirty="0"/>
              <a:t>сохранение контрастного вещества в венах: контрастное вещество может задерживаться в венах при портальной гипертензии;</a:t>
            </a:r>
          </a:p>
          <a:p>
            <a:r>
              <a:rPr lang="ru-RU" dirty="0"/>
              <a:t>расширение вен желудка и пищевода;</a:t>
            </a:r>
          </a:p>
          <a:p>
            <a:r>
              <a:rPr lang="ru-RU" dirty="0"/>
              <a:t>нарушение кровотока: портальная гипертензия может вызывать нарушения в общем кровотоке;</a:t>
            </a:r>
          </a:p>
          <a:p>
            <a:r>
              <a:rPr lang="ru-RU" dirty="0"/>
              <a:t>при портальной гипертензии селезенка может увеличиваться в размерах;</a:t>
            </a:r>
          </a:p>
          <a:p>
            <a:r>
              <a:rPr lang="ru-RU" dirty="0"/>
              <a:t>видимые признаки шунтирования сосудов вокруг печени;</a:t>
            </a:r>
          </a:p>
          <a:p>
            <a:r>
              <a:rPr lang="ru-RU" dirty="0" err="1"/>
              <a:t>гиперденсивные</a:t>
            </a:r>
            <a:r>
              <a:rPr lang="ru-RU" dirty="0"/>
              <a:t> узлы: обнаружение этих узлов может указывать на портальную гипертензию.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18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544" y="547111"/>
            <a:ext cx="5735866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 причины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0878" y="1691148"/>
            <a:ext cx="9045677" cy="386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блока портальной системы: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Портальная гипертензия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Предпеченочная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при: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1335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algn="just">
              <a:lnSpc>
                <a:spcPts val="1335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тромбозе  селезеночной  и портальной вен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врожденной  атрезии  или  стенозе  вены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сдавлении  портальной вены опухолью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усилении кровотока  (при наличии фистул, </a:t>
            </a: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спленомегалии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гематологических заболеваний)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повреждении воротной вены при травме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7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C00E01-F763-4A80-871C-431F8E04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5725"/>
            <a:ext cx="10659450" cy="52956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Признаки портальной гипертензии на УЗИ включают в себя:</a:t>
            </a:r>
          </a:p>
          <a:p>
            <a:r>
              <a:rPr lang="ru-RU" dirty="0"/>
              <a:t>расширение портальной вены;</a:t>
            </a:r>
          </a:p>
          <a:p>
            <a:r>
              <a:rPr lang="ru-RU" dirty="0"/>
              <a:t>увеличение размера селезенки;</a:t>
            </a:r>
          </a:p>
          <a:p>
            <a:r>
              <a:rPr lang="ru-RU" dirty="0"/>
              <a:t>асцит: наличие свободной жидкости в брюшной полости;</a:t>
            </a:r>
          </a:p>
          <a:p>
            <a:r>
              <a:rPr lang="ru-RU" dirty="0"/>
              <a:t>изменение структуры печени;</a:t>
            </a:r>
          </a:p>
          <a:p>
            <a:r>
              <a:rPr lang="ru-RU" dirty="0"/>
              <a:t>изменение скорости кровотока;</a:t>
            </a:r>
          </a:p>
          <a:p>
            <a:r>
              <a:rPr lang="ru-RU" dirty="0"/>
              <a:t>увеличение диаметра портальной вены;</a:t>
            </a:r>
          </a:p>
          <a:p>
            <a:r>
              <a:rPr lang="ru-RU" dirty="0"/>
              <a:t>наличие областей фиброза в печени: при циррозе печени, который часто сопутствует портальной гипертензии, могут быть обнаружены области утолщения или фиброза.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74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C4822F-6DB0-4461-B863-8459B022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3783"/>
            <a:ext cx="8596668" cy="55175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Нормальные показатели</a:t>
            </a:r>
          </a:p>
          <a:p>
            <a:r>
              <a:rPr lang="ru-RU" dirty="0"/>
              <a:t>Во время УЗИ врач изучает орган, дает оценку его состояния, формы, измеряет размеры. На параметры могут влиять возраст, пол, телосложение пациента, но расхождение данных с нормальными показателями в любом случае будут минимальными.</a:t>
            </a:r>
          </a:p>
          <a:p>
            <a:r>
              <a:rPr lang="ru-RU" dirty="0"/>
              <a:t>Параметры печени у взрослых, относящиеся к норме:</a:t>
            </a:r>
          </a:p>
          <a:p>
            <a:r>
              <a:rPr lang="ru-RU" dirty="0"/>
              <a:t>Размер органа и отдельных структур находится в пределах нормы. Длина правой доли – 110 – 150 мм, толщина левой – до 70 мм. Длина всего органа – 140 – 180 мм.</a:t>
            </a:r>
          </a:p>
          <a:p>
            <a:r>
              <a:rPr lang="ru-RU" dirty="0"/>
              <a:t>Фиброзные изменения отсутствуют.</a:t>
            </a:r>
          </a:p>
          <a:p>
            <a:r>
              <a:rPr lang="ru-RU" dirty="0"/>
              <a:t>Портальная вена размером до 130 мм, полая – 15 мм, печеночная вена – 6,0 – 10,0 мм, воротная вена – 4 – 7 мм.</a:t>
            </a:r>
          </a:p>
          <a:p>
            <a:pPr marL="0" indent="0">
              <a:buNone/>
            </a:pPr>
            <a:r>
              <a:rPr lang="ru-RU" dirty="0"/>
              <a:t>Отклонением от нормы считается:</a:t>
            </a:r>
          </a:p>
          <a:p>
            <a:r>
              <a:rPr lang="ru-RU" dirty="0"/>
              <a:t>Размеры вен больше или меньше нормы (выше перечислены нормы)</a:t>
            </a:r>
          </a:p>
          <a:p>
            <a:r>
              <a:rPr lang="ru-RU" dirty="0"/>
              <a:t>изменение границ органа;</a:t>
            </a:r>
          </a:p>
          <a:p>
            <a:r>
              <a:rPr lang="ru-RU" dirty="0"/>
              <a:t>повышенная плотность;</a:t>
            </a:r>
          </a:p>
          <a:p>
            <a:r>
              <a:rPr lang="ru-RU" dirty="0"/>
              <a:t>фиброз;</a:t>
            </a:r>
          </a:p>
          <a:p>
            <a:r>
              <a:rPr lang="ru-RU" dirty="0"/>
              <a:t>неравномерность очертаний и паренхимы;</a:t>
            </a:r>
          </a:p>
          <a:p>
            <a:r>
              <a:rPr lang="ru-RU" dirty="0"/>
              <a:t>округлость по нижнему краю;</a:t>
            </a:r>
          </a:p>
          <a:p>
            <a:r>
              <a:rPr lang="ru-RU" dirty="0"/>
              <a:t>нарушение проводимости ультразвука.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42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9A053-78EE-46B5-9F6A-24FDD256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опплерография при диффузных заболеваниях печени и портальной гипертензии -  YouTube">
            <a:extLst>
              <a:ext uri="{FF2B5EF4-FFF2-40B4-BE49-F238E27FC236}">
                <a16:creationId xmlns:a16="http://schemas.microsoft.com/office/drawing/2014/main" id="{6163CFF3-9CA3-46D4-9085-584275A3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6D66D-270F-4B1D-B930-49E05E5BE4A3}"/>
              </a:ext>
            </a:extLst>
          </p:cNvPr>
          <p:cNvSpPr/>
          <p:nvPr/>
        </p:nvSpPr>
        <p:spPr>
          <a:xfrm>
            <a:off x="1867270" y="6271551"/>
            <a:ext cx="8191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https://www.google.com/search?q=%D1%83%D0%B7%D0%B8+%D0%BF%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14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6D90BB-A4F2-467A-A26B-A954E913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23" y="5682402"/>
            <a:ext cx="8596668" cy="42179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Портальная гипертензия у детей</a:t>
            </a:r>
          </a:p>
        </p:txBody>
      </p:sp>
      <p:pic>
        <p:nvPicPr>
          <p:cNvPr id="13314" name="Picture 2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6D9047A6-5434-4A7A-A9A8-AE5BCC2B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4" y="153385"/>
            <a:ext cx="3416424" cy="29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ECDD62C9-5699-423A-93F0-7194E2BF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9" y="287314"/>
            <a:ext cx="3663519" cy="30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20688DB8-346F-4600-BD38-8E56B757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28" y="1521240"/>
            <a:ext cx="3141216" cy="32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097541F0-B01A-4F44-AFEB-6B526F28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4" y="3128792"/>
            <a:ext cx="4428477" cy="32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1849D0-D020-44D6-AD04-3B4B0FA10901}"/>
              </a:ext>
            </a:extLst>
          </p:cNvPr>
          <p:cNvSpPr/>
          <p:nvPr/>
        </p:nvSpPr>
        <p:spPr>
          <a:xfrm>
            <a:off x="826659" y="6222839"/>
            <a:ext cx="422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https://www.medison.ru/si/art97.htm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09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ртальная гипертензия, цирроз печени ( 19-1-18) на УЗИ брюшной полости -  YouTube">
            <a:extLst>
              <a:ext uri="{FF2B5EF4-FFF2-40B4-BE49-F238E27FC236}">
                <a16:creationId xmlns:a16="http://schemas.microsoft.com/office/drawing/2014/main" id="{CCC69822-91DC-40E1-9BD4-5D53EFB2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8" y="271833"/>
            <a:ext cx="10188605" cy="57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8C44E5-C170-4B1F-A770-91A805592EFC}"/>
              </a:ext>
            </a:extLst>
          </p:cNvPr>
          <p:cNvSpPr/>
          <p:nvPr/>
        </p:nvSpPr>
        <p:spPr>
          <a:xfrm>
            <a:off x="1822882" y="6216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https://www.google.com/search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7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41C67-2AD6-4859-81E4-9322292F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D71B3-1BBE-4885-A385-71610A19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УЗИ при изменениях воротной вены">
            <a:extLst>
              <a:ext uri="{FF2B5EF4-FFF2-40B4-BE49-F238E27FC236}">
                <a16:creationId xmlns:a16="http://schemas.microsoft.com/office/drawing/2014/main" id="{CBDFA141-29C0-4E5B-BDAB-38458D83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217117"/>
            <a:ext cx="11168108" cy="58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53CD23-D1D7-431A-A325-CC2B8129637F}"/>
              </a:ext>
            </a:extLst>
          </p:cNvPr>
          <p:cNvSpPr/>
          <p:nvPr/>
        </p:nvSpPr>
        <p:spPr>
          <a:xfrm>
            <a:off x="1567598" y="6271551"/>
            <a:ext cx="422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https://www.medison.ru/si/art97.htm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12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pport-doctor.narod.ru/img/os2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56" y="345440"/>
            <a:ext cx="9510305" cy="61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6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Консервативное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5033"/>
            <a:ext cx="8596668" cy="488633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  </a:t>
            </a:r>
            <a:endParaRPr lang="ru-RU" sz="3200" dirty="0"/>
          </a:p>
          <a:p>
            <a:pPr lvl="1"/>
            <a:r>
              <a:rPr lang="ru-RU" sz="2600" dirty="0"/>
              <a:t>Диетотерапия </a:t>
            </a:r>
          </a:p>
          <a:p>
            <a:pPr lvl="1"/>
            <a:r>
              <a:rPr lang="ru-RU" sz="2600" dirty="0"/>
              <a:t>Гормоны гипофиза (мозгового придатка). </a:t>
            </a:r>
          </a:p>
          <a:p>
            <a:pPr lvl="1"/>
            <a:r>
              <a:rPr lang="ru-RU" sz="2600" dirty="0"/>
              <a:t>Нитраты </a:t>
            </a:r>
          </a:p>
          <a:p>
            <a:pPr lvl="1"/>
            <a:r>
              <a:rPr lang="ru-RU" sz="2600" dirty="0"/>
              <a:t>Бета-адреноблокаторы </a:t>
            </a:r>
          </a:p>
          <a:p>
            <a:pPr lvl="1"/>
            <a:r>
              <a:rPr lang="ru-RU" sz="2600" dirty="0"/>
              <a:t>Синтетические аналоги </a:t>
            </a:r>
            <a:r>
              <a:rPr lang="ru-RU" sz="2600" dirty="0" err="1"/>
              <a:t>соматостатина</a:t>
            </a:r>
            <a:r>
              <a:rPr lang="ru-RU" sz="2600" dirty="0"/>
              <a:t> </a:t>
            </a:r>
          </a:p>
          <a:p>
            <a:pPr lvl="1"/>
            <a:r>
              <a:rPr lang="ru-RU" sz="2600" dirty="0"/>
              <a:t>Диуретики </a:t>
            </a:r>
          </a:p>
          <a:p>
            <a:pPr lvl="1"/>
            <a:r>
              <a:rPr lang="ru-RU" sz="2600" dirty="0"/>
              <a:t>Препараты </a:t>
            </a:r>
            <a:r>
              <a:rPr lang="ru-RU" sz="2600" dirty="0" err="1"/>
              <a:t>лактулозы</a:t>
            </a:r>
            <a:r>
              <a:rPr lang="ru-RU" sz="2600" dirty="0"/>
              <a:t> </a:t>
            </a:r>
          </a:p>
          <a:p>
            <a:pPr lvl="1"/>
            <a:r>
              <a:rPr lang="ru-RU" sz="2600" dirty="0"/>
              <a:t>Антибактериальная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63404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BDC842-63B8-41D7-8102-6A91A5B28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45742"/>
            <a:ext cx="7772400" cy="838200"/>
          </a:xfrm>
        </p:spPr>
        <p:txBody>
          <a:bodyPr/>
          <a:lstStyle/>
          <a:p>
            <a:r>
              <a:rPr lang="ru-RU" altLang="ru-RU" sz="2800" b="1" dirty="0">
                <a:cs typeface="Arial" panose="020B0604020202020204" pitchFamily="34" charset="0"/>
              </a:rPr>
              <a:t>МЕДИКАМЕНТОЗНАЯ ТЕРАПИЯ:</a:t>
            </a:r>
            <a:r>
              <a:rPr lang="ru-RU" altLang="ru-RU" dirty="0"/>
              <a:t>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00502FA-E042-4B4B-A09B-89AF8DCBA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857" y="1253231"/>
            <a:ext cx="9391095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ГОРМОНЫ ( ПИТУИТРИН). ДЕЙСТВИЯ ПРЕПАРАТА ОСНОВАНО НА СУЖЕНИИ АРТЕРИОЛ ОРГАНОВ БРЮШНОЙ ПОЛОСТИ, ЧТО ВЫЗЫВАЕТ СНИЖЕНИЕ ПЕЧЕНОЧНОГО КРОВОТОКА И ПОРТАЛЬНОГО ДАВЛЕНИЯ НА 36-40%. СХОДНОЕ С ПИТУИТРИНОМ ДЕЙСТВИЯ ОКАЗЫВАЮТ ВАЗОПРЕССИН И СОМА</a:t>
            </a:r>
            <a:r>
              <a:rPr lang="ru-RU" altLang="ru-RU" b="1" dirty="0"/>
              <a:t>ТО</a:t>
            </a:r>
            <a:r>
              <a:rPr lang="ru-RU" altLang="ru-RU" b="1" dirty="0">
                <a:cs typeface="Arial" panose="020B0604020202020204" pitchFamily="34" charset="0"/>
              </a:rPr>
              <a:t>СТАТИН.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НЕСЕЛЕКТИВНЫЕ В-АДРЕНОБЛОКАТОРЫ (АНАПРИЛИН,ОБЗИДАН ) СПОСОБНЫ СНИЖАТЬ ПОРТАЛЬНОЕ ДАВЛЕНИЕ НА 30-38%. ЭФФЕКТ ДОСТИГАЕТСЯ ЗА СЧЕТ СНИЖЕНИЯ СЕРДЕЧНОГО ВЫБРОСА И ЧИСЛА СЕРДЕЧНЫХ СОКРАЩЕНИЙ.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НИТРАТЫ ( НИТРОГЛИЦЕРИН, НИТРОПРУССИД ) СНИЖАЮТ ДАВЛЕНИЯ НА 28%. АРТЕРИОВЕНОЗНОЕ СООТНОШЕНИЕ В ПЕЧЕНИ ИЗМЕНЯЕТСЯ В СТОРОНУ УВЕЛИЧЕНИЯ АРТЕРИАЛЬНОЙ И УМЕНЬШЕНИЯ ВЕНОЗНОЙ ДОЛИ НА 15%, СУММАРНЫЙ КРОВОТОК ПРИ ЭТОМ НЕ ИЗМЕНЯЕТСЯ. ЭФФЕКТ ПРЕПАРАТОВ СВЯЗАН СО СНИЖЕНИЕМ ОБЩЕГО ПЕРИФЕРИЧЕСКОГО СОПРОТИВЛЕНИЯ, ЧТО ПРИВОДИТ К ДЕПОНИРОВАНИЮ КРОВИ В ПЕРИФЕРИЧЕСКИХ СОСУДАХ И УМЕНЬШЕНИЮ ПРИТОКА КРОВИ В ПОРТАЛЬНУЮ СИСТЕМУ.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ПЕРЕЛИВАНИЕ КРОВИ, ПЛАЗМЫ,ФИБРИНОГЕН,ВИКАСОЛ</a:t>
            </a:r>
            <a:r>
              <a:rPr lang="ru-RU" altLang="ru-RU" b="1" dirty="0"/>
              <a:t>,</a:t>
            </a:r>
            <a:r>
              <a:rPr lang="ru-RU" altLang="ru-RU" sz="2000" dirty="0"/>
              <a:t> </a:t>
            </a:r>
            <a:r>
              <a:rPr lang="ru-RU" altLang="ru-RU" b="1" dirty="0">
                <a:cs typeface="Arial" panose="020B0604020202020204" pitchFamily="34" charset="0"/>
              </a:rPr>
              <a:t>ТРАСИЛОЛ,10% РАСТВОР ХЛОРИДА КАЛЬЦИЯ,ПОЛИГЛЮКИН И Т.Д.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 advAuto="2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Показания для хирургического лечения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81235" y="1600200"/>
            <a:ext cx="5962465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/>
              <a:t>1. Кровотечение из </a:t>
            </a:r>
            <a:r>
              <a:rPr lang="ru-RU" altLang="ru-RU" sz="2000" dirty="0" err="1"/>
              <a:t>варикозно</a:t>
            </a:r>
            <a:r>
              <a:rPr lang="ru-RU" altLang="ru-RU" sz="2000" dirty="0"/>
              <a:t> расширенных вен пищевода и кардиального отдела желудка.</a:t>
            </a:r>
            <a:br>
              <a:rPr lang="ru-RU" altLang="ru-RU" sz="2000" dirty="0"/>
            </a:b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dirty="0"/>
              <a:t>2. Асцит, резистентный к консервативной терапии.</a:t>
            </a:r>
            <a:br>
              <a:rPr lang="ru-RU" altLang="ru-RU" sz="2000" dirty="0"/>
            </a:b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dirty="0"/>
              <a:t>3. Проявления </a:t>
            </a:r>
            <a:r>
              <a:rPr lang="ru-RU" altLang="ru-RU" sz="2000" dirty="0" err="1"/>
              <a:t>гиперспленизма</a:t>
            </a:r>
            <a:r>
              <a:rPr lang="ru-RU" altLang="ru-RU" sz="2000" dirty="0"/>
              <a:t> с критической </a:t>
            </a:r>
            <a:r>
              <a:rPr lang="ru-RU" altLang="ru-RU" sz="2000" dirty="0" err="1"/>
              <a:t>панцитопенией</a:t>
            </a:r>
            <a:r>
              <a:rPr lang="ru-RU" altLang="ru-RU" sz="2000" dirty="0"/>
              <a:t>, не поддающиеся лечению консервативными методами.</a:t>
            </a:r>
            <a:br>
              <a:rPr lang="ru-RU" altLang="ru-RU" sz="2000" dirty="0"/>
            </a:b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dirty="0"/>
              <a:t>4. Резкое расширение вен желудка на фоне выраженной портальной гипертензии </a:t>
            </a:r>
          </a:p>
        </p:txBody>
      </p:sp>
      <p:pic>
        <p:nvPicPr>
          <p:cNvPr id="16392" name="Picture 8" descr="f2a05f7ebc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1051" y="1557338"/>
            <a:ext cx="2981325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0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9" y="1189703"/>
            <a:ext cx="10766323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Внутрипеченочная портальная гипертензия: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Пресинусоидальная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возникает при фиброзе печени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(уплотнении, структурном изменении печеночной ткани),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саркоидозе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шистосоматозе,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миелопролиферативных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болезней, первичном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биллиарномциррозе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Синусоидальная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возникает при циррозе печени,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хроническом гепатите, врожденном печеночном фиброзе,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аномалии развития печени, опухолевых процессах печени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Постсинусоидальная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возникает при: синдроме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Киари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венноокклюзионной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болезни (болезни,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характеризующейся сдавлением вен)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78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38" y="589547"/>
            <a:ext cx="8795084" cy="5450305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Методики остановки кровотечения из расширенных вен пищевода:</a:t>
            </a:r>
            <a:br>
              <a:rPr lang="ru-RU" altLang="ru-RU" sz="2400" dirty="0"/>
            </a:b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Зонд Блэкмора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Эндоскопическое </a:t>
            </a:r>
            <a:r>
              <a:rPr lang="ru-RU" altLang="ru-RU" sz="2400" dirty="0" err="1"/>
              <a:t>склерозирование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Эндоскопическое </a:t>
            </a:r>
            <a:r>
              <a:rPr lang="ru-RU" altLang="ru-RU" sz="2400" dirty="0" err="1"/>
              <a:t>лигирование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</a:t>
            </a:r>
            <a:r>
              <a:rPr lang="ru-RU" altLang="ru-RU" sz="2400" dirty="0" err="1"/>
              <a:t>Чрезкожная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чрезпеченочноя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эндоваскулярная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эмболизация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Прошивание вен</a:t>
            </a:r>
          </a:p>
        </p:txBody>
      </p:sp>
    </p:spTree>
    <p:extLst>
      <p:ext uri="{BB962C8B-B14F-4D97-AF65-F5344CB8AC3E}">
        <p14:creationId xmlns:p14="http://schemas.microsoft.com/office/powerpoint/2010/main" val="3567126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68600"/>
            <a:ext cx="8596668" cy="132080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2987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8" y="339223"/>
            <a:ext cx="10679836" cy="61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445" y="1082184"/>
            <a:ext cx="9144000" cy="413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Постпеченочная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портальная гипертензия –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 при: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Нарушении проходимости нижней полой </a:t>
            </a: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вены</a:t>
            </a: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Тромбозе печеночных вен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Повышении давления в правом отделе сердца, </a:t>
            </a: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вызванном, например, перикардитом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Смешанная портальная гипертензия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 при: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22860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lvl="4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22860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Циррозе печени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564" y="953729"/>
            <a:ext cx="7247145" cy="420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повышения давления в системе портальной вены: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степени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250-400 мм. </a:t>
            </a:r>
            <a:r>
              <a:rPr lang="ru-RU" sz="32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335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II степени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400-600 мм. рт. ст.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степени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&gt;600 мм. рт. ст.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9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943" y="651668"/>
            <a:ext cx="9802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По клиническим стадиям: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>
                <a:solidFill>
                  <a:srgbClr val="00B0F0"/>
                </a:solidFill>
              </a:rPr>
              <a:t>I – доклиническая:</a:t>
            </a:r>
            <a:r>
              <a:rPr lang="ru-RU" sz="2800" dirty="0"/>
              <a:t> жалобы на тяжесть в животе, метеоризм, общее недомогание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>
                <a:solidFill>
                  <a:srgbClr val="00B0F0"/>
                </a:solidFill>
              </a:rPr>
              <a:t>II – выраженные клинические проявления:</a:t>
            </a:r>
            <a:r>
              <a:rPr lang="ru-RU" sz="2800" dirty="0"/>
              <a:t> тяжесть и боли в животе, запоры, тошнота, рвота, увеличение размеров печени и селезенки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>
                <a:solidFill>
                  <a:srgbClr val="00B0F0"/>
                </a:solidFill>
              </a:rPr>
              <a:t>III – выраженные клинические проявления (вышеперечисленные)</a:t>
            </a:r>
            <a:r>
              <a:rPr lang="ru-RU" sz="2800" dirty="0"/>
              <a:t> + все признаки портальной гипертензии , асцита. Кровотечения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374616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8" y="951580"/>
            <a:ext cx="4955457" cy="495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55" y="951580"/>
            <a:ext cx="4512074" cy="4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6923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2132</Words>
  <Application>Microsoft Office PowerPoint</Application>
  <PresentationFormat>Широкоэкранный</PresentationFormat>
  <Paragraphs>292</Paragraphs>
  <Slides>41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Calibri</vt:lpstr>
      <vt:lpstr>Helvetica</vt:lpstr>
      <vt:lpstr>Symbol</vt:lpstr>
      <vt:lpstr>Times New Roman</vt:lpstr>
      <vt:lpstr>Trebuchet MS</vt:lpstr>
      <vt:lpstr>Wingdings</vt:lpstr>
      <vt:lpstr>Wingdings 3</vt:lpstr>
      <vt:lpstr>Грань</vt:lpstr>
      <vt:lpstr>Портальная гипертензия</vt:lpstr>
      <vt:lpstr>Портальная гипертензия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Расширение вен пищевода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СПГ</vt:lpstr>
      <vt:lpstr>Инструментальная диагностика СПГ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Консервативное лечение</vt:lpstr>
      <vt:lpstr>МЕДИКАМЕНТОЗНАЯ ТЕРАПИЯ: </vt:lpstr>
      <vt:lpstr>Показания для хирургического лечения </vt:lpstr>
      <vt:lpstr>Методики остановки кровотечения из расширенных вен пищевода:   - Зонд Блэкмора  - Эндоскопическое склерозирование  - Эндоскопическое лигирование  - Чрезкожная чрезпеченочноя эндоваскулярная эмболизация  - Прошивание вен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Слободян</dc:creator>
  <cp:lastModifiedBy>Юсупова Ева Руслановна</cp:lastModifiedBy>
  <cp:revision>33</cp:revision>
  <dcterms:created xsi:type="dcterms:W3CDTF">2015-05-13T13:16:37Z</dcterms:created>
  <dcterms:modified xsi:type="dcterms:W3CDTF">2024-01-15T08:45:24Z</dcterms:modified>
</cp:coreProperties>
</file>